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61" r:id="rId4"/>
    <p:sldId id="258" r:id="rId5"/>
    <p:sldId id="259" r:id="rId6"/>
    <p:sldId id="262" r:id="rId7"/>
    <p:sldId id="260" r:id="rId8"/>
    <p:sldId id="263" r:id="rId9"/>
    <p:sldId id="264" r:id="rId10"/>
    <p:sldId id="265" r:id="rId11"/>
    <p:sldId id="266" r:id="rId12"/>
    <p:sldId id="268" r:id="rId13"/>
    <p:sldId id="267" r:id="rId14"/>
    <p:sldId id="269" r:id="rId15"/>
    <p:sldId id="271" r:id="rId16"/>
    <p:sldId id="270"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4C5FE2-5088-4175-897C-DFFEE81DEE14}" type="datetimeFigureOut">
              <a:rPr lang="en-US" smtClean="0"/>
              <a:t>10/26/2024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FDFD39-0BE7-4D8B-A161-302E7B93F66D}" type="slidenum">
              <a:rPr lang="en-US" smtClean="0"/>
              <a:t>‹#›</a:t>
            </a:fld>
            <a:endParaRPr lang="en-US"/>
          </a:p>
        </p:txBody>
      </p:sp>
    </p:spTree>
    <p:extLst>
      <p:ext uri="{BB962C8B-B14F-4D97-AF65-F5344CB8AC3E}">
        <p14:creationId xmlns:p14="http://schemas.microsoft.com/office/powerpoint/2010/main" val="906213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FDFD39-0BE7-4D8B-A161-302E7B93F66D}" type="slidenum">
              <a:rPr lang="en-US" smtClean="0"/>
              <a:t>5</a:t>
            </a:fld>
            <a:endParaRPr lang="en-US"/>
          </a:p>
        </p:txBody>
      </p:sp>
    </p:spTree>
    <p:extLst>
      <p:ext uri="{BB962C8B-B14F-4D97-AF65-F5344CB8AC3E}">
        <p14:creationId xmlns:p14="http://schemas.microsoft.com/office/powerpoint/2010/main" val="3517032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71D83-7902-AB8A-17C3-ABBA7503B2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982F9E-7171-7E7D-0119-D3D2299BF9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B0B811-A4D3-68DD-051D-132A2A4AD44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BAFA251-22F6-C9A1-92C0-E9000861A636}"/>
              </a:ext>
            </a:extLst>
          </p:cNvPr>
          <p:cNvSpPr>
            <a:spLocks noGrp="1"/>
          </p:cNvSpPr>
          <p:nvPr>
            <p:ph type="sldNum" sz="quarter" idx="5"/>
          </p:nvPr>
        </p:nvSpPr>
        <p:spPr/>
        <p:txBody>
          <a:bodyPr/>
          <a:lstStyle/>
          <a:p>
            <a:fld id="{6CFDFD39-0BE7-4D8B-A161-302E7B93F66D}" type="slidenum">
              <a:rPr lang="en-US" smtClean="0"/>
              <a:t>16</a:t>
            </a:fld>
            <a:endParaRPr lang="en-US"/>
          </a:p>
        </p:txBody>
      </p:sp>
    </p:spTree>
    <p:extLst>
      <p:ext uri="{BB962C8B-B14F-4D97-AF65-F5344CB8AC3E}">
        <p14:creationId xmlns:p14="http://schemas.microsoft.com/office/powerpoint/2010/main" val="3266558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CE88C1-0DC6-CBCB-AB54-C5CEBA2D88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8FC8EE-8D85-F71A-FAEB-EC6742C3A9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85C5D1-0AA6-657B-1162-34AC68C7F3C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9A7D723-2A9D-74CE-9BF6-905708C7ED14}"/>
              </a:ext>
            </a:extLst>
          </p:cNvPr>
          <p:cNvSpPr>
            <a:spLocks noGrp="1"/>
          </p:cNvSpPr>
          <p:nvPr>
            <p:ph type="sldNum" sz="quarter" idx="5"/>
          </p:nvPr>
        </p:nvSpPr>
        <p:spPr/>
        <p:txBody>
          <a:bodyPr/>
          <a:lstStyle/>
          <a:p>
            <a:fld id="{6CFDFD39-0BE7-4D8B-A161-302E7B93F66D}" type="slidenum">
              <a:rPr lang="en-US" smtClean="0"/>
              <a:t>17</a:t>
            </a:fld>
            <a:endParaRPr lang="en-US"/>
          </a:p>
        </p:txBody>
      </p:sp>
    </p:spTree>
    <p:extLst>
      <p:ext uri="{BB962C8B-B14F-4D97-AF65-F5344CB8AC3E}">
        <p14:creationId xmlns:p14="http://schemas.microsoft.com/office/powerpoint/2010/main" val="851613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5AD71-0606-1B67-D3D5-3B7DE066A4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25B088-448D-A591-4943-D2EF39F74F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FA3C99-A5AE-1173-52EB-7E9ADADE31C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D103D0A-BBE6-9273-2089-A02B98E72F09}"/>
              </a:ext>
            </a:extLst>
          </p:cNvPr>
          <p:cNvSpPr>
            <a:spLocks noGrp="1"/>
          </p:cNvSpPr>
          <p:nvPr>
            <p:ph type="sldNum" sz="quarter" idx="5"/>
          </p:nvPr>
        </p:nvSpPr>
        <p:spPr/>
        <p:txBody>
          <a:bodyPr/>
          <a:lstStyle/>
          <a:p>
            <a:fld id="{6CFDFD39-0BE7-4D8B-A161-302E7B93F66D}" type="slidenum">
              <a:rPr lang="en-US" smtClean="0"/>
              <a:t>18</a:t>
            </a:fld>
            <a:endParaRPr lang="en-US"/>
          </a:p>
        </p:txBody>
      </p:sp>
    </p:spTree>
    <p:extLst>
      <p:ext uri="{BB962C8B-B14F-4D97-AF65-F5344CB8AC3E}">
        <p14:creationId xmlns:p14="http://schemas.microsoft.com/office/powerpoint/2010/main" val="49734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FDFD39-0BE7-4D8B-A161-302E7B93F66D}" type="slidenum">
              <a:rPr lang="en-US" smtClean="0"/>
              <a:t>7</a:t>
            </a:fld>
            <a:endParaRPr lang="en-US"/>
          </a:p>
        </p:txBody>
      </p:sp>
    </p:spTree>
    <p:extLst>
      <p:ext uri="{BB962C8B-B14F-4D97-AF65-F5344CB8AC3E}">
        <p14:creationId xmlns:p14="http://schemas.microsoft.com/office/powerpoint/2010/main" val="740841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B5343-F1D8-FB0F-E06F-8041E9BC87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2DF0E3-D474-2638-845D-3459C126B1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7D66E8-E554-BFF9-AB67-5E28585F40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1027192-12D6-448E-DF97-86E29D035E0D}"/>
              </a:ext>
            </a:extLst>
          </p:cNvPr>
          <p:cNvSpPr>
            <a:spLocks noGrp="1"/>
          </p:cNvSpPr>
          <p:nvPr>
            <p:ph type="sldNum" sz="quarter" idx="5"/>
          </p:nvPr>
        </p:nvSpPr>
        <p:spPr/>
        <p:txBody>
          <a:bodyPr/>
          <a:lstStyle/>
          <a:p>
            <a:fld id="{6CFDFD39-0BE7-4D8B-A161-302E7B93F66D}" type="slidenum">
              <a:rPr lang="en-US" smtClean="0"/>
              <a:t>8</a:t>
            </a:fld>
            <a:endParaRPr lang="en-US"/>
          </a:p>
        </p:txBody>
      </p:sp>
    </p:spTree>
    <p:extLst>
      <p:ext uri="{BB962C8B-B14F-4D97-AF65-F5344CB8AC3E}">
        <p14:creationId xmlns:p14="http://schemas.microsoft.com/office/powerpoint/2010/main" val="2326759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68FE55-49BD-E1B4-F5D2-C10DEAC63F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0B0A0E-5C76-A513-42DC-1424BA21EC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D8B1BB-C0B6-5ACE-53B9-7D3BE4B8C5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BC46835-439E-DB82-8A89-0D1CD08FE8D1}"/>
              </a:ext>
            </a:extLst>
          </p:cNvPr>
          <p:cNvSpPr>
            <a:spLocks noGrp="1"/>
          </p:cNvSpPr>
          <p:nvPr>
            <p:ph type="sldNum" sz="quarter" idx="5"/>
          </p:nvPr>
        </p:nvSpPr>
        <p:spPr/>
        <p:txBody>
          <a:bodyPr/>
          <a:lstStyle/>
          <a:p>
            <a:fld id="{6CFDFD39-0BE7-4D8B-A161-302E7B93F66D}" type="slidenum">
              <a:rPr lang="en-US" smtClean="0"/>
              <a:t>9</a:t>
            </a:fld>
            <a:endParaRPr lang="en-US"/>
          </a:p>
        </p:txBody>
      </p:sp>
    </p:spTree>
    <p:extLst>
      <p:ext uri="{BB962C8B-B14F-4D97-AF65-F5344CB8AC3E}">
        <p14:creationId xmlns:p14="http://schemas.microsoft.com/office/powerpoint/2010/main" val="3317715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E67F7-4F40-7F47-8422-E2F5AAD9E2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183D5A-C84A-8ECC-CB89-7D237E3474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F1D3C8-7D2C-DB77-B884-6FB37DD88F9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759416-02CB-0020-504F-B52FCE195C17}"/>
              </a:ext>
            </a:extLst>
          </p:cNvPr>
          <p:cNvSpPr>
            <a:spLocks noGrp="1"/>
          </p:cNvSpPr>
          <p:nvPr>
            <p:ph type="sldNum" sz="quarter" idx="5"/>
          </p:nvPr>
        </p:nvSpPr>
        <p:spPr/>
        <p:txBody>
          <a:bodyPr/>
          <a:lstStyle/>
          <a:p>
            <a:fld id="{6CFDFD39-0BE7-4D8B-A161-302E7B93F66D}" type="slidenum">
              <a:rPr lang="en-US" smtClean="0"/>
              <a:t>10</a:t>
            </a:fld>
            <a:endParaRPr lang="en-US"/>
          </a:p>
        </p:txBody>
      </p:sp>
    </p:spTree>
    <p:extLst>
      <p:ext uri="{BB962C8B-B14F-4D97-AF65-F5344CB8AC3E}">
        <p14:creationId xmlns:p14="http://schemas.microsoft.com/office/powerpoint/2010/main" val="2854390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8B4CFD-6E9B-184C-DBA4-5D898E296E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27A82B-A470-C8FF-A49D-380C2CC577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DDDCE5-FF18-DA84-D862-ECAD94CF754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EC9C492-31FA-5977-3C5F-B9D62020A7CE}"/>
              </a:ext>
            </a:extLst>
          </p:cNvPr>
          <p:cNvSpPr>
            <a:spLocks noGrp="1"/>
          </p:cNvSpPr>
          <p:nvPr>
            <p:ph type="sldNum" sz="quarter" idx="5"/>
          </p:nvPr>
        </p:nvSpPr>
        <p:spPr/>
        <p:txBody>
          <a:bodyPr/>
          <a:lstStyle/>
          <a:p>
            <a:fld id="{6CFDFD39-0BE7-4D8B-A161-302E7B93F66D}" type="slidenum">
              <a:rPr lang="en-US" smtClean="0"/>
              <a:t>11</a:t>
            </a:fld>
            <a:endParaRPr lang="en-US"/>
          </a:p>
        </p:txBody>
      </p:sp>
    </p:spTree>
    <p:extLst>
      <p:ext uri="{BB962C8B-B14F-4D97-AF65-F5344CB8AC3E}">
        <p14:creationId xmlns:p14="http://schemas.microsoft.com/office/powerpoint/2010/main" val="2430896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3C6393-9824-BC41-DF3C-9F08CF1373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31B8F9-74B9-BFAF-BF53-1FF77A8F3F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9598CB-173D-8C8D-9C30-B41235A4FC0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94836AB-5CDF-8365-7640-CD8FB9E32885}"/>
              </a:ext>
            </a:extLst>
          </p:cNvPr>
          <p:cNvSpPr>
            <a:spLocks noGrp="1"/>
          </p:cNvSpPr>
          <p:nvPr>
            <p:ph type="sldNum" sz="quarter" idx="5"/>
          </p:nvPr>
        </p:nvSpPr>
        <p:spPr/>
        <p:txBody>
          <a:bodyPr/>
          <a:lstStyle/>
          <a:p>
            <a:fld id="{6CFDFD39-0BE7-4D8B-A161-302E7B93F66D}" type="slidenum">
              <a:rPr lang="en-US" smtClean="0"/>
              <a:t>13</a:t>
            </a:fld>
            <a:endParaRPr lang="en-US"/>
          </a:p>
        </p:txBody>
      </p:sp>
    </p:spTree>
    <p:extLst>
      <p:ext uri="{BB962C8B-B14F-4D97-AF65-F5344CB8AC3E}">
        <p14:creationId xmlns:p14="http://schemas.microsoft.com/office/powerpoint/2010/main" val="3888813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EB2E95-0FF1-0540-8990-701AA85E9A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1B0685-C692-5877-3B88-5B68303A31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7D5DF4-DAF9-D83B-774C-F8AF555F5D5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9B2333-6608-9EF3-E218-4E174128AFC9}"/>
              </a:ext>
            </a:extLst>
          </p:cNvPr>
          <p:cNvSpPr>
            <a:spLocks noGrp="1"/>
          </p:cNvSpPr>
          <p:nvPr>
            <p:ph type="sldNum" sz="quarter" idx="5"/>
          </p:nvPr>
        </p:nvSpPr>
        <p:spPr/>
        <p:txBody>
          <a:bodyPr/>
          <a:lstStyle/>
          <a:p>
            <a:fld id="{6CFDFD39-0BE7-4D8B-A161-302E7B93F66D}" type="slidenum">
              <a:rPr lang="en-US" smtClean="0"/>
              <a:t>14</a:t>
            </a:fld>
            <a:endParaRPr lang="en-US"/>
          </a:p>
        </p:txBody>
      </p:sp>
    </p:spTree>
    <p:extLst>
      <p:ext uri="{BB962C8B-B14F-4D97-AF65-F5344CB8AC3E}">
        <p14:creationId xmlns:p14="http://schemas.microsoft.com/office/powerpoint/2010/main" val="1473347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9663C-B426-606F-501B-493D94E31A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1A0E05-196B-4635-1FE4-BD0D49A8C8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4DB881-BEE4-D9F3-BE49-6E719FA4265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B613C31-4847-1070-D1CF-274E7E30BA83}"/>
              </a:ext>
            </a:extLst>
          </p:cNvPr>
          <p:cNvSpPr>
            <a:spLocks noGrp="1"/>
          </p:cNvSpPr>
          <p:nvPr>
            <p:ph type="sldNum" sz="quarter" idx="5"/>
          </p:nvPr>
        </p:nvSpPr>
        <p:spPr/>
        <p:txBody>
          <a:bodyPr/>
          <a:lstStyle/>
          <a:p>
            <a:fld id="{6CFDFD39-0BE7-4D8B-A161-302E7B93F66D}" type="slidenum">
              <a:rPr lang="en-US" smtClean="0"/>
              <a:t>15</a:t>
            </a:fld>
            <a:endParaRPr lang="en-US"/>
          </a:p>
        </p:txBody>
      </p:sp>
    </p:spTree>
    <p:extLst>
      <p:ext uri="{BB962C8B-B14F-4D97-AF65-F5344CB8AC3E}">
        <p14:creationId xmlns:p14="http://schemas.microsoft.com/office/powerpoint/2010/main" val="707526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7A22F-3BC7-2A32-5D5E-469F7480AC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E63ECC-D59B-26FD-2358-67E516DF6B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149C88-F919-9C5B-37F5-39AC4BAD2D37}"/>
              </a:ext>
            </a:extLst>
          </p:cNvPr>
          <p:cNvSpPr>
            <a:spLocks noGrp="1"/>
          </p:cNvSpPr>
          <p:nvPr>
            <p:ph type="dt" sz="half" idx="10"/>
          </p:nvPr>
        </p:nvSpPr>
        <p:spPr/>
        <p:txBody>
          <a:bodyPr/>
          <a:lstStyle/>
          <a:p>
            <a:fld id="{83C1DFF6-5528-4B32-9787-533C8829455C}" type="datetimeFigureOut">
              <a:rPr lang="en-US" smtClean="0"/>
              <a:t>10/25/2024</a:t>
            </a:fld>
            <a:endParaRPr lang="en-US"/>
          </a:p>
        </p:txBody>
      </p:sp>
      <p:sp>
        <p:nvSpPr>
          <p:cNvPr id="5" name="Footer Placeholder 4">
            <a:extLst>
              <a:ext uri="{FF2B5EF4-FFF2-40B4-BE49-F238E27FC236}">
                <a16:creationId xmlns:a16="http://schemas.microsoft.com/office/drawing/2014/main" id="{9A11453E-45CE-BD72-08FD-07B2E5D36D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AA310-81F7-8D5D-44DF-C1B0A6FE53B6}"/>
              </a:ext>
            </a:extLst>
          </p:cNvPr>
          <p:cNvSpPr>
            <a:spLocks noGrp="1"/>
          </p:cNvSpPr>
          <p:nvPr>
            <p:ph type="sldNum" sz="quarter" idx="12"/>
          </p:nvPr>
        </p:nvSpPr>
        <p:spPr/>
        <p:txBody>
          <a:bodyPr/>
          <a:lstStyle/>
          <a:p>
            <a:fld id="{DB5A6F56-5E58-4C7E-B7F7-5B6C685E1A91}" type="slidenum">
              <a:rPr lang="en-US" smtClean="0"/>
              <a:t>‹#›</a:t>
            </a:fld>
            <a:endParaRPr lang="en-US"/>
          </a:p>
        </p:txBody>
      </p:sp>
    </p:spTree>
    <p:extLst>
      <p:ext uri="{BB962C8B-B14F-4D97-AF65-F5344CB8AC3E}">
        <p14:creationId xmlns:p14="http://schemas.microsoft.com/office/powerpoint/2010/main" val="25222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92D3B-4D12-77DB-B69F-BF03ED8B3A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823216-B28A-ADD6-E88F-82F731C24A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39E79F-58D1-5CB5-6173-54B1259CC7DD}"/>
              </a:ext>
            </a:extLst>
          </p:cNvPr>
          <p:cNvSpPr>
            <a:spLocks noGrp="1"/>
          </p:cNvSpPr>
          <p:nvPr>
            <p:ph type="dt" sz="half" idx="10"/>
          </p:nvPr>
        </p:nvSpPr>
        <p:spPr/>
        <p:txBody>
          <a:bodyPr/>
          <a:lstStyle/>
          <a:p>
            <a:fld id="{83C1DFF6-5528-4B32-9787-533C8829455C}" type="datetimeFigureOut">
              <a:rPr lang="en-US" smtClean="0"/>
              <a:t>10/25/2024</a:t>
            </a:fld>
            <a:endParaRPr lang="en-US"/>
          </a:p>
        </p:txBody>
      </p:sp>
      <p:sp>
        <p:nvSpPr>
          <p:cNvPr id="5" name="Footer Placeholder 4">
            <a:extLst>
              <a:ext uri="{FF2B5EF4-FFF2-40B4-BE49-F238E27FC236}">
                <a16:creationId xmlns:a16="http://schemas.microsoft.com/office/drawing/2014/main" id="{C49697D1-359F-7BF1-271E-8AAE23DA0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65CA7-9005-CE87-CB2F-B42B5FF16985}"/>
              </a:ext>
            </a:extLst>
          </p:cNvPr>
          <p:cNvSpPr>
            <a:spLocks noGrp="1"/>
          </p:cNvSpPr>
          <p:nvPr>
            <p:ph type="sldNum" sz="quarter" idx="12"/>
          </p:nvPr>
        </p:nvSpPr>
        <p:spPr/>
        <p:txBody>
          <a:bodyPr/>
          <a:lstStyle/>
          <a:p>
            <a:fld id="{DB5A6F56-5E58-4C7E-B7F7-5B6C685E1A91}" type="slidenum">
              <a:rPr lang="en-US" smtClean="0"/>
              <a:t>‹#›</a:t>
            </a:fld>
            <a:endParaRPr lang="en-US"/>
          </a:p>
        </p:txBody>
      </p:sp>
    </p:spTree>
    <p:extLst>
      <p:ext uri="{BB962C8B-B14F-4D97-AF65-F5344CB8AC3E}">
        <p14:creationId xmlns:p14="http://schemas.microsoft.com/office/powerpoint/2010/main" val="108280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F96248-3862-284C-44A8-21CCC9CB11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72607C-25E3-EDDC-EB04-9354890965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70BA55-52A7-7A6B-0287-27AD41BDB795}"/>
              </a:ext>
            </a:extLst>
          </p:cNvPr>
          <p:cNvSpPr>
            <a:spLocks noGrp="1"/>
          </p:cNvSpPr>
          <p:nvPr>
            <p:ph type="dt" sz="half" idx="10"/>
          </p:nvPr>
        </p:nvSpPr>
        <p:spPr/>
        <p:txBody>
          <a:bodyPr/>
          <a:lstStyle/>
          <a:p>
            <a:fld id="{83C1DFF6-5528-4B32-9787-533C8829455C}" type="datetimeFigureOut">
              <a:rPr lang="en-US" smtClean="0"/>
              <a:t>10/25/2024</a:t>
            </a:fld>
            <a:endParaRPr lang="en-US"/>
          </a:p>
        </p:txBody>
      </p:sp>
      <p:sp>
        <p:nvSpPr>
          <p:cNvPr id="5" name="Footer Placeholder 4">
            <a:extLst>
              <a:ext uri="{FF2B5EF4-FFF2-40B4-BE49-F238E27FC236}">
                <a16:creationId xmlns:a16="http://schemas.microsoft.com/office/drawing/2014/main" id="{3F8CCB09-1F3F-44BA-8C1F-AD87104635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14093-A334-B844-0CD3-B3E27DD98619}"/>
              </a:ext>
            </a:extLst>
          </p:cNvPr>
          <p:cNvSpPr>
            <a:spLocks noGrp="1"/>
          </p:cNvSpPr>
          <p:nvPr>
            <p:ph type="sldNum" sz="quarter" idx="12"/>
          </p:nvPr>
        </p:nvSpPr>
        <p:spPr/>
        <p:txBody>
          <a:bodyPr/>
          <a:lstStyle/>
          <a:p>
            <a:fld id="{DB5A6F56-5E58-4C7E-B7F7-5B6C685E1A91}" type="slidenum">
              <a:rPr lang="en-US" smtClean="0"/>
              <a:t>‹#›</a:t>
            </a:fld>
            <a:endParaRPr lang="en-US"/>
          </a:p>
        </p:txBody>
      </p:sp>
    </p:spTree>
    <p:extLst>
      <p:ext uri="{BB962C8B-B14F-4D97-AF65-F5344CB8AC3E}">
        <p14:creationId xmlns:p14="http://schemas.microsoft.com/office/powerpoint/2010/main" val="3883070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3C274-FB15-D5F7-F53D-10CA57DA50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9F61E4-C940-B961-7DBF-E51257A4C8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5C460E-19AE-BA15-ABE3-FE66FC4EE6FF}"/>
              </a:ext>
            </a:extLst>
          </p:cNvPr>
          <p:cNvSpPr>
            <a:spLocks noGrp="1"/>
          </p:cNvSpPr>
          <p:nvPr>
            <p:ph type="dt" sz="half" idx="10"/>
          </p:nvPr>
        </p:nvSpPr>
        <p:spPr/>
        <p:txBody>
          <a:bodyPr/>
          <a:lstStyle/>
          <a:p>
            <a:fld id="{83C1DFF6-5528-4B32-9787-533C8829455C}" type="datetimeFigureOut">
              <a:rPr lang="en-US" smtClean="0"/>
              <a:t>10/25/2024</a:t>
            </a:fld>
            <a:endParaRPr lang="en-US"/>
          </a:p>
        </p:txBody>
      </p:sp>
      <p:sp>
        <p:nvSpPr>
          <p:cNvPr id="5" name="Footer Placeholder 4">
            <a:extLst>
              <a:ext uri="{FF2B5EF4-FFF2-40B4-BE49-F238E27FC236}">
                <a16:creationId xmlns:a16="http://schemas.microsoft.com/office/drawing/2014/main" id="{C855E8AB-9782-0189-263B-943C427658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A4F9F1-2FF3-391C-1E47-F0850342D6A9}"/>
              </a:ext>
            </a:extLst>
          </p:cNvPr>
          <p:cNvSpPr>
            <a:spLocks noGrp="1"/>
          </p:cNvSpPr>
          <p:nvPr>
            <p:ph type="sldNum" sz="quarter" idx="12"/>
          </p:nvPr>
        </p:nvSpPr>
        <p:spPr/>
        <p:txBody>
          <a:bodyPr/>
          <a:lstStyle/>
          <a:p>
            <a:fld id="{DB5A6F56-5E58-4C7E-B7F7-5B6C685E1A91}" type="slidenum">
              <a:rPr lang="en-US" smtClean="0"/>
              <a:t>‹#›</a:t>
            </a:fld>
            <a:endParaRPr lang="en-US"/>
          </a:p>
        </p:txBody>
      </p:sp>
    </p:spTree>
    <p:extLst>
      <p:ext uri="{BB962C8B-B14F-4D97-AF65-F5344CB8AC3E}">
        <p14:creationId xmlns:p14="http://schemas.microsoft.com/office/powerpoint/2010/main" val="1513710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CB16D-103D-7C97-673B-F156C4EED1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5A85BA-3D4C-FB4E-DA18-7F80E47FD2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A684FA-9953-AAFB-D19F-2A3D819A2EEF}"/>
              </a:ext>
            </a:extLst>
          </p:cNvPr>
          <p:cNvSpPr>
            <a:spLocks noGrp="1"/>
          </p:cNvSpPr>
          <p:nvPr>
            <p:ph type="dt" sz="half" idx="10"/>
          </p:nvPr>
        </p:nvSpPr>
        <p:spPr/>
        <p:txBody>
          <a:bodyPr/>
          <a:lstStyle/>
          <a:p>
            <a:fld id="{83C1DFF6-5528-4B32-9787-533C8829455C}" type="datetimeFigureOut">
              <a:rPr lang="en-US" smtClean="0"/>
              <a:t>10/25/2024</a:t>
            </a:fld>
            <a:endParaRPr lang="en-US"/>
          </a:p>
        </p:txBody>
      </p:sp>
      <p:sp>
        <p:nvSpPr>
          <p:cNvPr id="5" name="Footer Placeholder 4">
            <a:extLst>
              <a:ext uri="{FF2B5EF4-FFF2-40B4-BE49-F238E27FC236}">
                <a16:creationId xmlns:a16="http://schemas.microsoft.com/office/drawing/2014/main" id="{334987A5-98B7-89E9-131E-959B070B87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F98C89-43C7-3649-AF2F-8286657B5812}"/>
              </a:ext>
            </a:extLst>
          </p:cNvPr>
          <p:cNvSpPr>
            <a:spLocks noGrp="1"/>
          </p:cNvSpPr>
          <p:nvPr>
            <p:ph type="sldNum" sz="quarter" idx="12"/>
          </p:nvPr>
        </p:nvSpPr>
        <p:spPr/>
        <p:txBody>
          <a:bodyPr/>
          <a:lstStyle/>
          <a:p>
            <a:fld id="{DB5A6F56-5E58-4C7E-B7F7-5B6C685E1A91}" type="slidenum">
              <a:rPr lang="en-US" smtClean="0"/>
              <a:t>‹#›</a:t>
            </a:fld>
            <a:endParaRPr lang="en-US"/>
          </a:p>
        </p:txBody>
      </p:sp>
    </p:spTree>
    <p:extLst>
      <p:ext uri="{BB962C8B-B14F-4D97-AF65-F5344CB8AC3E}">
        <p14:creationId xmlns:p14="http://schemas.microsoft.com/office/powerpoint/2010/main" val="423313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1DC63-993D-0724-3850-F31297897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074A7-61D6-FA1C-0EB8-75DCB4BADD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EE220D-5BA9-1517-20A1-B182E80EC8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11DA41-3945-36C1-1780-FEB8BBB7659C}"/>
              </a:ext>
            </a:extLst>
          </p:cNvPr>
          <p:cNvSpPr>
            <a:spLocks noGrp="1"/>
          </p:cNvSpPr>
          <p:nvPr>
            <p:ph type="dt" sz="half" idx="10"/>
          </p:nvPr>
        </p:nvSpPr>
        <p:spPr/>
        <p:txBody>
          <a:bodyPr/>
          <a:lstStyle/>
          <a:p>
            <a:fld id="{83C1DFF6-5528-4B32-9787-533C8829455C}" type="datetimeFigureOut">
              <a:rPr lang="en-US" smtClean="0"/>
              <a:t>10/25/2024</a:t>
            </a:fld>
            <a:endParaRPr lang="en-US"/>
          </a:p>
        </p:txBody>
      </p:sp>
      <p:sp>
        <p:nvSpPr>
          <p:cNvPr id="6" name="Footer Placeholder 5">
            <a:extLst>
              <a:ext uri="{FF2B5EF4-FFF2-40B4-BE49-F238E27FC236}">
                <a16:creationId xmlns:a16="http://schemas.microsoft.com/office/drawing/2014/main" id="{F92A449B-6939-4270-CC60-325F26877C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AE64C1-19B2-530A-616E-93BD598E7BF0}"/>
              </a:ext>
            </a:extLst>
          </p:cNvPr>
          <p:cNvSpPr>
            <a:spLocks noGrp="1"/>
          </p:cNvSpPr>
          <p:nvPr>
            <p:ph type="sldNum" sz="quarter" idx="12"/>
          </p:nvPr>
        </p:nvSpPr>
        <p:spPr/>
        <p:txBody>
          <a:bodyPr/>
          <a:lstStyle/>
          <a:p>
            <a:fld id="{DB5A6F56-5E58-4C7E-B7F7-5B6C685E1A91}" type="slidenum">
              <a:rPr lang="en-US" smtClean="0"/>
              <a:t>‹#›</a:t>
            </a:fld>
            <a:endParaRPr lang="en-US"/>
          </a:p>
        </p:txBody>
      </p:sp>
    </p:spTree>
    <p:extLst>
      <p:ext uri="{BB962C8B-B14F-4D97-AF65-F5344CB8AC3E}">
        <p14:creationId xmlns:p14="http://schemas.microsoft.com/office/powerpoint/2010/main" val="2548569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FD085-61E9-C435-1390-C8883CFE5E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BAD754-5008-9F86-0A6A-F336131DDB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DDDD59-8C3A-F91C-B974-3EC1339449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388291-0F1E-E97C-087A-89698B2CC8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DC8B19-CB62-BD76-37C9-87DB93E073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ED48E2-E529-2937-8542-B85458B48FDD}"/>
              </a:ext>
            </a:extLst>
          </p:cNvPr>
          <p:cNvSpPr>
            <a:spLocks noGrp="1"/>
          </p:cNvSpPr>
          <p:nvPr>
            <p:ph type="dt" sz="half" idx="10"/>
          </p:nvPr>
        </p:nvSpPr>
        <p:spPr/>
        <p:txBody>
          <a:bodyPr/>
          <a:lstStyle/>
          <a:p>
            <a:fld id="{83C1DFF6-5528-4B32-9787-533C8829455C}" type="datetimeFigureOut">
              <a:rPr lang="en-US" smtClean="0"/>
              <a:t>10/25/2024</a:t>
            </a:fld>
            <a:endParaRPr lang="en-US"/>
          </a:p>
        </p:txBody>
      </p:sp>
      <p:sp>
        <p:nvSpPr>
          <p:cNvPr id="8" name="Footer Placeholder 7">
            <a:extLst>
              <a:ext uri="{FF2B5EF4-FFF2-40B4-BE49-F238E27FC236}">
                <a16:creationId xmlns:a16="http://schemas.microsoft.com/office/drawing/2014/main" id="{2270CAD5-1ED9-6721-3AD3-37361E6A5E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46CBCA-7788-EF90-7963-92D9F5C7C14F}"/>
              </a:ext>
            </a:extLst>
          </p:cNvPr>
          <p:cNvSpPr>
            <a:spLocks noGrp="1"/>
          </p:cNvSpPr>
          <p:nvPr>
            <p:ph type="sldNum" sz="quarter" idx="12"/>
          </p:nvPr>
        </p:nvSpPr>
        <p:spPr/>
        <p:txBody>
          <a:bodyPr/>
          <a:lstStyle/>
          <a:p>
            <a:fld id="{DB5A6F56-5E58-4C7E-B7F7-5B6C685E1A91}" type="slidenum">
              <a:rPr lang="en-US" smtClean="0"/>
              <a:t>‹#›</a:t>
            </a:fld>
            <a:endParaRPr lang="en-US"/>
          </a:p>
        </p:txBody>
      </p:sp>
    </p:spTree>
    <p:extLst>
      <p:ext uri="{BB962C8B-B14F-4D97-AF65-F5344CB8AC3E}">
        <p14:creationId xmlns:p14="http://schemas.microsoft.com/office/powerpoint/2010/main" val="4038519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D2DF4-887C-4EBD-60D6-5151F8C5E0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1A3B56-7C4F-5CD8-7D3F-52808D5AC8EB}"/>
              </a:ext>
            </a:extLst>
          </p:cNvPr>
          <p:cNvSpPr>
            <a:spLocks noGrp="1"/>
          </p:cNvSpPr>
          <p:nvPr>
            <p:ph type="dt" sz="half" idx="10"/>
          </p:nvPr>
        </p:nvSpPr>
        <p:spPr/>
        <p:txBody>
          <a:bodyPr/>
          <a:lstStyle/>
          <a:p>
            <a:fld id="{83C1DFF6-5528-4B32-9787-533C8829455C}" type="datetimeFigureOut">
              <a:rPr lang="en-US" smtClean="0"/>
              <a:t>10/25/2024</a:t>
            </a:fld>
            <a:endParaRPr lang="en-US"/>
          </a:p>
        </p:txBody>
      </p:sp>
      <p:sp>
        <p:nvSpPr>
          <p:cNvPr id="4" name="Footer Placeholder 3">
            <a:extLst>
              <a:ext uri="{FF2B5EF4-FFF2-40B4-BE49-F238E27FC236}">
                <a16:creationId xmlns:a16="http://schemas.microsoft.com/office/drawing/2014/main" id="{318D3370-D5CA-EEA0-273C-1339DE7CFE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C1707A-3175-B004-117B-9AB728025EE7}"/>
              </a:ext>
            </a:extLst>
          </p:cNvPr>
          <p:cNvSpPr>
            <a:spLocks noGrp="1"/>
          </p:cNvSpPr>
          <p:nvPr>
            <p:ph type="sldNum" sz="quarter" idx="12"/>
          </p:nvPr>
        </p:nvSpPr>
        <p:spPr/>
        <p:txBody>
          <a:bodyPr/>
          <a:lstStyle/>
          <a:p>
            <a:fld id="{DB5A6F56-5E58-4C7E-B7F7-5B6C685E1A91}" type="slidenum">
              <a:rPr lang="en-US" smtClean="0"/>
              <a:t>‹#›</a:t>
            </a:fld>
            <a:endParaRPr lang="en-US"/>
          </a:p>
        </p:txBody>
      </p:sp>
    </p:spTree>
    <p:extLst>
      <p:ext uri="{BB962C8B-B14F-4D97-AF65-F5344CB8AC3E}">
        <p14:creationId xmlns:p14="http://schemas.microsoft.com/office/powerpoint/2010/main" val="382539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4530FD-F101-7F26-2E09-54D39A304079}"/>
              </a:ext>
            </a:extLst>
          </p:cNvPr>
          <p:cNvSpPr>
            <a:spLocks noGrp="1"/>
          </p:cNvSpPr>
          <p:nvPr>
            <p:ph type="dt" sz="half" idx="10"/>
          </p:nvPr>
        </p:nvSpPr>
        <p:spPr/>
        <p:txBody>
          <a:bodyPr/>
          <a:lstStyle/>
          <a:p>
            <a:fld id="{83C1DFF6-5528-4B32-9787-533C8829455C}" type="datetimeFigureOut">
              <a:rPr lang="en-US" smtClean="0"/>
              <a:t>10/25/2024</a:t>
            </a:fld>
            <a:endParaRPr lang="en-US"/>
          </a:p>
        </p:txBody>
      </p:sp>
      <p:sp>
        <p:nvSpPr>
          <p:cNvPr id="3" name="Footer Placeholder 2">
            <a:extLst>
              <a:ext uri="{FF2B5EF4-FFF2-40B4-BE49-F238E27FC236}">
                <a16:creationId xmlns:a16="http://schemas.microsoft.com/office/drawing/2014/main" id="{4F9378B8-3C0F-676F-4C99-7C0EB6793C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A0FDA8-1F70-55FD-FDA5-7299DCFDBC70}"/>
              </a:ext>
            </a:extLst>
          </p:cNvPr>
          <p:cNvSpPr>
            <a:spLocks noGrp="1"/>
          </p:cNvSpPr>
          <p:nvPr>
            <p:ph type="sldNum" sz="quarter" idx="12"/>
          </p:nvPr>
        </p:nvSpPr>
        <p:spPr/>
        <p:txBody>
          <a:bodyPr/>
          <a:lstStyle/>
          <a:p>
            <a:fld id="{DB5A6F56-5E58-4C7E-B7F7-5B6C685E1A91}" type="slidenum">
              <a:rPr lang="en-US" smtClean="0"/>
              <a:t>‹#›</a:t>
            </a:fld>
            <a:endParaRPr lang="en-US"/>
          </a:p>
        </p:txBody>
      </p:sp>
    </p:spTree>
    <p:extLst>
      <p:ext uri="{BB962C8B-B14F-4D97-AF65-F5344CB8AC3E}">
        <p14:creationId xmlns:p14="http://schemas.microsoft.com/office/powerpoint/2010/main" val="2057218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24008-4855-4852-40FA-B97F476BC1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8FCB6E-7503-3DB2-EA53-9273762392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B866ED-ECFF-75F8-C2B4-04E1436EC8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643E5A-756D-8C0B-90CA-867EAE0D3998}"/>
              </a:ext>
            </a:extLst>
          </p:cNvPr>
          <p:cNvSpPr>
            <a:spLocks noGrp="1"/>
          </p:cNvSpPr>
          <p:nvPr>
            <p:ph type="dt" sz="half" idx="10"/>
          </p:nvPr>
        </p:nvSpPr>
        <p:spPr/>
        <p:txBody>
          <a:bodyPr/>
          <a:lstStyle/>
          <a:p>
            <a:fld id="{83C1DFF6-5528-4B32-9787-533C8829455C}" type="datetimeFigureOut">
              <a:rPr lang="en-US" smtClean="0"/>
              <a:t>10/25/2024</a:t>
            </a:fld>
            <a:endParaRPr lang="en-US"/>
          </a:p>
        </p:txBody>
      </p:sp>
      <p:sp>
        <p:nvSpPr>
          <p:cNvPr id="6" name="Footer Placeholder 5">
            <a:extLst>
              <a:ext uri="{FF2B5EF4-FFF2-40B4-BE49-F238E27FC236}">
                <a16:creationId xmlns:a16="http://schemas.microsoft.com/office/drawing/2014/main" id="{174B642F-9058-1D24-CC66-B5EA9E7E2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CA5F43-6820-3601-43F6-48DAA61A96C5}"/>
              </a:ext>
            </a:extLst>
          </p:cNvPr>
          <p:cNvSpPr>
            <a:spLocks noGrp="1"/>
          </p:cNvSpPr>
          <p:nvPr>
            <p:ph type="sldNum" sz="quarter" idx="12"/>
          </p:nvPr>
        </p:nvSpPr>
        <p:spPr/>
        <p:txBody>
          <a:bodyPr/>
          <a:lstStyle/>
          <a:p>
            <a:fld id="{DB5A6F56-5E58-4C7E-B7F7-5B6C685E1A91}" type="slidenum">
              <a:rPr lang="en-US" smtClean="0"/>
              <a:t>‹#›</a:t>
            </a:fld>
            <a:endParaRPr lang="en-US"/>
          </a:p>
        </p:txBody>
      </p:sp>
    </p:spTree>
    <p:extLst>
      <p:ext uri="{BB962C8B-B14F-4D97-AF65-F5344CB8AC3E}">
        <p14:creationId xmlns:p14="http://schemas.microsoft.com/office/powerpoint/2010/main" val="1870854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3EE27-C371-9F9A-3C43-A8B140D2E6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8402D7-528C-626D-173B-77BE2F8BC3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1AFAA8-7113-46A2-142A-B8E9E6711B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EB09F3-0393-69C4-77A9-B287013CF578}"/>
              </a:ext>
            </a:extLst>
          </p:cNvPr>
          <p:cNvSpPr>
            <a:spLocks noGrp="1"/>
          </p:cNvSpPr>
          <p:nvPr>
            <p:ph type="dt" sz="half" idx="10"/>
          </p:nvPr>
        </p:nvSpPr>
        <p:spPr/>
        <p:txBody>
          <a:bodyPr/>
          <a:lstStyle/>
          <a:p>
            <a:fld id="{83C1DFF6-5528-4B32-9787-533C8829455C}" type="datetimeFigureOut">
              <a:rPr lang="en-US" smtClean="0"/>
              <a:t>10/25/2024</a:t>
            </a:fld>
            <a:endParaRPr lang="en-US"/>
          </a:p>
        </p:txBody>
      </p:sp>
      <p:sp>
        <p:nvSpPr>
          <p:cNvPr id="6" name="Footer Placeholder 5">
            <a:extLst>
              <a:ext uri="{FF2B5EF4-FFF2-40B4-BE49-F238E27FC236}">
                <a16:creationId xmlns:a16="http://schemas.microsoft.com/office/drawing/2014/main" id="{41AD1B57-4E0F-7F9B-B732-6D2C9DE0B4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58BC2A-A109-7D5B-F11C-207C6F084D64}"/>
              </a:ext>
            </a:extLst>
          </p:cNvPr>
          <p:cNvSpPr>
            <a:spLocks noGrp="1"/>
          </p:cNvSpPr>
          <p:nvPr>
            <p:ph type="sldNum" sz="quarter" idx="12"/>
          </p:nvPr>
        </p:nvSpPr>
        <p:spPr/>
        <p:txBody>
          <a:bodyPr/>
          <a:lstStyle/>
          <a:p>
            <a:fld id="{DB5A6F56-5E58-4C7E-B7F7-5B6C685E1A91}" type="slidenum">
              <a:rPr lang="en-US" smtClean="0"/>
              <a:t>‹#›</a:t>
            </a:fld>
            <a:endParaRPr lang="en-US"/>
          </a:p>
        </p:txBody>
      </p:sp>
    </p:spTree>
    <p:extLst>
      <p:ext uri="{BB962C8B-B14F-4D97-AF65-F5344CB8AC3E}">
        <p14:creationId xmlns:p14="http://schemas.microsoft.com/office/powerpoint/2010/main" val="3215866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08A5B5-A52F-7B2B-2767-57EF7DB568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0DA5C0-D895-DC5C-C9FE-29DA57C74B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4E3802-EDEE-070D-C0F3-A97B0ABCAD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C1DFF6-5528-4B32-9787-533C8829455C}" type="datetimeFigureOut">
              <a:rPr lang="en-US" smtClean="0"/>
              <a:t>10/25/2024</a:t>
            </a:fld>
            <a:endParaRPr lang="en-US"/>
          </a:p>
        </p:txBody>
      </p:sp>
      <p:sp>
        <p:nvSpPr>
          <p:cNvPr id="5" name="Footer Placeholder 4">
            <a:extLst>
              <a:ext uri="{FF2B5EF4-FFF2-40B4-BE49-F238E27FC236}">
                <a16:creationId xmlns:a16="http://schemas.microsoft.com/office/drawing/2014/main" id="{80E4FE8E-4710-9CC2-6067-10BBDDE8FC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D0B610-26AF-8CE2-9AD4-1C25FAF66E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5A6F56-5E58-4C7E-B7F7-5B6C685E1A91}" type="slidenum">
              <a:rPr lang="en-US" smtClean="0"/>
              <a:t>‹#›</a:t>
            </a:fld>
            <a:endParaRPr lang="en-US"/>
          </a:p>
        </p:txBody>
      </p:sp>
    </p:spTree>
    <p:extLst>
      <p:ext uri="{BB962C8B-B14F-4D97-AF65-F5344CB8AC3E}">
        <p14:creationId xmlns:p14="http://schemas.microsoft.com/office/powerpoint/2010/main" val="1397092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1F914-F508-5D9A-96AE-06CDE278C364}"/>
              </a:ext>
            </a:extLst>
          </p:cNvPr>
          <p:cNvSpPr>
            <a:spLocks noGrp="1"/>
          </p:cNvSpPr>
          <p:nvPr>
            <p:ph type="ctrTitle"/>
          </p:nvPr>
        </p:nvSpPr>
        <p:spPr>
          <a:xfrm>
            <a:off x="948812" y="1535318"/>
            <a:ext cx="9144000" cy="2387600"/>
          </a:xfrm>
        </p:spPr>
        <p:txBody>
          <a:bodyPr>
            <a:noAutofit/>
          </a:bodyPr>
          <a:lstStyle/>
          <a:p>
            <a:pPr algn="l"/>
            <a:r>
              <a:rPr lang="en-US" sz="4400" b="1" dirty="0">
                <a:latin typeface="Times New Roman" panose="02020603050405020304" pitchFamily="18" charset="0"/>
                <a:cs typeface="Times New Roman" panose="02020603050405020304" pitchFamily="18" charset="0"/>
              </a:rPr>
              <a:t>MOTOR IMAGERY </a:t>
            </a:r>
            <a:br>
              <a:rPr lang="en-US" sz="4400" b="1"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EEG CLASSIFICATION: </a:t>
            </a:r>
            <a:br>
              <a:rPr lang="en-US" sz="4400" b="1"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Identifying Rest Vs. Active States With Convolutional Neural Networks</a:t>
            </a:r>
            <a:endParaRPr lang="en-US"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44769EB-B931-8457-FBA5-5FB6C90C4076}"/>
              </a:ext>
            </a:extLst>
          </p:cNvPr>
          <p:cNvSpPr>
            <a:spLocks noGrp="1"/>
          </p:cNvSpPr>
          <p:nvPr>
            <p:ph type="subTitle" idx="1"/>
          </p:nvPr>
        </p:nvSpPr>
        <p:spPr>
          <a:xfrm>
            <a:off x="8908026" y="4595096"/>
            <a:ext cx="2625213" cy="920801"/>
          </a:xfrm>
        </p:spPr>
        <p:txBody>
          <a:bodyPr>
            <a:normAutofit/>
          </a:bodyPr>
          <a:lstStyle/>
          <a:p>
            <a:pPr algn="l"/>
            <a:r>
              <a:rPr lang="en-US" b="1" dirty="0">
                <a:latin typeface="Times New Roman" panose="02020603050405020304" pitchFamily="18" charset="0"/>
                <a:cs typeface="Times New Roman" panose="02020603050405020304" pitchFamily="18" charset="0"/>
              </a:rPr>
              <a:t>Done by,</a:t>
            </a:r>
          </a:p>
          <a:p>
            <a:pPr algn="l"/>
            <a:r>
              <a:rPr lang="en-US" dirty="0">
                <a:latin typeface="Times New Roman" panose="02020603050405020304" pitchFamily="18" charset="0"/>
                <a:cs typeface="Times New Roman" panose="02020603050405020304" pitchFamily="18" charset="0"/>
              </a:rPr>
              <a:t>      P. Pradeep</a:t>
            </a:r>
          </a:p>
        </p:txBody>
      </p:sp>
    </p:spTree>
    <p:extLst>
      <p:ext uri="{BB962C8B-B14F-4D97-AF65-F5344CB8AC3E}">
        <p14:creationId xmlns:p14="http://schemas.microsoft.com/office/powerpoint/2010/main" val="127676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80D3FF-7AE6-6B9C-B62E-29E6A79E3C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2DB815-2D99-4F81-16C7-10D97837C508}"/>
              </a:ext>
            </a:extLst>
          </p:cNvPr>
          <p:cNvSpPr>
            <a:spLocks noGrp="1"/>
          </p:cNvSpPr>
          <p:nvPr>
            <p:ph type="title"/>
          </p:nvPr>
        </p:nvSpPr>
        <p:spPr>
          <a:xfrm>
            <a:off x="579069" y="316236"/>
            <a:ext cx="12192000" cy="1325563"/>
          </a:xfrm>
        </p:spPr>
        <p:txBody>
          <a:bodyPr>
            <a:normAutofit/>
          </a:bodyPr>
          <a:lstStyle/>
          <a:p>
            <a:r>
              <a:rPr lang="en-US" sz="3200" b="1" dirty="0">
                <a:latin typeface="Times New Roman" panose="02020603050405020304" pitchFamily="18" charset="0"/>
                <a:cs typeface="Times New Roman" panose="02020603050405020304" pitchFamily="18" charset="0"/>
              </a:rPr>
              <a:t>TEMPORAL WINDOWING EXAMPLE ILLUSTRATION</a:t>
            </a:r>
          </a:p>
        </p:txBody>
      </p:sp>
      <p:pic>
        <p:nvPicPr>
          <p:cNvPr id="5122" name="Picture 2">
            <a:extLst>
              <a:ext uri="{FF2B5EF4-FFF2-40B4-BE49-F238E27FC236}">
                <a16:creationId xmlns:a16="http://schemas.microsoft.com/office/drawing/2014/main" id="{440DB1B6-AE37-BFD5-57C7-B9E743C792A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0834"/>
          <a:stretch/>
        </p:blipFill>
        <p:spPr bwMode="auto">
          <a:xfrm>
            <a:off x="1802068" y="1641799"/>
            <a:ext cx="7450087" cy="340187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FF2709D0-C199-224E-B09C-F2F4DE1068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6934" b="4607"/>
          <a:stretch/>
        </p:blipFill>
        <p:spPr bwMode="auto">
          <a:xfrm>
            <a:off x="2326712" y="5142272"/>
            <a:ext cx="5631118" cy="123679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5">
            <a:extLst>
              <a:ext uri="{FF2B5EF4-FFF2-40B4-BE49-F238E27FC236}">
                <a16:creationId xmlns:a16="http://schemas.microsoft.com/office/drawing/2014/main" id="{8024860F-456B-3448-3343-7777BD14A716}"/>
              </a:ext>
            </a:extLst>
          </p:cNvPr>
          <p:cNvSpPr>
            <a:spLocks noGrp="1"/>
          </p:cNvSpPr>
          <p:nvPr>
            <p:ph idx="1"/>
          </p:nvPr>
        </p:nvSpPr>
        <p:spPr>
          <a:xfrm>
            <a:off x="8991794" y="5452746"/>
            <a:ext cx="2524432" cy="850182"/>
          </a:xfrm>
        </p:spPr>
        <p:txBody>
          <a:bodyPr>
            <a:normAutofit fontScale="55000" lnSpcReduction="20000"/>
          </a:bodyPr>
          <a:lstStyle/>
          <a:p>
            <a:pPr marL="0" indent="0">
              <a:lnSpc>
                <a:spcPct val="100000"/>
              </a:lnSpc>
              <a:buNone/>
            </a:pPr>
            <a:r>
              <a:rPr lang="en-US" b="1" i="1" dirty="0">
                <a:latin typeface="Times New Roman" panose="02020603050405020304" pitchFamily="18" charset="0"/>
                <a:cs typeface="Times New Roman" panose="02020603050405020304" pitchFamily="18" charset="0"/>
              </a:rPr>
              <a:t>Fig. 2D convolution operation on a multivariate time-series dataset</a:t>
            </a:r>
          </a:p>
        </p:txBody>
      </p:sp>
    </p:spTree>
    <p:extLst>
      <p:ext uri="{BB962C8B-B14F-4D97-AF65-F5344CB8AC3E}">
        <p14:creationId xmlns:p14="http://schemas.microsoft.com/office/powerpoint/2010/main" val="831054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73FBC-73D0-2714-DBB4-E5DE05172F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9B8B4D-26FC-12CF-67F8-5DE2EB6BCF16}"/>
              </a:ext>
            </a:extLst>
          </p:cNvPr>
          <p:cNvSpPr>
            <a:spLocks noGrp="1"/>
          </p:cNvSpPr>
          <p:nvPr>
            <p:ph type="title"/>
          </p:nvPr>
        </p:nvSpPr>
        <p:spPr>
          <a:xfrm>
            <a:off x="650966" y="423119"/>
            <a:ext cx="12271208" cy="1325563"/>
          </a:xfrm>
        </p:spPr>
        <p:txBody>
          <a:bodyPr>
            <a:normAutofit/>
          </a:bodyPr>
          <a:lstStyle/>
          <a:p>
            <a:r>
              <a:rPr lang="en-US" sz="3200" b="1" dirty="0">
                <a:latin typeface="Times New Roman" panose="02020603050405020304" pitchFamily="18" charset="0"/>
                <a:cs typeface="Times New Roman" panose="02020603050405020304" pitchFamily="18" charset="0"/>
              </a:rPr>
              <a:t>TEMPORAL WINDOWING AND LABEL AGGREGATION</a:t>
            </a:r>
          </a:p>
        </p:txBody>
      </p:sp>
      <p:sp>
        <p:nvSpPr>
          <p:cNvPr id="6" name="Content Placeholder 5">
            <a:extLst>
              <a:ext uri="{FF2B5EF4-FFF2-40B4-BE49-F238E27FC236}">
                <a16:creationId xmlns:a16="http://schemas.microsoft.com/office/drawing/2014/main" id="{4266FBD6-5C89-9B97-91FE-9075F079E275}"/>
              </a:ext>
            </a:extLst>
          </p:cNvPr>
          <p:cNvSpPr>
            <a:spLocks noGrp="1"/>
          </p:cNvSpPr>
          <p:nvPr>
            <p:ph idx="1"/>
          </p:nvPr>
        </p:nvSpPr>
        <p:spPr/>
        <p:txBody>
          <a:bodyPr>
            <a:normAutofit fontScale="85000" lnSpcReduction="10000"/>
          </a:bodyPr>
          <a:lstStyle/>
          <a:p>
            <a:pPr algn="just">
              <a:lnSpc>
                <a:spcPct val="110000"/>
              </a:lnSpc>
            </a:pPr>
            <a:r>
              <a:rPr lang="en-US" dirty="0">
                <a:latin typeface="Times New Roman" panose="02020603050405020304" pitchFamily="18" charset="0"/>
                <a:cs typeface="Times New Roman" panose="02020603050405020304" pitchFamily="18" charset="0"/>
              </a:rPr>
              <a:t>Applying the sliding window technique to segment the EEG data into overlapping time windows, capturing temporal dynamics in the data.</a:t>
            </a:r>
          </a:p>
          <a:p>
            <a:pPr lvl="1" algn="just">
              <a:lnSpc>
                <a:spcPct val="11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Window size = 24</a:t>
            </a:r>
          </a:p>
          <a:p>
            <a:pPr lvl="1" algn="just">
              <a:lnSpc>
                <a:spcPct val="11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50% Overlapping (Step size = 24/2 = 12)</a:t>
            </a:r>
          </a:p>
          <a:p>
            <a:pPr algn="just">
              <a:lnSpc>
                <a:spcPct val="110000"/>
              </a:lnSpc>
              <a:buFont typeface="Wingdings" panose="05000000000000000000" pitchFamily="2" charset="2"/>
              <a:buChar char="Ø"/>
            </a:pPr>
            <a:endParaRPr lang="en-US" sz="500" dirty="0">
              <a:latin typeface="Times New Roman" panose="02020603050405020304" pitchFamily="18" charset="0"/>
              <a:cs typeface="Times New Roman" panose="02020603050405020304" pitchFamily="18" charset="0"/>
            </a:endParaRPr>
          </a:p>
          <a:p>
            <a:pPr algn="just">
              <a:lnSpc>
                <a:spcPct val="110000"/>
              </a:lnSpc>
            </a:pPr>
            <a:r>
              <a:rPr lang="en-US" dirty="0">
                <a:latin typeface="Times New Roman" panose="02020603050405020304" pitchFamily="18" charset="0"/>
                <a:cs typeface="Times New Roman" panose="02020603050405020304" pitchFamily="18" charset="0"/>
              </a:rPr>
              <a:t>Calculating the </a:t>
            </a:r>
            <a:r>
              <a:rPr lang="en-US" dirty="0">
                <a:solidFill>
                  <a:srgbClr val="FF0000"/>
                </a:solidFill>
                <a:latin typeface="Times New Roman" panose="02020603050405020304" pitchFamily="18" charset="0"/>
                <a:cs typeface="Times New Roman" panose="02020603050405020304" pitchFamily="18" charset="0"/>
              </a:rPr>
              <a:t>average of labels within each window to create a representative label for the window</a:t>
            </a:r>
            <a:r>
              <a:rPr lang="en-US" dirty="0">
                <a:latin typeface="Times New Roman" panose="02020603050405020304" pitchFamily="18" charset="0"/>
                <a:cs typeface="Times New Roman" panose="02020603050405020304" pitchFamily="18" charset="0"/>
              </a:rPr>
              <a:t>, especially useful in tasks where activities are continuous.</a:t>
            </a:r>
          </a:p>
          <a:p>
            <a:pPr algn="just">
              <a:lnSpc>
                <a:spcPct val="110000"/>
              </a:lnSpc>
            </a:pPr>
            <a:endParaRPr lang="en-US" sz="500" dirty="0">
              <a:latin typeface="Times New Roman" panose="02020603050405020304" pitchFamily="18" charset="0"/>
              <a:cs typeface="Times New Roman" panose="02020603050405020304" pitchFamily="18" charset="0"/>
            </a:endParaRPr>
          </a:p>
          <a:p>
            <a:pPr>
              <a:lnSpc>
                <a:spcPct val="110000"/>
              </a:lnSpc>
            </a:pPr>
            <a:r>
              <a:rPr lang="en-US" dirty="0">
                <a:latin typeface="Times New Roman" panose="02020603050405020304" pitchFamily="18" charset="0"/>
                <a:cs typeface="Times New Roman" panose="02020603050405020304" pitchFamily="18" charset="0"/>
              </a:rPr>
              <a:t>Dataset Shape Transformation: (515200, 65)   		        (42932, 24, 64, 1)</a:t>
            </a:r>
          </a:p>
          <a:p>
            <a:pPr marL="0" indent="0">
              <a:lnSpc>
                <a:spcPct val="110000"/>
              </a:lnSpc>
              <a:buNone/>
            </a:pPr>
            <a:r>
              <a:rPr lang="en-US" sz="2400" dirty="0">
                <a:solidFill>
                  <a:srgbClr val="FF0000"/>
                </a:solidFill>
                <a:latin typeface="Times New Roman" panose="02020603050405020304" pitchFamily="18" charset="0"/>
                <a:cs typeface="Times New Roman" panose="02020603050405020304" pitchFamily="18" charset="0"/>
              </a:rPr>
              <a:t>    [42932 windows, 24 samples per window, 64 features per sample and 1 class label per window]</a:t>
            </a:r>
          </a:p>
        </p:txBody>
      </p:sp>
      <p:cxnSp>
        <p:nvCxnSpPr>
          <p:cNvPr id="4" name="Straight Arrow Connector 3">
            <a:extLst>
              <a:ext uri="{FF2B5EF4-FFF2-40B4-BE49-F238E27FC236}">
                <a16:creationId xmlns:a16="http://schemas.microsoft.com/office/drawing/2014/main" id="{D53A435F-8000-F9A7-3BA9-7D4B07D1E93B}"/>
              </a:ext>
            </a:extLst>
          </p:cNvPr>
          <p:cNvCxnSpPr>
            <a:cxnSpLocks/>
          </p:cNvCxnSpPr>
          <p:nvPr/>
        </p:nvCxnSpPr>
        <p:spPr>
          <a:xfrm>
            <a:off x="6725263" y="4906294"/>
            <a:ext cx="19369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38796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9374E-0B61-17CE-B0C8-B0E64FBB580D}"/>
              </a:ext>
            </a:extLst>
          </p:cNvPr>
          <p:cNvSpPr>
            <a:spLocks noGrp="1"/>
          </p:cNvSpPr>
          <p:nvPr>
            <p:ph type="title"/>
          </p:nvPr>
        </p:nvSpPr>
        <p:spPr>
          <a:xfrm>
            <a:off x="838200" y="2766218"/>
            <a:ext cx="10515600" cy="1325563"/>
          </a:xfrm>
        </p:spPr>
        <p:txBody>
          <a:bodyPr/>
          <a:lstStyle/>
          <a:p>
            <a:pPr algn="ctr"/>
            <a:r>
              <a:rPr lang="en-US" b="1" dirty="0">
                <a:latin typeface="Times New Roman" panose="02020603050405020304" pitchFamily="18" charset="0"/>
                <a:cs typeface="Times New Roman" panose="02020603050405020304" pitchFamily="18" charset="0"/>
              </a:rPr>
              <a:t>TRAINING THE CNN MODEL</a:t>
            </a:r>
          </a:p>
        </p:txBody>
      </p:sp>
    </p:spTree>
    <p:extLst>
      <p:ext uri="{BB962C8B-B14F-4D97-AF65-F5344CB8AC3E}">
        <p14:creationId xmlns:p14="http://schemas.microsoft.com/office/powerpoint/2010/main" val="464655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8158A-2230-C0BC-0BBD-D535B99B45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35BC95-A8F1-D6B9-6A81-B3645878BC11}"/>
              </a:ext>
            </a:extLst>
          </p:cNvPr>
          <p:cNvSpPr>
            <a:spLocks noGrp="1"/>
          </p:cNvSpPr>
          <p:nvPr>
            <p:ph type="title"/>
          </p:nvPr>
        </p:nvSpPr>
        <p:spPr>
          <a:xfrm>
            <a:off x="650966" y="423119"/>
            <a:ext cx="12271208" cy="1325563"/>
          </a:xfrm>
        </p:spPr>
        <p:txBody>
          <a:bodyPr>
            <a:normAutofit/>
          </a:bodyPr>
          <a:lstStyle/>
          <a:p>
            <a:r>
              <a:rPr lang="en-US" sz="3600" b="1" dirty="0">
                <a:latin typeface="Times New Roman" panose="02020603050405020304" pitchFamily="18" charset="0"/>
                <a:cs typeface="Times New Roman" panose="02020603050405020304" pitchFamily="18" charset="0"/>
              </a:rPr>
              <a:t>CNN ARCHITECTURE</a:t>
            </a:r>
          </a:p>
        </p:txBody>
      </p:sp>
      <p:graphicFrame>
        <p:nvGraphicFramePr>
          <p:cNvPr id="16" name="Content Placeholder 15">
            <a:extLst>
              <a:ext uri="{FF2B5EF4-FFF2-40B4-BE49-F238E27FC236}">
                <a16:creationId xmlns:a16="http://schemas.microsoft.com/office/drawing/2014/main" id="{8B7D0F25-B739-DDAA-253A-2FF0048E745F}"/>
              </a:ext>
            </a:extLst>
          </p:cNvPr>
          <p:cNvGraphicFramePr>
            <a:graphicFrameLocks noGrp="1"/>
          </p:cNvGraphicFramePr>
          <p:nvPr>
            <p:ph idx="1"/>
            <p:extLst>
              <p:ext uri="{D42A27DB-BD31-4B8C-83A1-F6EECF244321}">
                <p14:modId xmlns:p14="http://schemas.microsoft.com/office/powerpoint/2010/main" val="1492227665"/>
              </p:ext>
            </p:extLst>
          </p:nvPr>
        </p:nvGraphicFramePr>
        <p:xfrm>
          <a:off x="2318160" y="1886334"/>
          <a:ext cx="7130640" cy="4108016"/>
        </p:xfrm>
        <a:graphic>
          <a:graphicData uri="http://schemas.openxmlformats.org/drawingml/2006/table">
            <a:tbl>
              <a:tblPr>
                <a:tableStyleId>{F5AB1C69-6EDB-4FF4-983F-18BD219EF322}</a:tableStyleId>
              </a:tblPr>
              <a:tblGrid>
                <a:gridCol w="2049275">
                  <a:extLst>
                    <a:ext uri="{9D8B030D-6E8A-4147-A177-3AD203B41FA5}">
                      <a16:colId xmlns:a16="http://schemas.microsoft.com/office/drawing/2014/main" val="274098996"/>
                    </a:ext>
                  </a:extLst>
                </a:gridCol>
                <a:gridCol w="3115734">
                  <a:extLst>
                    <a:ext uri="{9D8B030D-6E8A-4147-A177-3AD203B41FA5}">
                      <a16:colId xmlns:a16="http://schemas.microsoft.com/office/drawing/2014/main" val="3266069059"/>
                    </a:ext>
                  </a:extLst>
                </a:gridCol>
                <a:gridCol w="1965631">
                  <a:extLst>
                    <a:ext uri="{9D8B030D-6E8A-4147-A177-3AD203B41FA5}">
                      <a16:colId xmlns:a16="http://schemas.microsoft.com/office/drawing/2014/main" val="2933479203"/>
                    </a:ext>
                  </a:extLst>
                </a:gridCol>
              </a:tblGrid>
              <a:tr h="373456">
                <a:tc>
                  <a:txBody>
                    <a:bodyPr/>
                    <a:lstStyle/>
                    <a:p>
                      <a:pPr algn="ctr" fontAlgn="ctr"/>
                      <a:r>
                        <a:rPr lang="en-US" sz="2000" b="1" u="none" strike="noStrike">
                          <a:effectLst/>
                          <a:latin typeface="Cambria Math" panose="02040503050406030204" pitchFamily="18" charset="0"/>
                          <a:ea typeface="Cambria Math" panose="02040503050406030204" pitchFamily="18" charset="0"/>
                        </a:rPr>
                        <a:t>Layer Type</a:t>
                      </a:r>
                      <a:endParaRPr lang="en-US" sz="2000" b="1" i="0" u="none" strike="noStrike">
                        <a:solidFill>
                          <a:srgbClr val="000000"/>
                        </a:solidFill>
                        <a:effectLst/>
                        <a:latin typeface="Cambria Math" panose="02040503050406030204" pitchFamily="18" charset="0"/>
                        <a:ea typeface="Cambria Math" panose="020405030504060302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b="1" u="none" strike="noStrike">
                          <a:effectLst/>
                          <a:latin typeface="Cambria Math" panose="02040503050406030204" pitchFamily="18" charset="0"/>
                          <a:ea typeface="Cambria Math" panose="02040503050406030204" pitchFamily="18" charset="0"/>
                        </a:rPr>
                        <a:t>Output Shape</a:t>
                      </a:r>
                      <a:endParaRPr lang="en-US" sz="2000" b="1" i="0" u="none" strike="noStrike">
                        <a:solidFill>
                          <a:srgbClr val="000000"/>
                        </a:solidFill>
                        <a:effectLst/>
                        <a:latin typeface="Cambria Math" panose="02040503050406030204" pitchFamily="18" charset="0"/>
                        <a:ea typeface="Cambria Math" panose="020405030504060302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b="1" u="none" strike="noStrike" dirty="0">
                          <a:effectLst/>
                          <a:latin typeface="Cambria Math" panose="02040503050406030204" pitchFamily="18" charset="0"/>
                          <a:ea typeface="Cambria Math" panose="02040503050406030204" pitchFamily="18" charset="0"/>
                        </a:rPr>
                        <a:t>Parameters</a:t>
                      </a:r>
                      <a:endParaRPr lang="en-US" sz="2000" b="1" i="0" u="none" strike="noStrike" dirty="0">
                        <a:solidFill>
                          <a:srgbClr val="000000"/>
                        </a:solidFill>
                        <a:effectLst/>
                        <a:latin typeface="Cambria Math" panose="02040503050406030204" pitchFamily="18" charset="0"/>
                        <a:ea typeface="Cambria Math" panose="020405030504060302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99030209"/>
                  </a:ext>
                </a:extLst>
              </a:tr>
              <a:tr h="373456">
                <a:tc>
                  <a:txBody>
                    <a:bodyPr/>
                    <a:lstStyle/>
                    <a:p>
                      <a:pPr algn="ctr" fontAlgn="ctr"/>
                      <a:r>
                        <a:rPr lang="en-US" sz="2000" u="none" strike="noStrike">
                          <a:effectLst/>
                          <a:latin typeface="Cambria Math" panose="02040503050406030204" pitchFamily="18" charset="0"/>
                          <a:ea typeface="Cambria Math" panose="02040503050406030204" pitchFamily="18" charset="0"/>
                        </a:rPr>
                        <a:t>Conv2D</a:t>
                      </a:r>
                      <a:endParaRPr lang="en-US" sz="2000" b="0" i="0" u="none" strike="noStrike">
                        <a:solidFill>
                          <a:srgbClr val="000000"/>
                        </a:solidFill>
                        <a:effectLst/>
                        <a:latin typeface="Cambria Math" panose="02040503050406030204" pitchFamily="18" charset="0"/>
                        <a:ea typeface="Cambria Math" panose="020405030504060302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a:effectLst/>
                          <a:latin typeface="Cambria Math" panose="02040503050406030204" pitchFamily="18" charset="0"/>
                          <a:ea typeface="Cambria Math" panose="02040503050406030204" pitchFamily="18" charset="0"/>
                        </a:rPr>
                        <a:t>(None, 24, 64, 16)</a:t>
                      </a:r>
                      <a:endParaRPr lang="en-US" sz="2000" b="0" i="0" u="none" strike="noStrike">
                        <a:solidFill>
                          <a:srgbClr val="000000"/>
                        </a:solidFill>
                        <a:effectLst/>
                        <a:latin typeface="Cambria Math" panose="02040503050406030204" pitchFamily="18" charset="0"/>
                        <a:ea typeface="Cambria Math" panose="020405030504060302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a:effectLst/>
                          <a:latin typeface="Cambria Math" panose="02040503050406030204" pitchFamily="18" charset="0"/>
                          <a:ea typeface="Cambria Math" panose="02040503050406030204" pitchFamily="18" charset="0"/>
                        </a:rPr>
                        <a:t>144</a:t>
                      </a:r>
                      <a:endParaRPr lang="en-US" sz="2000" b="0" i="0" u="none" strike="noStrike">
                        <a:solidFill>
                          <a:srgbClr val="000000"/>
                        </a:solidFill>
                        <a:effectLst/>
                        <a:latin typeface="Cambria Math" panose="02040503050406030204" pitchFamily="18" charset="0"/>
                        <a:ea typeface="Cambria Math" panose="020405030504060302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82309659"/>
                  </a:ext>
                </a:extLst>
              </a:tr>
              <a:tr h="373456">
                <a:tc>
                  <a:txBody>
                    <a:bodyPr/>
                    <a:lstStyle/>
                    <a:p>
                      <a:pPr algn="ctr" fontAlgn="ctr"/>
                      <a:r>
                        <a:rPr lang="en-US" sz="2000" u="none" strike="noStrike">
                          <a:effectLst/>
                          <a:latin typeface="Cambria Math" panose="02040503050406030204" pitchFamily="18" charset="0"/>
                          <a:ea typeface="Cambria Math" panose="02040503050406030204" pitchFamily="18" charset="0"/>
                        </a:rPr>
                        <a:t>ReLU</a:t>
                      </a:r>
                      <a:endParaRPr lang="en-US" sz="2000" b="0" i="0" u="none" strike="noStrike">
                        <a:solidFill>
                          <a:srgbClr val="000000"/>
                        </a:solidFill>
                        <a:effectLst/>
                        <a:latin typeface="Cambria Math" panose="02040503050406030204" pitchFamily="18" charset="0"/>
                        <a:ea typeface="Cambria Math" panose="020405030504060302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latin typeface="Cambria Math" panose="02040503050406030204" pitchFamily="18" charset="0"/>
                          <a:ea typeface="Cambria Math" panose="02040503050406030204" pitchFamily="18" charset="0"/>
                        </a:rPr>
                        <a:t>(None, 24, 64, 16)</a:t>
                      </a:r>
                      <a:endParaRPr lang="en-US" sz="2000" b="0" i="0" u="none" strike="noStrike" dirty="0">
                        <a:solidFill>
                          <a:srgbClr val="000000"/>
                        </a:solidFill>
                        <a:effectLst/>
                        <a:latin typeface="Cambria Math" panose="02040503050406030204" pitchFamily="18" charset="0"/>
                        <a:ea typeface="Cambria Math" panose="020405030504060302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a:effectLst/>
                          <a:latin typeface="Cambria Math" panose="02040503050406030204" pitchFamily="18" charset="0"/>
                          <a:ea typeface="Cambria Math" panose="02040503050406030204" pitchFamily="18" charset="0"/>
                        </a:rPr>
                        <a:t>0</a:t>
                      </a:r>
                      <a:endParaRPr lang="en-US" sz="2000" b="0" i="0" u="none" strike="noStrike">
                        <a:solidFill>
                          <a:srgbClr val="000000"/>
                        </a:solidFill>
                        <a:effectLst/>
                        <a:latin typeface="Cambria Math" panose="02040503050406030204" pitchFamily="18" charset="0"/>
                        <a:ea typeface="Cambria Math" panose="020405030504060302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3265138"/>
                  </a:ext>
                </a:extLst>
              </a:tr>
              <a:tr h="373456">
                <a:tc>
                  <a:txBody>
                    <a:bodyPr/>
                    <a:lstStyle/>
                    <a:p>
                      <a:pPr algn="ctr" fontAlgn="ctr"/>
                      <a:r>
                        <a:rPr lang="en-US" sz="2000" u="none" strike="noStrike">
                          <a:effectLst/>
                          <a:latin typeface="Cambria Math" panose="02040503050406030204" pitchFamily="18" charset="0"/>
                          <a:ea typeface="Cambria Math" panose="02040503050406030204" pitchFamily="18" charset="0"/>
                        </a:rPr>
                        <a:t>MaxPooling2D</a:t>
                      </a:r>
                      <a:endParaRPr lang="en-US" sz="2000" b="0" i="0" u="none" strike="noStrike">
                        <a:solidFill>
                          <a:srgbClr val="000000"/>
                        </a:solidFill>
                        <a:effectLst/>
                        <a:latin typeface="Cambria Math" panose="02040503050406030204" pitchFamily="18" charset="0"/>
                        <a:ea typeface="Cambria Math" panose="020405030504060302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a:effectLst/>
                          <a:latin typeface="Cambria Math" panose="02040503050406030204" pitchFamily="18" charset="0"/>
                          <a:ea typeface="Cambria Math" panose="02040503050406030204" pitchFamily="18" charset="0"/>
                        </a:rPr>
                        <a:t>(None, 12, 16, 16)</a:t>
                      </a:r>
                      <a:endParaRPr lang="en-US" sz="2000" b="0" i="0" u="none" strike="noStrike">
                        <a:solidFill>
                          <a:srgbClr val="000000"/>
                        </a:solidFill>
                        <a:effectLst/>
                        <a:latin typeface="Cambria Math" panose="02040503050406030204" pitchFamily="18" charset="0"/>
                        <a:ea typeface="Cambria Math" panose="020405030504060302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a:effectLst/>
                          <a:latin typeface="Cambria Math" panose="02040503050406030204" pitchFamily="18" charset="0"/>
                          <a:ea typeface="Cambria Math" panose="02040503050406030204" pitchFamily="18" charset="0"/>
                        </a:rPr>
                        <a:t>0</a:t>
                      </a:r>
                      <a:endParaRPr lang="en-US" sz="2000" b="0" i="0" u="none" strike="noStrike">
                        <a:solidFill>
                          <a:srgbClr val="000000"/>
                        </a:solidFill>
                        <a:effectLst/>
                        <a:latin typeface="Cambria Math" panose="02040503050406030204" pitchFamily="18" charset="0"/>
                        <a:ea typeface="Cambria Math" panose="020405030504060302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16722789"/>
                  </a:ext>
                </a:extLst>
              </a:tr>
              <a:tr h="373456">
                <a:tc>
                  <a:txBody>
                    <a:bodyPr/>
                    <a:lstStyle/>
                    <a:p>
                      <a:pPr algn="ctr" fontAlgn="ctr"/>
                      <a:r>
                        <a:rPr lang="en-US" sz="2000" u="none" strike="noStrike">
                          <a:effectLst/>
                          <a:latin typeface="Cambria Math" panose="02040503050406030204" pitchFamily="18" charset="0"/>
                          <a:ea typeface="Cambria Math" panose="02040503050406030204" pitchFamily="18" charset="0"/>
                        </a:rPr>
                        <a:t>Conv2D</a:t>
                      </a:r>
                      <a:endParaRPr lang="en-US" sz="2000" b="0" i="0" u="none" strike="noStrike">
                        <a:solidFill>
                          <a:srgbClr val="000000"/>
                        </a:solidFill>
                        <a:effectLst/>
                        <a:latin typeface="Cambria Math" panose="02040503050406030204" pitchFamily="18" charset="0"/>
                        <a:ea typeface="Cambria Math" panose="020405030504060302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latin typeface="Cambria Math" panose="02040503050406030204" pitchFamily="18" charset="0"/>
                          <a:ea typeface="Cambria Math" panose="02040503050406030204" pitchFamily="18" charset="0"/>
                        </a:rPr>
                        <a:t>(None, 12, 16, 32)</a:t>
                      </a:r>
                      <a:endParaRPr lang="en-US" sz="2000" b="0" i="0" u="none" strike="noStrike" dirty="0">
                        <a:solidFill>
                          <a:srgbClr val="000000"/>
                        </a:solidFill>
                        <a:effectLst/>
                        <a:latin typeface="Cambria Math" panose="02040503050406030204" pitchFamily="18" charset="0"/>
                        <a:ea typeface="Cambria Math" panose="020405030504060302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a:effectLst/>
                          <a:latin typeface="Cambria Math" panose="02040503050406030204" pitchFamily="18" charset="0"/>
                          <a:ea typeface="Cambria Math" panose="02040503050406030204" pitchFamily="18" charset="0"/>
                        </a:rPr>
                        <a:t>2,080</a:t>
                      </a:r>
                      <a:endParaRPr lang="en-US" sz="2000" b="0" i="0" u="none" strike="noStrike">
                        <a:solidFill>
                          <a:srgbClr val="000000"/>
                        </a:solidFill>
                        <a:effectLst/>
                        <a:latin typeface="Cambria Math" panose="02040503050406030204" pitchFamily="18" charset="0"/>
                        <a:ea typeface="Cambria Math" panose="020405030504060302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8724876"/>
                  </a:ext>
                </a:extLst>
              </a:tr>
              <a:tr h="373456">
                <a:tc>
                  <a:txBody>
                    <a:bodyPr/>
                    <a:lstStyle/>
                    <a:p>
                      <a:pPr algn="ctr" fontAlgn="ctr"/>
                      <a:r>
                        <a:rPr lang="en-US" sz="2000" u="none" strike="noStrike">
                          <a:effectLst/>
                          <a:latin typeface="Cambria Math" panose="02040503050406030204" pitchFamily="18" charset="0"/>
                          <a:ea typeface="Cambria Math" panose="02040503050406030204" pitchFamily="18" charset="0"/>
                        </a:rPr>
                        <a:t>ReLU</a:t>
                      </a:r>
                      <a:endParaRPr lang="en-US" sz="2000" b="0" i="0" u="none" strike="noStrike">
                        <a:solidFill>
                          <a:srgbClr val="000000"/>
                        </a:solidFill>
                        <a:effectLst/>
                        <a:latin typeface="Cambria Math" panose="02040503050406030204" pitchFamily="18" charset="0"/>
                        <a:ea typeface="Cambria Math" panose="020405030504060302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a:effectLst/>
                          <a:latin typeface="Cambria Math" panose="02040503050406030204" pitchFamily="18" charset="0"/>
                          <a:ea typeface="Cambria Math" panose="02040503050406030204" pitchFamily="18" charset="0"/>
                        </a:rPr>
                        <a:t>(None, 12, 16, 32)</a:t>
                      </a:r>
                      <a:endParaRPr lang="en-US" sz="2000" b="0" i="0" u="none" strike="noStrike">
                        <a:solidFill>
                          <a:srgbClr val="000000"/>
                        </a:solidFill>
                        <a:effectLst/>
                        <a:latin typeface="Cambria Math" panose="02040503050406030204" pitchFamily="18" charset="0"/>
                        <a:ea typeface="Cambria Math" panose="020405030504060302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a:effectLst/>
                          <a:latin typeface="Cambria Math" panose="02040503050406030204" pitchFamily="18" charset="0"/>
                          <a:ea typeface="Cambria Math" panose="02040503050406030204" pitchFamily="18" charset="0"/>
                        </a:rPr>
                        <a:t>0</a:t>
                      </a:r>
                      <a:endParaRPr lang="en-US" sz="2000" b="0" i="0" u="none" strike="noStrike">
                        <a:solidFill>
                          <a:srgbClr val="000000"/>
                        </a:solidFill>
                        <a:effectLst/>
                        <a:latin typeface="Cambria Math" panose="02040503050406030204" pitchFamily="18" charset="0"/>
                        <a:ea typeface="Cambria Math" panose="020405030504060302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1150933"/>
                  </a:ext>
                </a:extLst>
              </a:tr>
              <a:tr h="373456">
                <a:tc>
                  <a:txBody>
                    <a:bodyPr/>
                    <a:lstStyle/>
                    <a:p>
                      <a:pPr algn="ctr" fontAlgn="ctr"/>
                      <a:r>
                        <a:rPr lang="en-US" sz="2000" u="none" strike="noStrike">
                          <a:effectLst/>
                          <a:latin typeface="Cambria Math" panose="02040503050406030204" pitchFamily="18" charset="0"/>
                          <a:ea typeface="Cambria Math" panose="02040503050406030204" pitchFamily="18" charset="0"/>
                        </a:rPr>
                        <a:t>MaxPooling2D</a:t>
                      </a:r>
                      <a:endParaRPr lang="en-US" sz="2000" b="0" i="0" u="none" strike="noStrike">
                        <a:solidFill>
                          <a:srgbClr val="000000"/>
                        </a:solidFill>
                        <a:effectLst/>
                        <a:latin typeface="Cambria Math" panose="02040503050406030204" pitchFamily="18" charset="0"/>
                        <a:ea typeface="Cambria Math" panose="020405030504060302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a:effectLst/>
                          <a:latin typeface="Cambria Math" panose="02040503050406030204" pitchFamily="18" charset="0"/>
                          <a:ea typeface="Cambria Math" panose="02040503050406030204" pitchFamily="18" charset="0"/>
                        </a:rPr>
                        <a:t>(None, 6, 8, 32)</a:t>
                      </a:r>
                      <a:endParaRPr lang="en-US" sz="2000" b="0" i="0" u="none" strike="noStrike">
                        <a:solidFill>
                          <a:srgbClr val="000000"/>
                        </a:solidFill>
                        <a:effectLst/>
                        <a:latin typeface="Cambria Math" panose="02040503050406030204" pitchFamily="18" charset="0"/>
                        <a:ea typeface="Cambria Math" panose="020405030504060302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a:effectLst/>
                          <a:latin typeface="Cambria Math" panose="02040503050406030204" pitchFamily="18" charset="0"/>
                          <a:ea typeface="Cambria Math" panose="02040503050406030204" pitchFamily="18" charset="0"/>
                        </a:rPr>
                        <a:t>0</a:t>
                      </a:r>
                      <a:endParaRPr lang="en-US" sz="2000" b="0" i="0" u="none" strike="noStrike">
                        <a:solidFill>
                          <a:srgbClr val="000000"/>
                        </a:solidFill>
                        <a:effectLst/>
                        <a:latin typeface="Cambria Math" panose="02040503050406030204" pitchFamily="18" charset="0"/>
                        <a:ea typeface="Cambria Math" panose="020405030504060302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08122636"/>
                  </a:ext>
                </a:extLst>
              </a:tr>
              <a:tr h="373456">
                <a:tc>
                  <a:txBody>
                    <a:bodyPr/>
                    <a:lstStyle/>
                    <a:p>
                      <a:pPr algn="ctr" fontAlgn="ctr"/>
                      <a:r>
                        <a:rPr lang="en-US" sz="2000" u="none" strike="noStrike">
                          <a:effectLst/>
                          <a:latin typeface="Cambria Math" panose="02040503050406030204" pitchFamily="18" charset="0"/>
                          <a:ea typeface="Cambria Math" panose="02040503050406030204" pitchFamily="18" charset="0"/>
                        </a:rPr>
                        <a:t>Flatten</a:t>
                      </a:r>
                      <a:endParaRPr lang="en-US" sz="2000" b="0" i="0" u="none" strike="noStrike">
                        <a:solidFill>
                          <a:srgbClr val="000000"/>
                        </a:solidFill>
                        <a:effectLst/>
                        <a:latin typeface="Cambria Math" panose="02040503050406030204" pitchFamily="18" charset="0"/>
                        <a:ea typeface="Cambria Math" panose="020405030504060302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a:effectLst/>
                          <a:latin typeface="Cambria Math" panose="02040503050406030204" pitchFamily="18" charset="0"/>
                          <a:ea typeface="Cambria Math" panose="02040503050406030204" pitchFamily="18" charset="0"/>
                        </a:rPr>
                        <a:t>(None, 1536)</a:t>
                      </a:r>
                      <a:endParaRPr lang="en-US" sz="2000" b="0" i="0" u="none" strike="noStrike">
                        <a:solidFill>
                          <a:srgbClr val="000000"/>
                        </a:solidFill>
                        <a:effectLst/>
                        <a:latin typeface="Cambria Math" panose="02040503050406030204" pitchFamily="18" charset="0"/>
                        <a:ea typeface="Cambria Math" panose="020405030504060302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a:effectLst/>
                          <a:latin typeface="Cambria Math" panose="02040503050406030204" pitchFamily="18" charset="0"/>
                          <a:ea typeface="Cambria Math" panose="02040503050406030204" pitchFamily="18" charset="0"/>
                        </a:rPr>
                        <a:t>0</a:t>
                      </a:r>
                      <a:endParaRPr lang="en-US" sz="2000" b="0" i="0" u="none" strike="noStrike">
                        <a:solidFill>
                          <a:srgbClr val="000000"/>
                        </a:solidFill>
                        <a:effectLst/>
                        <a:latin typeface="Cambria Math" panose="02040503050406030204" pitchFamily="18" charset="0"/>
                        <a:ea typeface="Cambria Math" panose="020405030504060302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0130533"/>
                  </a:ext>
                </a:extLst>
              </a:tr>
              <a:tr h="373456">
                <a:tc>
                  <a:txBody>
                    <a:bodyPr/>
                    <a:lstStyle/>
                    <a:p>
                      <a:pPr algn="ctr" fontAlgn="ctr"/>
                      <a:r>
                        <a:rPr lang="en-US" sz="2000" u="none" strike="noStrike">
                          <a:effectLst/>
                          <a:latin typeface="Cambria Math" panose="02040503050406030204" pitchFamily="18" charset="0"/>
                          <a:ea typeface="Cambria Math" panose="02040503050406030204" pitchFamily="18" charset="0"/>
                        </a:rPr>
                        <a:t>Dense</a:t>
                      </a:r>
                      <a:endParaRPr lang="en-US" sz="2000" b="0" i="0" u="none" strike="noStrike">
                        <a:solidFill>
                          <a:srgbClr val="000000"/>
                        </a:solidFill>
                        <a:effectLst/>
                        <a:latin typeface="Cambria Math" panose="02040503050406030204" pitchFamily="18" charset="0"/>
                        <a:ea typeface="Cambria Math" panose="020405030504060302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a:effectLst/>
                          <a:latin typeface="Cambria Math" panose="02040503050406030204" pitchFamily="18" charset="0"/>
                          <a:ea typeface="Cambria Math" panose="02040503050406030204" pitchFamily="18" charset="0"/>
                        </a:rPr>
                        <a:t>(None, 128)</a:t>
                      </a:r>
                      <a:endParaRPr lang="en-US" sz="2000" b="0" i="0" u="none" strike="noStrike">
                        <a:solidFill>
                          <a:srgbClr val="000000"/>
                        </a:solidFill>
                        <a:effectLst/>
                        <a:latin typeface="Cambria Math" panose="02040503050406030204" pitchFamily="18" charset="0"/>
                        <a:ea typeface="Cambria Math" panose="020405030504060302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latin typeface="Cambria Math" panose="02040503050406030204" pitchFamily="18" charset="0"/>
                          <a:ea typeface="Cambria Math" panose="02040503050406030204" pitchFamily="18" charset="0"/>
                        </a:rPr>
                        <a:t>196,736</a:t>
                      </a:r>
                      <a:endParaRPr lang="en-US" sz="2000" b="0" i="0" u="none" strike="noStrike" dirty="0">
                        <a:solidFill>
                          <a:srgbClr val="000000"/>
                        </a:solidFill>
                        <a:effectLst/>
                        <a:latin typeface="Cambria Math" panose="02040503050406030204" pitchFamily="18" charset="0"/>
                        <a:ea typeface="Cambria Math" panose="020405030504060302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6040280"/>
                  </a:ext>
                </a:extLst>
              </a:tr>
              <a:tr h="373456">
                <a:tc>
                  <a:txBody>
                    <a:bodyPr/>
                    <a:lstStyle/>
                    <a:p>
                      <a:pPr algn="ctr" fontAlgn="ctr"/>
                      <a:r>
                        <a:rPr lang="en-US" sz="2000" u="none" strike="noStrike">
                          <a:effectLst/>
                          <a:latin typeface="Cambria Math" panose="02040503050406030204" pitchFamily="18" charset="0"/>
                          <a:ea typeface="Cambria Math" panose="02040503050406030204" pitchFamily="18" charset="0"/>
                        </a:rPr>
                        <a:t>Dropout</a:t>
                      </a:r>
                      <a:endParaRPr lang="en-US" sz="2000" b="0" i="0" u="none" strike="noStrike">
                        <a:solidFill>
                          <a:srgbClr val="000000"/>
                        </a:solidFill>
                        <a:effectLst/>
                        <a:latin typeface="Cambria Math" panose="02040503050406030204" pitchFamily="18" charset="0"/>
                        <a:ea typeface="Cambria Math" panose="020405030504060302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a:effectLst/>
                          <a:latin typeface="Cambria Math" panose="02040503050406030204" pitchFamily="18" charset="0"/>
                          <a:ea typeface="Cambria Math" panose="02040503050406030204" pitchFamily="18" charset="0"/>
                        </a:rPr>
                        <a:t>(None, 128)</a:t>
                      </a:r>
                      <a:endParaRPr lang="en-US" sz="2000" b="0" i="0" u="none" strike="noStrike">
                        <a:solidFill>
                          <a:srgbClr val="000000"/>
                        </a:solidFill>
                        <a:effectLst/>
                        <a:latin typeface="Cambria Math" panose="02040503050406030204" pitchFamily="18" charset="0"/>
                        <a:ea typeface="Cambria Math" panose="020405030504060302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latin typeface="Cambria Math" panose="02040503050406030204" pitchFamily="18" charset="0"/>
                          <a:ea typeface="Cambria Math" panose="02040503050406030204" pitchFamily="18" charset="0"/>
                        </a:rPr>
                        <a:t>0</a:t>
                      </a:r>
                      <a:endParaRPr lang="en-US" sz="2000" b="0" i="0" u="none" strike="noStrike" dirty="0">
                        <a:solidFill>
                          <a:srgbClr val="000000"/>
                        </a:solidFill>
                        <a:effectLst/>
                        <a:latin typeface="Cambria Math" panose="02040503050406030204" pitchFamily="18" charset="0"/>
                        <a:ea typeface="Cambria Math" panose="020405030504060302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0989778"/>
                  </a:ext>
                </a:extLst>
              </a:tr>
              <a:tr h="373456">
                <a:tc>
                  <a:txBody>
                    <a:bodyPr/>
                    <a:lstStyle/>
                    <a:p>
                      <a:pPr algn="ctr" fontAlgn="ctr"/>
                      <a:r>
                        <a:rPr lang="en-US" sz="2000" u="none" strike="noStrike">
                          <a:effectLst/>
                          <a:latin typeface="Cambria Math" panose="02040503050406030204" pitchFamily="18" charset="0"/>
                          <a:ea typeface="Cambria Math" panose="02040503050406030204" pitchFamily="18" charset="0"/>
                        </a:rPr>
                        <a:t>Dense</a:t>
                      </a:r>
                      <a:endParaRPr lang="en-US" sz="2000" b="0" i="0" u="none" strike="noStrike">
                        <a:solidFill>
                          <a:srgbClr val="000000"/>
                        </a:solidFill>
                        <a:effectLst/>
                        <a:latin typeface="Cambria Math" panose="02040503050406030204" pitchFamily="18" charset="0"/>
                        <a:ea typeface="Cambria Math" panose="020405030504060302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a:effectLst/>
                          <a:latin typeface="Cambria Math" panose="02040503050406030204" pitchFamily="18" charset="0"/>
                          <a:ea typeface="Cambria Math" panose="02040503050406030204" pitchFamily="18" charset="0"/>
                        </a:rPr>
                        <a:t>(None, 2)</a:t>
                      </a:r>
                      <a:endParaRPr lang="en-US" sz="2000" b="0" i="0" u="none" strike="noStrike">
                        <a:solidFill>
                          <a:srgbClr val="000000"/>
                        </a:solidFill>
                        <a:effectLst/>
                        <a:latin typeface="Cambria Math" panose="02040503050406030204" pitchFamily="18" charset="0"/>
                        <a:ea typeface="Cambria Math" panose="020405030504060302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latin typeface="Cambria Math" panose="02040503050406030204" pitchFamily="18" charset="0"/>
                          <a:ea typeface="Cambria Math" panose="02040503050406030204" pitchFamily="18" charset="0"/>
                        </a:rPr>
                        <a:t>258</a:t>
                      </a:r>
                      <a:endParaRPr lang="en-US" sz="2000" b="0" i="0" u="none" strike="noStrike" dirty="0">
                        <a:solidFill>
                          <a:srgbClr val="000000"/>
                        </a:solidFill>
                        <a:effectLst/>
                        <a:latin typeface="Cambria Math" panose="02040503050406030204" pitchFamily="18" charset="0"/>
                        <a:ea typeface="Cambria Math" panose="020405030504060302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79228427"/>
                  </a:ext>
                </a:extLst>
              </a:tr>
            </a:tbl>
          </a:graphicData>
        </a:graphic>
      </p:graphicFrame>
    </p:spTree>
    <p:extLst>
      <p:ext uri="{BB962C8B-B14F-4D97-AF65-F5344CB8AC3E}">
        <p14:creationId xmlns:p14="http://schemas.microsoft.com/office/powerpoint/2010/main" val="1210059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508C8-4762-36BA-3ECB-BE0BED7E9B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845721-FC11-D2D7-3859-2BB34DDD4CA8}"/>
              </a:ext>
            </a:extLst>
          </p:cNvPr>
          <p:cNvSpPr>
            <a:spLocks noGrp="1"/>
          </p:cNvSpPr>
          <p:nvPr>
            <p:ph type="title"/>
          </p:nvPr>
        </p:nvSpPr>
        <p:spPr>
          <a:xfrm>
            <a:off x="650966" y="423119"/>
            <a:ext cx="12271208" cy="1325563"/>
          </a:xfrm>
        </p:spPr>
        <p:txBody>
          <a:bodyPr>
            <a:normAutofit/>
          </a:bodyPr>
          <a:lstStyle/>
          <a:p>
            <a:r>
              <a:rPr lang="en-US" sz="3200" b="1" dirty="0">
                <a:latin typeface="Times New Roman" panose="02020603050405020304" pitchFamily="18" charset="0"/>
                <a:cs typeface="Times New Roman" panose="02020603050405020304" pitchFamily="18" charset="0"/>
              </a:rPr>
              <a:t>HYPERPARAMETERS</a:t>
            </a:r>
          </a:p>
        </p:txBody>
      </p:sp>
      <p:sp>
        <p:nvSpPr>
          <p:cNvPr id="6" name="Content Placeholder 5">
            <a:extLst>
              <a:ext uri="{FF2B5EF4-FFF2-40B4-BE49-F238E27FC236}">
                <a16:creationId xmlns:a16="http://schemas.microsoft.com/office/drawing/2014/main" id="{35BA400C-7772-632E-9FF4-B2F8C5BCE282}"/>
              </a:ext>
            </a:extLst>
          </p:cNvPr>
          <p:cNvSpPr>
            <a:spLocks noGrp="1"/>
          </p:cNvSpPr>
          <p:nvPr>
            <p:ph idx="1"/>
          </p:nvPr>
        </p:nvSpPr>
        <p:spPr>
          <a:xfrm>
            <a:off x="838200" y="1584994"/>
            <a:ext cx="10515600" cy="4351338"/>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Convolution Filter (Kernel) Size = (2,4) and Stride = 1</a:t>
            </a:r>
          </a:p>
          <a:p>
            <a:pPr algn="just">
              <a:lnSpc>
                <a:spcPct val="150000"/>
              </a:lnSpc>
            </a:pPr>
            <a:r>
              <a:rPr lang="en-US" sz="2200" dirty="0">
                <a:latin typeface="Times New Roman" panose="02020603050405020304" pitchFamily="18" charset="0"/>
                <a:cs typeface="Times New Roman" panose="02020603050405020304" pitchFamily="18" charset="0"/>
              </a:rPr>
              <a:t>Max Pooling Filter (Kernel) Size = (2,2)</a:t>
            </a:r>
          </a:p>
          <a:p>
            <a:pPr algn="just">
              <a:lnSpc>
                <a:spcPct val="150000"/>
              </a:lnSpc>
            </a:pPr>
            <a:r>
              <a:rPr lang="en-US" sz="2200" dirty="0">
                <a:latin typeface="Times New Roman" panose="02020603050405020304" pitchFamily="18" charset="0"/>
                <a:cs typeface="Times New Roman" panose="02020603050405020304" pitchFamily="18" charset="0"/>
              </a:rPr>
              <a:t>Binary </a:t>
            </a:r>
            <a:r>
              <a:rPr lang="en-US" sz="2200" dirty="0" err="1">
                <a:latin typeface="Times New Roman" panose="02020603050405020304" pitchFamily="18" charset="0"/>
                <a:cs typeface="Times New Roman" panose="02020603050405020304" pitchFamily="18" charset="0"/>
              </a:rPr>
              <a:t>Softmax</a:t>
            </a:r>
            <a:r>
              <a:rPr lang="en-US" sz="2200" dirty="0">
                <a:latin typeface="Times New Roman" panose="02020603050405020304" pitchFamily="18" charset="0"/>
                <a:cs typeface="Times New Roman" panose="02020603050405020304" pitchFamily="18" charset="0"/>
              </a:rPr>
              <a:t> Output – 2 neurons in the Final Dense layer</a:t>
            </a:r>
          </a:p>
          <a:p>
            <a:pPr algn="just">
              <a:lnSpc>
                <a:spcPct val="150000"/>
              </a:lnSpc>
            </a:pPr>
            <a:r>
              <a:rPr lang="en-US" sz="2200" dirty="0">
                <a:latin typeface="Times New Roman" panose="02020603050405020304" pitchFamily="18" charset="0"/>
                <a:cs typeface="Times New Roman" panose="02020603050405020304" pitchFamily="18" charset="0"/>
              </a:rPr>
              <a:t>Loss Function – Sparse Categorical Cross Entropy Loss</a:t>
            </a:r>
          </a:p>
          <a:p>
            <a:pPr algn="just">
              <a:lnSpc>
                <a:spcPct val="150000"/>
              </a:lnSpc>
            </a:pPr>
            <a:r>
              <a:rPr lang="en-US" sz="2200" dirty="0">
                <a:latin typeface="Times New Roman" panose="02020603050405020304" pitchFamily="18" charset="0"/>
                <a:cs typeface="Times New Roman" panose="02020603050405020304" pitchFamily="18" charset="0"/>
              </a:rPr>
              <a:t>Adam Optimizer</a:t>
            </a:r>
          </a:p>
          <a:p>
            <a:pPr algn="just">
              <a:lnSpc>
                <a:spcPct val="150000"/>
              </a:lnSpc>
            </a:pPr>
            <a:r>
              <a:rPr lang="en-US" sz="2200" dirty="0">
                <a:latin typeface="Times New Roman" panose="02020603050405020304" pitchFamily="18" charset="0"/>
                <a:cs typeface="Times New Roman" panose="02020603050405020304" pitchFamily="18" charset="0"/>
              </a:rPr>
              <a:t>Learning Rate = 0.001</a:t>
            </a:r>
          </a:p>
          <a:p>
            <a:pPr algn="just">
              <a:lnSpc>
                <a:spcPct val="150000"/>
              </a:lnSpc>
            </a:pPr>
            <a:r>
              <a:rPr lang="en-US" sz="2200" dirty="0">
                <a:latin typeface="Times New Roman" panose="02020603050405020304" pitchFamily="18" charset="0"/>
                <a:cs typeface="Times New Roman" panose="02020603050405020304" pitchFamily="18" charset="0"/>
              </a:rPr>
              <a:t>Batch Size = 128 and Total no. of Epochs = 40</a:t>
            </a:r>
          </a:p>
        </p:txBody>
      </p:sp>
    </p:spTree>
    <p:extLst>
      <p:ext uri="{BB962C8B-B14F-4D97-AF65-F5344CB8AC3E}">
        <p14:creationId xmlns:p14="http://schemas.microsoft.com/office/powerpoint/2010/main" val="3830028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BD3B93-B515-6F31-96DC-DC47D9E563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F92862-7ECA-643E-1C28-63F0FC799551}"/>
              </a:ext>
            </a:extLst>
          </p:cNvPr>
          <p:cNvSpPr>
            <a:spLocks noGrp="1"/>
          </p:cNvSpPr>
          <p:nvPr>
            <p:ph type="title"/>
          </p:nvPr>
        </p:nvSpPr>
        <p:spPr>
          <a:xfrm>
            <a:off x="641133" y="327728"/>
            <a:ext cx="12271208" cy="1325563"/>
          </a:xfrm>
        </p:spPr>
        <p:txBody>
          <a:bodyPr>
            <a:normAutofit/>
          </a:bodyPr>
          <a:lstStyle/>
          <a:p>
            <a:r>
              <a:rPr lang="en-US" sz="3600" b="1" dirty="0">
                <a:latin typeface="Times New Roman" panose="02020603050405020304" pitchFamily="18" charset="0"/>
                <a:cs typeface="Times New Roman" panose="02020603050405020304" pitchFamily="18" charset="0"/>
              </a:rPr>
              <a:t>RESULTS</a:t>
            </a:r>
          </a:p>
        </p:txBody>
      </p:sp>
      <p:sp>
        <p:nvSpPr>
          <p:cNvPr id="4" name="Content Placeholder 3">
            <a:extLst>
              <a:ext uri="{FF2B5EF4-FFF2-40B4-BE49-F238E27FC236}">
                <a16:creationId xmlns:a16="http://schemas.microsoft.com/office/drawing/2014/main" id="{E9C87F7B-050E-15EE-9E04-2733B87EDCB4}"/>
              </a:ext>
            </a:extLst>
          </p:cNvPr>
          <p:cNvSpPr>
            <a:spLocks noGrp="1"/>
          </p:cNvSpPr>
          <p:nvPr>
            <p:ph idx="1"/>
          </p:nvPr>
        </p:nvSpPr>
        <p:spPr>
          <a:xfrm>
            <a:off x="838200" y="1748682"/>
            <a:ext cx="3379839" cy="848749"/>
          </a:xfrm>
        </p:spPr>
        <p:txBody>
          <a:bodyPr>
            <a:normAutofit fontScale="92500"/>
          </a:bodyPr>
          <a:lstStyle/>
          <a:p>
            <a:pPr marL="0" indent="0">
              <a:buNone/>
            </a:pPr>
            <a:r>
              <a:rPr lang="en-US" sz="2000" b="1" dirty="0">
                <a:solidFill>
                  <a:srgbClr val="FF0000"/>
                </a:solidFill>
                <a:latin typeface="Times New Roman" panose="02020603050405020304" pitchFamily="18" charset="0"/>
                <a:cs typeface="Times New Roman" panose="02020603050405020304" pitchFamily="18" charset="0"/>
              </a:rPr>
              <a:t>TRAINING SET </a:t>
            </a:r>
          </a:p>
          <a:p>
            <a:pPr marL="0" indent="0">
              <a:buNone/>
            </a:pPr>
            <a:r>
              <a:rPr lang="en-US" sz="2000" b="1" dirty="0">
                <a:solidFill>
                  <a:srgbClr val="FF0000"/>
                </a:solidFill>
                <a:latin typeface="Times New Roman" panose="02020603050405020304" pitchFamily="18" charset="0"/>
                <a:cs typeface="Times New Roman" panose="02020603050405020304" pitchFamily="18" charset="0"/>
              </a:rPr>
              <a:t>CLASSIFICATION REPORT:</a:t>
            </a:r>
          </a:p>
        </p:txBody>
      </p:sp>
      <p:sp>
        <p:nvSpPr>
          <p:cNvPr id="5" name="Content Placeholder 3">
            <a:extLst>
              <a:ext uri="{FF2B5EF4-FFF2-40B4-BE49-F238E27FC236}">
                <a16:creationId xmlns:a16="http://schemas.microsoft.com/office/drawing/2014/main" id="{FB98DF6B-7556-5300-C6C4-9F79AC07DEB4}"/>
              </a:ext>
            </a:extLst>
          </p:cNvPr>
          <p:cNvSpPr txBox="1">
            <a:spLocks/>
          </p:cNvSpPr>
          <p:nvPr/>
        </p:nvSpPr>
        <p:spPr>
          <a:xfrm>
            <a:off x="6489290" y="1748682"/>
            <a:ext cx="3379839" cy="84874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rgbClr val="FF0000"/>
                </a:solidFill>
                <a:latin typeface="Times New Roman" panose="02020603050405020304" pitchFamily="18" charset="0"/>
                <a:cs typeface="Times New Roman" panose="02020603050405020304" pitchFamily="18" charset="0"/>
              </a:rPr>
              <a:t>VALIDATION SET </a:t>
            </a:r>
          </a:p>
          <a:p>
            <a:pPr marL="0" indent="0">
              <a:buFont typeface="Arial" panose="020B0604020202020204" pitchFamily="34" charset="0"/>
              <a:buNone/>
            </a:pPr>
            <a:r>
              <a:rPr lang="en-US" sz="2000" b="1" dirty="0">
                <a:solidFill>
                  <a:srgbClr val="FF0000"/>
                </a:solidFill>
                <a:latin typeface="Times New Roman" panose="02020603050405020304" pitchFamily="18" charset="0"/>
                <a:cs typeface="Times New Roman" panose="02020603050405020304" pitchFamily="18" charset="0"/>
              </a:rPr>
              <a:t>CLASSIFICATION REPORT:</a:t>
            </a:r>
          </a:p>
        </p:txBody>
      </p:sp>
      <p:pic>
        <p:nvPicPr>
          <p:cNvPr id="8" name="Picture 7">
            <a:extLst>
              <a:ext uri="{FF2B5EF4-FFF2-40B4-BE49-F238E27FC236}">
                <a16:creationId xmlns:a16="http://schemas.microsoft.com/office/drawing/2014/main" id="{9909186E-E916-A328-9E37-C7B3F27284FA}"/>
              </a:ext>
            </a:extLst>
          </p:cNvPr>
          <p:cNvPicPr>
            <a:picLocks noChangeAspect="1"/>
          </p:cNvPicPr>
          <p:nvPr/>
        </p:nvPicPr>
        <p:blipFill>
          <a:blip r:embed="rId3"/>
          <a:stretch>
            <a:fillRect/>
          </a:stretch>
        </p:blipFill>
        <p:spPr>
          <a:xfrm>
            <a:off x="735413" y="2783831"/>
            <a:ext cx="4967297" cy="1974980"/>
          </a:xfrm>
          <a:prstGeom prst="rect">
            <a:avLst/>
          </a:prstGeom>
          <a:ln>
            <a:solidFill>
              <a:schemeClr val="tx1"/>
            </a:solidFill>
          </a:ln>
        </p:spPr>
      </p:pic>
      <p:pic>
        <p:nvPicPr>
          <p:cNvPr id="9" name="Picture 8">
            <a:extLst>
              <a:ext uri="{FF2B5EF4-FFF2-40B4-BE49-F238E27FC236}">
                <a16:creationId xmlns:a16="http://schemas.microsoft.com/office/drawing/2014/main" id="{288699EC-B59B-62B1-AC35-065CD8277678}"/>
              </a:ext>
            </a:extLst>
          </p:cNvPr>
          <p:cNvPicPr>
            <a:picLocks noChangeAspect="1"/>
          </p:cNvPicPr>
          <p:nvPr/>
        </p:nvPicPr>
        <p:blipFill>
          <a:blip r:embed="rId4"/>
          <a:stretch>
            <a:fillRect/>
          </a:stretch>
        </p:blipFill>
        <p:spPr>
          <a:xfrm>
            <a:off x="6489290" y="2783831"/>
            <a:ext cx="4967297" cy="1974980"/>
          </a:xfrm>
          <a:prstGeom prst="rect">
            <a:avLst/>
          </a:prstGeom>
          <a:ln>
            <a:solidFill>
              <a:schemeClr val="tx1"/>
            </a:solidFill>
          </a:ln>
        </p:spPr>
      </p:pic>
      <p:sp>
        <p:nvSpPr>
          <p:cNvPr id="10" name="Content Placeholder 3">
            <a:extLst>
              <a:ext uri="{FF2B5EF4-FFF2-40B4-BE49-F238E27FC236}">
                <a16:creationId xmlns:a16="http://schemas.microsoft.com/office/drawing/2014/main" id="{0ECAC72B-CBC7-874B-57BE-E18DE1CAC32B}"/>
              </a:ext>
            </a:extLst>
          </p:cNvPr>
          <p:cNvSpPr txBox="1">
            <a:spLocks/>
          </p:cNvSpPr>
          <p:nvPr/>
        </p:nvSpPr>
        <p:spPr>
          <a:xfrm>
            <a:off x="1357299" y="4945211"/>
            <a:ext cx="4032340" cy="8487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i="1" dirty="0">
                <a:latin typeface="Times New Roman" panose="02020603050405020304" pitchFamily="18" charset="0"/>
                <a:cs typeface="Times New Roman" panose="02020603050405020304" pitchFamily="18" charset="0"/>
              </a:rPr>
              <a:t>Final Training Set accuracy – 98%</a:t>
            </a:r>
          </a:p>
        </p:txBody>
      </p:sp>
      <p:sp>
        <p:nvSpPr>
          <p:cNvPr id="11" name="Content Placeholder 3">
            <a:extLst>
              <a:ext uri="{FF2B5EF4-FFF2-40B4-BE49-F238E27FC236}">
                <a16:creationId xmlns:a16="http://schemas.microsoft.com/office/drawing/2014/main" id="{5E34322D-16D8-99F4-3385-368644CD6B24}"/>
              </a:ext>
            </a:extLst>
          </p:cNvPr>
          <p:cNvSpPr txBox="1">
            <a:spLocks/>
          </p:cNvSpPr>
          <p:nvPr/>
        </p:nvSpPr>
        <p:spPr>
          <a:xfrm>
            <a:off x="7129279" y="4945210"/>
            <a:ext cx="4032340" cy="8487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i="1" dirty="0">
                <a:latin typeface="Times New Roman" panose="02020603050405020304" pitchFamily="18" charset="0"/>
                <a:cs typeface="Times New Roman" panose="02020603050405020304" pitchFamily="18" charset="0"/>
              </a:rPr>
              <a:t>Final Validation Set accuracy – 77%</a:t>
            </a:r>
          </a:p>
        </p:txBody>
      </p:sp>
    </p:spTree>
    <p:extLst>
      <p:ext uri="{BB962C8B-B14F-4D97-AF65-F5344CB8AC3E}">
        <p14:creationId xmlns:p14="http://schemas.microsoft.com/office/powerpoint/2010/main" val="2404394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A23A1-A8AD-98D1-E62E-CC094CE44B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BDB47A-CA45-6657-1794-8C07279698BD}"/>
              </a:ext>
            </a:extLst>
          </p:cNvPr>
          <p:cNvSpPr>
            <a:spLocks noGrp="1"/>
          </p:cNvSpPr>
          <p:nvPr>
            <p:ph type="title"/>
          </p:nvPr>
        </p:nvSpPr>
        <p:spPr>
          <a:xfrm>
            <a:off x="650966" y="423119"/>
            <a:ext cx="12271208" cy="1325563"/>
          </a:xfrm>
        </p:spPr>
        <p:txBody>
          <a:bodyPr>
            <a:normAutofit/>
          </a:bodyPr>
          <a:lstStyle/>
          <a:p>
            <a:r>
              <a:rPr lang="en-US" sz="3600" b="1" dirty="0">
                <a:latin typeface="Times New Roman" panose="02020603050405020304" pitchFamily="18" charset="0"/>
                <a:cs typeface="Times New Roman" panose="02020603050405020304" pitchFamily="18" charset="0"/>
              </a:rPr>
              <a:t>RESULTS (Contd.)</a:t>
            </a:r>
          </a:p>
        </p:txBody>
      </p:sp>
      <p:pic>
        <p:nvPicPr>
          <p:cNvPr id="8" name="Content Placeholder 7">
            <a:extLst>
              <a:ext uri="{FF2B5EF4-FFF2-40B4-BE49-F238E27FC236}">
                <a16:creationId xmlns:a16="http://schemas.microsoft.com/office/drawing/2014/main" id="{B31F166F-F735-80A6-F883-6F3E38860C3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2811" y="1679856"/>
            <a:ext cx="5801784" cy="4351338"/>
          </a:xfrm>
        </p:spPr>
      </p:pic>
      <p:pic>
        <p:nvPicPr>
          <p:cNvPr id="10" name="Picture 9">
            <a:extLst>
              <a:ext uri="{FF2B5EF4-FFF2-40B4-BE49-F238E27FC236}">
                <a16:creationId xmlns:a16="http://schemas.microsoft.com/office/drawing/2014/main" id="{0EF84632-BEAB-D53C-E678-A82CC7904C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7244" y="1679856"/>
            <a:ext cx="5852172" cy="4389129"/>
          </a:xfrm>
          <a:prstGeom prst="rect">
            <a:avLst/>
          </a:prstGeom>
        </p:spPr>
      </p:pic>
    </p:spTree>
    <p:extLst>
      <p:ext uri="{BB962C8B-B14F-4D97-AF65-F5344CB8AC3E}">
        <p14:creationId xmlns:p14="http://schemas.microsoft.com/office/powerpoint/2010/main" val="3667340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5E073F-BE29-E67F-7920-85B9CAC5AD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175AC9-05CC-A928-E715-FA35937DF9AF}"/>
              </a:ext>
            </a:extLst>
          </p:cNvPr>
          <p:cNvSpPr>
            <a:spLocks noGrp="1"/>
          </p:cNvSpPr>
          <p:nvPr>
            <p:ph type="title"/>
          </p:nvPr>
        </p:nvSpPr>
        <p:spPr>
          <a:xfrm>
            <a:off x="650966" y="423119"/>
            <a:ext cx="12271208" cy="1325563"/>
          </a:xfrm>
        </p:spPr>
        <p:txBody>
          <a:bodyPr>
            <a:normAutofit/>
          </a:bodyPr>
          <a:lstStyle/>
          <a:p>
            <a:r>
              <a:rPr lang="en-US" sz="3200" b="1" dirty="0">
                <a:latin typeface="Times New Roman" panose="02020603050405020304" pitchFamily="18" charset="0"/>
                <a:cs typeface="Times New Roman" panose="02020603050405020304" pitchFamily="18" charset="0"/>
              </a:rPr>
              <a:t>CONCLUSION</a:t>
            </a:r>
          </a:p>
        </p:txBody>
      </p:sp>
      <p:sp>
        <p:nvSpPr>
          <p:cNvPr id="6" name="Content Placeholder 5">
            <a:extLst>
              <a:ext uri="{FF2B5EF4-FFF2-40B4-BE49-F238E27FC236}">
                <a16:creationId xmlns:a16="http://schemas.microsoft.com/office/drawing/2014/main" id="{E10B2D3C-C569-CCEF-A2DA-1D4866E161A4}"/>
              </a:ext>
            </a:extLst>
          </p:cNvPr>
          <p:cNvSpPr>
            <a:spLocks noGrp="1"/>
          </p:cNvSpPr>
          <p:nvPr>
            <p:ph idx="1"/>
          </p:nvPr>
        </p:nvSpPr>
        <p:spPr>
          <a:xfrm>
            <a:off x="838200" y="1584994"/>
            <a:ext cx="10515600" cy="4351338"/>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This project developed a CNN model to classify EEG data, effectively distinguishing between motor imagery/physical movement and resting states. </a:t>
            </a:r>
          </a:p>
          <a:p>
            <a:pPr algn="just">
              <a:lnSpc>
                <a:spcPct val="150000"/>
              </a:lnSpc>
            </a:pPr>
            <a:r>
              <a:rPr lang="en-US" sz="2200" dirty="0">
                <a:latin typeface="Times New Roman" panose="02020603050405020304" pitchFamily="18" charset="0"/>
                <a:cs typeface="Times New Roman" panose="02020603050405020304" pitchFamily="18" charset="0"/>
              </a:rPr>
              <a:t>The approach utilized windowing techniques and data preprocessing to enhance model performance, achieving high classification accuracy on the training and test set. </a:t>
            </a:r>
          </a:p>
        </p:txBody>
      </p:sp>
    </p:spTree>
    <p:extLst>
      <p:ext uri="{BB962C8B-B14F-4D97-AF65-F5344CB8AC3E}">
        <p14:creationId xmlns:p14="http://schemas.microsoft.com/office/powerpoint/2010/main" val="129104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E0E31-BF97-4109-F305-63FDB6B260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FF8331-ABF8-89EC-5B9F-6EBB49EB0D53}"/>
              </a:ext>
            </a:extLst>
          </p:cNvPr>
          <p:cNvSpPr>
            <a:spLocks noGrp="1"/>
          </p:cNvSpPr>
          <p:nvPr>
            <p:ph type="title"/>
          </p:nvPr>
        </p:nvSpPr>
        <p:spPr>
          <a:xfrm>
            <a:off x="650966" y="423119"/>
            <a:ext cx="12271208" cy="1325563"/>
          </a:xfrm>
        </p:spPr>
        <p:txBody>
          <a:bodyPr>
            <a:normAutofit/>
          </a:bodyPr>
          <a:lstStyle/>
          <a:p>
            <a:r>
              <a:rPr lang="en-US" sz="3200" b="1" dirty="0">
                <a:latin typeface="Times New Roman" panose="02020603050405020304" pitchFamily="18" charset="0"/>
                <a:cs typeface="Times New Roman" panose="02020603050405020304" pitchFamily="18" charset="0"/>
              </a:rPr>
              <a:t>FUTURE WORKS</a:t>
            </a:r>
          </a:p>
        </p:txBody>
      </p:sp>
      <p:sp>
        <p:nvSpPr>
          <p:cNvPr id="6" name="Content Placeholder 5">
            <a:extLst>
              <a:ext uri="{FF2B5EF4-FFF2-40B4-BE49-F238E27FC236}">
                <a16:creationId xmlns:a16="http://schemas.microsoft.com/office/drawing/2014/main" id="{FF1F7A10-DD56-D8AB-0716-6214849EEB2A}"/>
              </a:ext>
            </a:extLst>
          </p:cNvPr>
          <p:cNvSpPr>
            <a:spLocks noGrp="1"/>
          </p:cNvSpPr>
          <p:nvPr>
            <p:ph idx="1"/>
          </p:nvPr>
        </p:nvSpPr>
        <p:spPr>
          <a:xfrm>
            <a:off x="838200" y="1584994"/>
            <a:ext cx="10515600" cy="4351338"/>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Apply advanced optimization techniques, such as Bayesian optimization, to fine-tune the model’s parameters (e.g., learning rate, filter sizes, dropout rate) for improved accuracy and robustness.</a:t>
            </a:r>
          </a:p>
          <a:p>
            <a:pPr algn="just">
              <a:lnSpc>
                <a:spcPct val="150000"/>
              </a:lnSpc>
            </a:pPr>
            <a:r>
              <a:rPr lang="en-US" sz="2200" dirty="0">
                <a:latin typeface="Times New Roman" panose="02020603050405020304" pitchFamily="18" charset="0"/>
                <a:cs typeface="Times New Roman" panose="02020603050405020304" pitchFamily="18" charset="0"/>
              </a:rPr>
              <a:t>Integrate CNN with LSTM layers to capture both spatial patterns and temporal dependencies in the EEG data, potentially enhancing the model’s ability to distinguish between motor imagery and rest states effectively.</a:t>
            </a:r>
          </a:p>
        </p:txBody>
      </p:sp>
    </p:spTree>
    <p:extLst>
      <p:ext uri="{BB962C8B-B14F-4D97-AF65-F5344CB8AC3E}">
        <p14:creationId xmlns:p14="http://schemas.microsoft.com/office/powerpoint/2010/main" val="2622323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04275-D2DA-0755-4978-8CB14FDCEB3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DDA727C7-EB65-4D75-2E0C-7014C360D907}"/>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Develop a CNN model to accurately distinguish between active motor imagery states and resting states from EEG data.</a:t>
            </a:r>
          </a:p>
          <a:p>
            <a:pPr algn="just"/>
            <a:endParaRPr lang="en-US" sz="20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Implement effective data preprocessing and segmentation to improve EEG signal clarity and overall classification accuracy of the CNN model.</a:t>
            </a:r>
          </a:p>
        </p:txBody>
      </p:sp>
    </p:spTree>
    <p:extLst>
      <p:ext uri="{BB962C8B-B14F-4D97-AF65-F5344CB8AC3E}">
        <p14:creationId xmlns:p14="http://schemas.microsoft.com/office/powerpoint/2010/main" val="3594298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F11FC9-7812-A7A5-C616-D819C0FA4B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0D0DEA-F703-E38D-DAA4-65969B9CA54A}"/>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EEG - Electroencephalogram</a:t>
            </a:r>
          </a:p>
        </p:txBody>
      </p:sp>
      <p:sp>
        <p:nvSpPr>
          <p:cNvPr id="3" name="Content Placeholder 2">
            <a:extLst>
              <a:ext uri="{FF2B5EF4-FFF2-40B4-BE49-F238E27FC236}">
                <a16:creationId xmlns:a16="http://schemas.microsoft.com/office/drawing/2014/main" id="{6FE07D1D-E57C-AB1C-3452-04503D4D5EFB}"/>
              </a:ext>
            </a:extLst>
          </p:cNvPr>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EEG is a non-invasive technique that uses electrodes placed directly on the scalp to measure the electrical fields generated by the joint activity of populations of neurons located in the outer layers of the brain</a:t>
            </a:r>
          </a:p>
          <a:p>
            <a:pPr algn="just"/>
            <a:endParaRPr lang="en-US" sz="20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Brain cells communicate via electrical impulses, and this activity shows up as signals on an EEG recording</a:t>
            </a:r>
          </a:p>
          <a:p>
            <a:pPr algn="just"/>
            <a:endParaRPr lang="en-US" sz="20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As a rule-of-thumb, non-synchronous neural activity gives rise to fast (high frequency), low amplitude waves, while synchronized neural activity yields slow (low frequency), high amplitude waves.</a:t>
            </a:r>
          </a:p>
        </p:txBody>
      </p:sp>
    </p:spTree>
    <p:extLst>
      <p:ext uri="{BB962C8B-B14F-4D97-AF65-F5344CB8AC3E}">
        <p14:creationId xmlns:p14="http://schemas.microsoft.com/office/powerpoint/2010/main" val="2776417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AC9AB8-75EF-9071-7619-D2D36EDC36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AAC380-922A-A4E2-6CA2-80ABC12A9345}"/>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3843363E-4014-2A0D-C86A-EE0AE29A71A2}"/>
              </a:ext>
            </a:extLst>
          </p:cNvPr>
          <p:cNvSpPr>
            <a:spLocks noGrp="1"/>
          </p:cNvSpPr>
          <p:nvPr>
            <p:ph idx="1"/>
          </p:nvPr>
        </p:nvSpPr>
        <p:spPr>
          <a:xfrm>
            <a:off x="699304" y="1674632"/>
            <a:ext cx="6141335" cy="4818243"/>
          </a:xfrm>
        </p:spPr>
        <p:txBody>
          <a:bodyPr>
            <a:normAutofit fontScale="92500"/>
          </a:bodyPr>
          <a:lstStyle/>
          <a:p>
            <a:pPr algn="just">
              <a:lnSpc>
                <a:spcPct val="120000"/>
              </a:lnSpc>
            </a:pPr>
            <a:r>
              <a:rPr lang="en-US" sz="2000" b="1" dirty="0">
                <a:latin typeface="Times New Roman" panose="02020603050405020304" pitchFamily="18" charset="0"/>
                <a:cs typeface="Times New Roman" panose="02020603050405020304" pitchFamily="18" charset="0"/>
              </a:rPr>
              <a:t>EEG Motor Movement/Imagery Dataset - </a:t>
            </a:r>
            <a:r>
              <a:rPr lang="en-US" sz="2000" dirty="0">
                <a:latin typeface="Times New Roman" panose="02020603050405020304" pitchFamily="18" charset="0"/>
                <a:cs typeface="Times New Roman" panose="02020603050405020304" pitchFamily="18" charset="0"/>
              </a:rPr>
              <a:t>A set of </a:t>
            </a:r>
            <a:r>
              <a:rPr lang="en-US" sz="2000" dirty="0">
                <a:solidFill>
                  <a:srgbClr val="FF0000"/>
                </a:solidFill>
                <a:latin typeface="Times New Roman" panose="02020603050405020304" pitchFamily="18" charset="0"/>
                <a:cs typeface="Times New Roman" panose="02020603050405020304" pitchFamily="18" charset="0"/>
              </a:rPr>
              <a:t>64-channel EEGs </a:t>
            </a:r>
            <a:r>
              <a:rPr lang="en-US" sz="2000" dirty="0">
                <a:latin typeface="Times New Roman" panose="02020603050405020304" pitchFamily="18" charset="0"/>
                <a:cs typeface="Times New Roman" panose="02020603050405020304" pitchFamily="18" charset="0"/>
              </a:rPr>
              <a:t>from subjects who performed a series of motor/imagery tasks has been contributed to PhysioNet by the developers of the BCI2000 instrumentation system for brain-computer interface research.</a:t>
            </a:r>
            <a:endParaRPr lang="en-US" sz="1600" dirty="0">
              <a:latin typeface="Times New Roman" panose="02020603050405020304" pitchFamily="18" charset="0"/>
              <a:cs typeface="Times New Roman" panose="02020603050405020304" pitchFamily="18" charset="0"/>
            </a:endParaRPr>
          </a:p>
          <a:p>
            <a:pPr algn="just">
              <a:lnSpc>
                <a:spcPct val="120000"/>
              </a:lnSpc>
            </a:pPr>
            <a:r>
              <a:rPr lang="en-US" sz="2000" dirty="0">
                <a:latin typeface="Times New Roman" panose="02020603050405020304" pitchFamily="18" charset="0"/>
                <a:cs typeface="Times New Roman" panose="02020603050405020304" pitchFamily="18" charset="0"/>
              </a:rPr>
              <a:t>The experiments were performed on 109 subjects. Here we consider only </a:t>
            </a:r>
            <a:r>
              <a:rPr lang="en-US" sz="2000" dirty="0">
                <a:solidFill>
                  <a:srgbClr val="FF0000"/>
                </a:solidFill>
                <a:latin typeface="Times New Roman" panose="02020603050405020304" pitchFamily="18" charset="0"/>
                <a:cs typeface="Times New Roman" panose="02020603050405020304" pitchFamily="18" charset="0"/>
              </a:rPr>
              <a:t>2 subjects.</a:t>
            </a:r>
            <a:endParaRPr lang="en-US" sz="1600" dirty="0">
              <a:latin typeface="Times New Roman" panose="02020603050405020304" pitchFamily="18" charset="0"/>
              <a:cs typeface="Times New Roman" panose="02020603050405020304" pitchFamily="18" charset="0"/>
            </a:endParaRPr>
          </a:p>
          <a:p>
            <a:pPr algn="just">
              <a:lnSpc>
                <a:spcPct val="120000"/>
              </a:lnSpc>
            </a:pPr>
            <a:r>
              <a:rPr lang="en-US" sz="2000" dirty="0">
                <a:latin typeface="Times New Roman" panose="02020603050405020304" pitchFamily="18" charset="0"/>
                <a:cs typeface="Times New Roman" panose="02020603050405020304" pitchFamily="18" charset="0"/>
              </a:rPr>
              <a:t>There are </a:t>
            </a:r>
            <a:r>
              <a:rPr lang="en-US" sz="2000" dirty="0">
                <a:solidFill>
                  <a:srgbClr val="FF0000"/>
                </a:solidFill>
                <a:latin typeface="Times New Roman" panose="02020603050405020304" pitchFamily="18" charset="0"/>
                <a:cs typeface="Times New Roman" panose="02020603050405020304" pitchFamily="18" charset="0"/>
              </a:rPr>
              <a:t>11 class labels </a:t>
            </a:r>
            <a:r>
              <a:rPr lang="en-US" sz="2000" dirty="0">
                <a:latin typeface="Times New Roman" panose="02020603050405020304" pitchFamily="18" charset="0"/>
                <a:cs typeface="Times New Roman" panose="02020603050405020304" pitchFamily="18" charset="0"/>
              </a:rPr>
              <a:t>in total, capturing different motor states:</a:t>
            </a:r>
          </a:p>
          <a:p>
            <a:pPr lvl="1" algn="just">
              <a:lnSpc>
                <a:spcPct val="120000"/>
              </a:lnSpc>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Classes 0-9 represent various active states, including physical and imagined movements of eyes, hands, fists, and feet.</a:t>
            </a:r>
          </a:p>
          <a:p>
            <a:pPr lvl="1" algn="just">
              <a:lnSpc>
                <a:spcPct val="120000"/>
              </a:lnSpc>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Class 10 represents a resting state with no active or imagined movement.</a:t>
            </a:r>
          </a:p>
          <a:p>
            <a:pPr algn="just"/>
            <a:endParaRPr lang="en-US" sz="2000" dirty="0">
              <a:latin typeface="Times New Roman" panose="02020603050405020304" pitchFamily="18" charset="0"/>
              <a:cs typeface="Times New Roman" panose="02020603050405020304" pitchFamily="18" charset="0"/>
            </a:endParaRPr>
          </a:p>
        </p:txBody>
      </p:sp>
      <p:pic>
        <p:nvPicPr>
          <p:cNvPr id="2050" name="Picture 2" descr="Software | National Center for Adaptive Neurotechnologies">
            <a:extLst>
              <a:ext uri="{FF2B5EF4-FFF2-40B4-BE49-F238E27FC236}">
                <a16:creationId xmlns:a16="http://schemas.microsoft.com/office/drawing/2014/main" id="{F3A7AED8-9A58-8B48-1C96-0D7064EE7C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745" y="2165250"/>
            <a:ext cx="4970548" cy="311280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72430EA-1928-AE68-8E61-60275D1138E0}"/>
              </a:ext>
            </a:extLst>
          </p:cNvPr>
          <p:cNvSpPr txBox="1"/>
          <p:nvPr/>
        </p:nvSpPr>
        <p:spPr>
          <a:xfrm>
            <a:off x="8380528" y="5383286"/>
            <a:ext cx="2274982" cy="369332"/>
          </a:xfrm>
          <a:prstGeom prst="rect">
            <a:avLst/>
          </a:prstGeom>
          <a:noFill/>
        </p:spPr>
        <p:txBody>
          <a:bodyPr wrap="none" rtlCol="0">
            <a:spAutoFit/>
          </a:bodyPr>
          <a:lstStyle/>
          <a:p>
            <a:r>
              <a:rPr lang="en-US" b="1" i="1" dirty="0">
                <a:latin typeface="Times New Roman" panose="02020603050405020304" pitchFamily="18" charset="0"/>
                <a:cs typeface="Times New Roman" panose="02020603050405020304" pitchFamily="18" charset="0"/>
              </a:rPr>
              <a:t>Fig. BCI 2000 System</a:t>
            </a:r>
          </a:p>
        </p:txBody>
      </p:sp>
    </p:spTree>
    <p:extLst>
      <p:ext uri="{BB962C8B-B14F-4D97-AF65-F5344CB8AC3E}">
        <p14:creationId xmlns:p14="http://schemas.microsoft.com/office/powerpoint/2010/main" val="249832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6E6437-91A9-04AA-97AF-765D4C0256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09C850-88B0-3BB3-ABD3-75AAE3D9EB7D}"/>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DATASET (Contd.)</a:t>
            </a:r>
          </a:p>
        </p:txBody>
      </p:sp>
      <p:sp>
        <p:nvSpPr>
          <p:cNvPr id="3" name="Content Placeholder 2">
            <a:extLst>
              <a:ext uri="{FF2B5EF4-FFF2-40B4-BE49-F238E27FC236}">
                <a16:creationId xmlns:a16="http://schemas.microsoft.com/office/drawing/2014/main" id="{6DCE3806-7CF7-BBD3-C661-889BD6DB6B80}"/>
              </a:ext>
            </a:extLst>
          </p:cNvPr>
          <p:cNvSpPr>
            <a:spLocks noGrp="1"/>
          </p:cNvSpPr>
          <p:nvPr>
            <p:ph idx="1"/>
          </p:nvPr>
        </p:nvSpPr>
        <p:spPr>
          <a:xfrm>
            <a:off x="745602" y="1690688"/>
            <a:ext cx="6668996" cy="5127946"/>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Shape of the dataset (comprising data of subjects 1,2) [515200, 65]</a:t>
            </a:r>
          </a:p>
          <a:p>
            <a:pPr lvl="1"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515200 experimental runs/samples</a:t>
            </a:r>
            <a:endParaRPr lang="en-US" sz="1700" dirty="0">
              <a:latin typeface="Times New Roman" panose="02020603050405020304" pitchFamily="18" charset="0"/>
              <a:cs typeface="Times New Roman" panose="02020603050405020304" pitchFamily="18" charset="0"/>
            </a:endParaRPr>
          </a:p>
          <a:p>
            <a:pPr lvl="1" algn="just">
              <a:lnSpc>
                <a:spcPct val="100000"/>
              </a:lnSpc>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64 features per sample (sampled output signals of the 64 channels) and the last column (65</a:t>
            </a:r>
            <a:r>
              <a:rPr lang="en-US" sz="1700" baseline="30000" dirty="0">
                <a:latin typeface="Times New Roman" panose="02020603050405020304" pitchFamily="18" charset="0"/>
                <a:cs typeface="Times New Roman" panose="02020603050405020304" pitchFamily="18" charset="0"/>
              </a:rPr>
              <a:t>th</a:t>
            </a:r>
            <a:r>
              <a:rPr lang="en-US" sz="1700" dirty="0">
                <a:latin typeface="Times New Roman" panose="02020603050405020304" pitchFamily="18" charset="0"/>
                <a:cs typeface="Times New Roman" panose="02020603050405020304" pitchFamily="18" charset="0"/>
              </a:rPr>
              <a:t> column) comprises of the labels corresponding to the 64 features</a:t>
            </a:r>
          </a:p>
          <a:p>
            <a:pPr algn="just">
              <a:lnSpc>
                <a:spcPct val="150000"/>
              </a:lnSpc>
            </a:pPr>
            <a:r>
              <a:rPr lang="en-US" sz="2000" dirty="0">
                <a:latin typeface="Times New Roman" panose="02020603050405020304" pitchFamily="18" charset="0"/>
                <a:cs typeface="Times New Roman" panose="02020603050405020304" pitchFamily="18" charset="0"/>
              </a:rPr>
              <a:t>Sample count of each label/class</a:t>
            </a:r>
          </a:p>
          <a:p>
            <a:pPr lvl="1" algn="just">
              <a:lnSpc>
                <a:spcPct val="100000"/>
              </a:lnSpc>
              <a:buFont typeface="Wingdings" panose="05000000000000000000" pitchFamily="2" charset="2"/>
              <a:buChar char="Ø"/>
            </a:pPr>
            <a:r>
              <a:rPr lang="es-ES" sz="1600" dirty="0">
                <a:latin typeface="Times New Roman" panose="02020603050405020304" pitchFamily="18" charset="0"/>
                <a:cs typeface="Times New Roman" panose="02020603050405020304" pitchFamily="18" charset="0"/>
              </a:rPr>
              <a:t> </a:t>
            </a:r>
            <a:r>
              <a:rPr lang="es-ES" sz="1700" dirty="0">
                <a:latin typeface="Times New Roman" panose="02020603050405020304" pitchFamily="18" charset="0"/>
                <a:cs typeface="Times New Roman" panose="02020603050405020304" pitchFamily="18" charset="0"/>
              </a:rPr>
              <a:t>y: {0: 19520, 1: 19520, 2: 30992, 3: 28288, 4: 30992, 5: 28288, 6: 30336, 7: 28944, 8: 28864, 9: 30416, 10: 239040}</a:t>
            </a:r>
          </a:p>
          <a:p>
            <a:pPr marL="457200" lvl="1" indent="0" algn="just">
              <a:lnSpc>
                <a:spcPct val="150000"/>
              </a:lnSpc>
              <a:buNone/>
            </a:pPr>
            <a:endParaRPr lang="es-ES" sz="1900" dirty="0">
              <a:solidFill>
                <a:srgbClr val="FF0000"/>
              </a:solidFill>
              <a:latin typeface="Times New Roman" panose="02020603050405020304" pitchFamily="18" charset="0"/>
              <a:cs typeface="Times New Roman" panose="02020603050405020304" pitchFamily="18" charset="0"/>
            </a:endParaRPr>
          </a:p>
          <a:p>
            <a:pPr lvl="1" algn="just">
              <a:lnSpc>
                <a:spcPct val="150000"/>
              </a:lnSpc>
            </a:pPr>
            <a:endParaRPr lang="es-ES" sz="1900" dirty="0">
              <a:solidFill>
                <a:srgbClr val="FF0000"/>
              </a:solidFill>
              <a:latin typeface="Times New Roman" panose="02020603050405020304" pitchFamily="18" charset="0"/>
              <a:cs typeface="Times New Roman" panose="02020603050405020304" pitchFamily="18" charset="0"/>
            </a:endParaRPr>
          </a:p>
          <a:p>
            <a:pPr lvl="1" algn="just">
              <a:lnSpc>
                <a:spcPct val="150000"/>
              </a:lnSpc>
            </a:pPr>
            <a:endParaRPr lang="en-US" sz="19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6C1B2D3-705A-ABED-8F64-DD9F0B3A62FD}"/>
              </a:ext>
            </a:extLst>
          </p:cNvPr>
          <p:cNvPicPr>
            <a:picLocks noChangeAspect="1"/>
          </p:cNvPicPr>
          <p:nvPr/>
        </p:nvPicPr>
        <p:blipFill>
          <a:blip r:embed="rId3"/>
          <a:stretch>
            <a:fillRect/>
          </a:stretch>
        </p:blipFill>
        <p:spPr>
          <a:xfrm>
            <a:off x="7974042" y="1458756"/>
            <a:ext cx="4075204" cy="3940487"/>
          </a:xfrm>
          <a:prstGeom prst="rect">
            <a:avLst/>
          </a:prstGeom>
        </p:spPr>
      </p:pic>
      <p:sp>
        <p:nvSpPr>
          <p:cNvPr id="4" name="TextBox 3">
            <a:extLst>
              <a:ext uri="{FF2B5EF4-FFF2-40B4-BE49-F238E27FC236}">
                <a16:creationId xmlns:a16="http://schemas.microsoft.com/office/drawing/2014/main" id="{0B794BF8-AA2E-6468-BB33-A39D9DAC6575}"/>
              </a:ext>
            </a:extLst>
          </p:cNvPr>
          <p:cNvSpPr txBox="1"/>
          <p:nvPr/>
        </p:nvSpPr>
        <p:spPr>
          <a:xfrm>
            <a:off x="8534316" y="5533756"/>
            <a:ext cx="2954655" cy="369332"/>
          </a:xfrm>
          <a:prstGeom prst="rect">
            <a:avLst/>
          </a:prstGeom>
          <a:noFill/>
        </p:spPr>
        <p:txBody>
          <a:bodyPr wrap="none" rtlCol="0">
            <a:spAutoFit/>
          </a:bodyPr>
          <a:lstStyle/>
          <a:p>
            <a:r>
              <a:rPr lang="en-US" b="1" i="1" dirty="0">
                <a:latin typeface="Times New Roman" panose="02020603050405020304" pitchFamily="18" charset="0"/>
                <a:cs typeface="Times New Roman" panose="02020603050405020304" pitchFamily="18" charset="0"/>
              </a:rPr>
              <a:t>Fig. 64 Channel Sharbrough</a:t>
            </a:r>
          </a:p>
        </p:txBody>
      </p:sp>
    </p:spTree>
    <p:extLst>
      <p:ext uri="{BB962C8B-B14F-4D97-AF65-F5344CB8AC3E}">
        <p14:creationId xmlns:p14="http://schemas.microsoft.com/office/powerpoint/2010/main" val="927418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29742-51A5-C6B5-CD06-2F96871E055E}"/>
              </a:ext>
            </a:extLst>
          </p:cNvPr>
          <p:cNvSpPr>
            <a:spLocks noGrp="1"/>
          </p:cNvSpPr>
          <p:nvPr>
            <p:ph type="title"/>
          </p:nvPr>
        </p:nvSpPr>
        <p:spPr>
          <a:xfrm>
            <a:off x="759541" y="2538053"/>
            <a:ext cx="10515600" cy="1325563"/>
          </a:xfrm>
        </p:spPr>
        <p:txBody>
          <a:bodyPr/>
          <a:lstStyle/>
          <a:p>
            <a:pPr algn="ctr"/>
            <a:r>
              <a:rPr lang="en-US" b="1" dirty="0">
                <a:latin typeface="Times New Roman" panose="02020603050405020304" pitchFamily="18" charset="0"/>
                <a:cs typeface="Times New Roman" panose="02020603050405020304" pitchFamily="18" charset="0"/>
              </a:rPr>
              <a:t>DATASET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PRE-PROCESSING</a:t>
            </a:r>
          </a:p>
        </p:txBody>
      </p:sp>
    </p:spTree>
    <p:extLst>
      <p:ext uri="{BB962C8B-B14F-4D97-AF65-F5344CB8AC3E}">
        <p14:creationId xmlns:p14="http://schemas.microsoft.com/office/powerpoint/2010/main" val="21501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55927-E217-AB73-A5B8-915C755319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DE0616-4759-9F69-56E6-281A05B4D24C}"/>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RE-STRUCTURING THE CLASS LABELS</a:t>
            </a:r>
          </a:p>
        </p:txBody>
      </p:sp>
      <p:pic>
        <p:nvPicPr>
          <p:cNvPr id="17" name="Picture 16">
            <a:extLst>
              <a:ext uri="{FF2B5EF4-FFF2-40B4-BE49-F238E27FC236}">
                <a16:creationId xmlns:a16="http://schemas.microsoft.com/office/drawing/2014/main" id="{CAC1E753-31E4-29D2-32D3-448E8E79050C}"/>
              </a:ext>
            </a:extLst>
          </p:cNvPr>
          <p:cNvPicPr>
            <a:picLocks noChangeAspect="1"/>
          </p:cNvPicPr>
          <p:nvPr/>
        </p:nvPicPr>
        <p:blipFill>
          <a:blip r:embed="rId3"/>
          <a:stretch>
            <a:fillRect/>
          </a:stretch>
        </p:blipFill>
        <p:spPr>
          <a:xfrm>
            <a:off x="9586854" y="1690688"/>
            <a:ext cx="1979271" cy="2991398"/>
          </a:xfrm>
          <a:prstGeom prst="rect">
            <a:avLst/>
          </a:prstGeom>
        </p:spPr>
      </p:pic>
      <p:pic>
        <p:nvPicPr>
          <p:cNvPr id="18" name="Picture 17">
            <a:extLst>
              <a:ext uri="{FF2B5EF4-FFF2-40B4-BE49-F238E27FC236}">
                <a16:creationId xmlns:a16="http://schemas.microsoft.com/office/drawing/2014/main" id="{BEB34D1E-1FA8-0794-410C-3E41DECEC481}"/>
              </a:ext>
            </a:extLst>
          </p:cNvPr>
          <p:cNvPicPr>
            <a:picLocks noChangeAspect="1"/>
          </p:cNvPicPr>
          <p:nvPr/>
        </p:nvPicPr>
        <p:blipFill>
          <a:blip r:embed="rId4"/>
          <a:stretch>
            <a:fillRect/>
          </a:stretch>
        </p:blipFill>
        <p:spPr>
          <a:xfrm>
            <a:off x="765268" y="1687794"/>
            <a:ext cx="6320161" cy="2991393"/>
          </a:xfrm>
          <a:prstGeom prst="rect">
            <a:avLst/>
          </a:prstGeom>
        </p:spPr>
      </p:pic>
      <p:cxnSp>
        <p:nvCxnSpPr>
          <p:cNvPr id="20" name="Straight Connector 19">
            <a:extLst>
              <a:ext uri="{FF2B5EF4-FFF2-40B4-BE49-F238E27FC236}">
                <a16:creationId xmlns:a16="http://schemas.microsoft.com/office/drawing/2014/main" id="{0E002AAE-CE71-464E-45FB-A48412511D8F}"/>
              </a:ext>
            </a:extLst>
          </p:cNvPr>
          <p:cNvCxnSpPr>
            <a:cxnSpLocks/>
          </p:cNvCxnSpPr>
          <p:nvPr/>
        </p:nvCxnSpPr>
        <p:spPr>
          <a:xfrm>
            <a:off x="7295911" y="3311141"/>
            <a:ext cx="1979271" cy="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22" name="Content Placeholder 2">
            <a:extLst>
              <a:ext uri="{FF2B5EF4-FFF2-40B4-BE49-F238E27FC236}">
                <a16:creationId xmlns:a16="http://schemas.microsoft.com/office/drawing/2014/main" id="{795AEFD1-FB83-4400-248B-162BC4940203}"/>
              </a:ext>
            </a:extLst>
          </p:cNvPr>
          <p:cNvSpPr>
            <a:spLocks noGrp="1"/>
          </p:cNvSpPr>
          <p:nvPr>
            <p:ph idx="1"/>
          </p:nvPr>
        </p:nvSpPr>
        <p:spPr>
          <a:xfrm>
            <a:off x="637447" y="5049982"/>
            <a:ext cx="10308220" cy="801825"/>
          </a:xfrm>
        </p:spPr>
        <p:txBody>
          <a:bodyPr>
            <a:normAutofit fontScale="25000" lnSpcReduction="20000"/>
          </a:bodyPr>
          <a:lstStyle/>
          <a:p>
            <a:pPr algn="just">
              <a:lnSpc>
                <a:spcPct val="120000"/>
              </a:lnSpc>
            </a:pPr>
            <a:r>
              <a:rPr lang="en-US" sz="8000" dirty="0">
                <a:latin typeface="Times New Roman" panose="02020603050405020304" pitchFamily="18" charset="0"/>
                <a:cs typeface="Times New Roman" panose="02020603050405020304" pitchFamily="18" charset="0"/>
              </a:rPr>
              <a:t>The dataset is structured to train a binary classifier model aimed at predicting whether a person is engaged in physical/imaginary movement (class 0) or is in a state of complete rest (class 1)</a:t>
            </a:r>
            <a:endParaRPr lang="es-ES" sz="6400" dirty="0">
              <a:latin typeface="Times New Roman" panose="02020603050405020304" pitchFamily="18" charset="0"/>
              <a:cs typeface="Times New Roman" panose="02020603050405020304" pitchFamily="18" charset="0"/>
            </a:endParaRPr>
          </a:p>
          <a:p>
            <a:pPr algn="just">
              <a:lnSpc>
                <a:spcPct val="120000"/>
              </a:lnSpc>
            </a:pPr>
            <a:r>
              <a:rPr lang="es-ES" sz="8000" dirty="0" err="1">
                <a:latin typeface="Times New Roman" panose="02020603050405020304" pitchFamily="18" charset="0"/>
                <a:cs typeface="Times New Roman" panose="02020603050405020304" pitchFamily="18" charset="0"/>
              </a:rPr>
              <a:t>Sample</a:t>
            </a:r>
            <a:r>
              <a:rPr lang="es-ES" sz="8000" dirty="0">
                <a:latin typeface="Times New Roman" panose="02020603050405020304" pitchFamily="18" charset="0"/>
                <a:cs typeface="Times New Roman" panose="02020603050405020304" pitchFamily="18" charset="0"/>
              </a:rPr>
              <a:t> </a:t>
            </a:r>
            <a:r>
              <a:rPr lang="es-ES" sz="8000" dirty="0" err="1">
                <a:latin typeface="Times New Roman" panose="02020603050405020304" pitchFamily="18" charset="0"/>
                <a:cs typeface="Times New Roman" panose="02020603050405020304" pitchFamily="18" charset="0"/>
              </a:rPr>
              <a:t>count</a:t>
            </a:r>
            <a:r>
              <a:rPr lang="es-ES" sz="8000" dirty="0">
                <a:latin typeface="Times New Roman" panose="02020603050405020304" pitchFamily="18" charset="0"/>
                <a:cs typeface="Times New Roman" panose="02020603050405020304" pitchFamily="18" charset="0"/>
              </a:rPr>
              <a:t> after </a:t>
            </a:r>
            <a:r>
              <a:rPr lang="es-ES" sz="8000" dirty="0" err="1">
                <a:latin typeface="Times New Roman" panose="02020603050405020304" pitchFamily="18" charset="0"/>
                <a:cs typeface="Times New Roman" panose="02020603050405020304" pitchFamily="18" charset="0"/>
              </a:rPr>
              <a:t>grouping</a:t>
            </a:r>
            <a:r>
              <a:rPr lang="es-ES" sz="8000" dirty="0">
                <a:latin typeface="Times New Roman" panose="02020603050405020304" pitchFamily="18" charset="0"/>
                <a:cs typeface="Times New Roman" panose="02020603050405020304" pitchFamily="18" charset="0"/>
              </a:rPr>
              <a:t> </a:t>
            </a:r>
            <a:r>
              <a:rPr lang="es-ES" sz="8000" dirty="0" err="1">
                <a:latin typeface="Times New Roman" panose="02020603050405020304" pitchFamily="18" charset="0"/>
                <a:cs typeface="Times New Roman" panose="02020603050405020304" pitchFamily="18" charset="0"/>
              </a:rPr>
              <a:t>labels</a:t>
            </a:r>
            <a:r>
              <a:rPr lang="es-ES" sz="8000" dirty="0">
                <a:latin typeface="Times New Roman" panose="02020603050405020304" pitchFamily="18" charset="0"/>
                <a:cs typeface="Times New Roman" panose="02020603050405020304" pitchFamily="18" charset="0"/>
              </a:rPr>
              <a:t> </a:t>
            </a:r>
            <a:r>
              <a:rPr lang="es-ES" sz="8000" dirty="0">
                <a:solidFill>
                  <a:srgbClr val="FF0000"/>
                </a:solidFill>
                <a:latin typeface="Times New Roman" panose="02020603050405020304" pitchFamily="18" charset="0"/>
                <a:cs typeface="Times New Roman" panose="02020603050405020304" pitchFamily="18" charset="0"/>
              </a:rPr>
              <a:t>0 </a:t>
            </a:r>
            <a:r>
              <a:rPr lang="es-ES" sz="8000" dirty="0" err="1">
                <a:solidFill>
                  <a:srgbClr val="FF0000"/>
                </a:solidFill>
                <a:latin typeface="Times New Roman" panose="02020603050405020304" pitchFamily="18" charset="0"/>
                <a:cs typeface="Times New Roman" panose="02020603050405020304" pitchFamily="18" charset="0"/>
              </a:rPr>
              <a:t>to</a:t>
            </a:r>
            <a:r>
              <a:rPr lang="es-ES" sz="8000" dirty="0">
                <a:solidFill>
                  <a:srgbClr val="FF0000"/>
                </a:solidFill>
                <a:latin typeface="Times New Roman" panose="02020603050405020304" pitchFamily="18" charset="0"/>
                <a:cs typeface="Times New Roman" panose="02020603050405020304" pitchFamily="18" charset="0"/>
              </a:rPr>
              <a:t> 9 </a:t>
            </a:r>
            <a:r>
              <a:rPr lang="es-ES" sz="8000" dirty="0" err="1">
                <a:solidFill>
                  <a:srgbClr val="FF0000"/>
                </a:solidFill>
                <a:latin typeface="Times New Roman" panose="02020603050405020304" pitchFamily="18" charset="0"/>
                <a:cs typeface="Times New Roman" panose="02020603050405020304" pitchFamily="18" charset="0"/>
              </a:rPr>
              <a:t>into</a:t>
            </a:r>
            <a:r>
              <a:rPr lang="es-ES" sz="8000" dirty="0">
                <a:solidFill>
                  <a:srgbClr val="FF0000"/>
                </a:solidFill>
                <a:latin typeface="Times New Roman" panose="02020603050405020304" pitchFamily="18" charset="0"/>
                <a:cs typeface="Times New Roman" panose="02020603050405020304" pitchFamily="18" charset="0"/>
              </a:rPr>
              <a:t> </a:t>
            </a:r>
            <a:r>
              <a:rPr lang="es-ES" sz="8000" dirty="0" err="1">
                <a:solidFill>
                  <a:srgbClr val="FF0000"/>
                </a:solidFill>
                <a:latin typeface="Times New Roman" panose="02020603050405020304" pitchFamily="18" charset="0"/>
                <a:cs typeface="Times New Roman" panose="02020603050405020304" pitchFamily="18" charset="0"/>
              </a:rPr>
              <a:t>Class</a:t>
            </a:r>
            <a:r>
              <a:rPr lang="es-ES" sz="8000" dirty="0">
                <a:solidFill>
                  <a:srgbClr val="FF0000"/>
                </a:solidFill>
                <a:latin typeface="Times New Roman" panose="02020603050405020304" pitchFamily="18" charset="0"/>
                <a:cs typeface="Times New Roman" panose="02020603050405020304" pitchFamily="18" charset="0"/>
              </a:rPr>
              <a:t> 0 </a:t>
            </a:r>
            <a:r>
              <a:rPr lang="es-ES" sz="8000" dirty="0">
                <a:latin typeface="Times New Roman" panose="02020603050405020304" pitchFamily="18" charset="0"/>
                <a:cs typeface="Times New Roman" panose="02020603050405020304" pitchFamily="18" charset="0"/>
              </a:rPr>
              <a:t>and</a:t>
            </a:r>
            <a:r>
              <a:rPr lang="es-ES" sz="8000" dirty="0">
                <a:solidFill>
                  <a:srgbClr val="FF0000"/>
                </a:solidFill>
                <a:latin typeface="Times New Roman" panose="02020603050405020304" pitchFamily="18" charset="0"/>
                <a:cs typeface="Times New Roman" panose="02020603050405020304" pitchFamily="18" charset="0"/>
              </a:rPr>
              <a:t> </a:t>
            </a:r>
            <a:r>
              <a:rPr lang="es-ES" sz="8000" dirty="0" err="1">
                <a:solidFill>
                  <a:srgbClr val="FF0000"/>
                </a:solidFill>
                <a:latin typeface="Times New Roman" panose="02020603050405020304" pitchFamily="18" charset="0"/>
                <a:cs typeface="Times New Roman" panose="02020603050405020304" pitchFamily="18" charset="0"/>
              </a:rPr>
              <a:t>label</a:t>
            </a:r>
            <a:r>
              <a:rPr lang="es-ES" sz="8000" dirty="0">
                <a:solidFill>
                  <a:srgbClr val="FF0000"/>
                </a:solidFill>
                <a:latin typeface="Times New Roman" panose="02020603050405020304" pitchFamily="18" charset="0"/>
                <a:cs typeface="Times New Roman" panose="02020603050405020304" pitchFamily="18" charset="0"/>
              </a:rPr>
              <a:t> 10 as </a:t>
            </a:r>
            <a:r>
              <a:rPr lang="es-ES" sz="8000" dirty="0" err="1">
                <a:solidFill>
                  <a:srgbClr val="FF0000"/>
                </a:solidFill>
                <a:latin typeface="Times New Roman" panose="02020603050405020304" pitchFamily="18" charset="0"/>
                <a:cs typeface="Times New Roman" panose="02020603050405020304" pitchFamily="18" charset="0"/>
              </a:rPr>
              <a:t>Class</a:t>
            </a:r>
            <a:r>
              <a:rPr lang="es-ES" sz="8000" dirty="0">
                <a:solidFill>
                  <a:srgbClr val="FF0000"/>
                </a:solidFill>
                <a:latin typeface="Times New Roman" panose="02020603050405020304" pitchFamily="18" charset="0"/>
                <a:cs typeface="Times New Roman" panose="02020603050405020304" pitchFamily="18" charset="0"/>
              </a:rPr>
              <a:t> 1</a:t>
            </a:r>
          </a:p>
          <a:p>
            <a:pPr lvl="1" algn="just">
              <a:lnSpc>
                <a:spcPct val="120000"/>
              </a:lnSpc>
              <a:buFont typeface="Wingdings" panose="05000000000000000000" pitchFamily="2" charset="2"/>
              <a:buChar char="Ø"/>
            </a:pPr>
            <a:r>
              <a:rPr lang="es-ES" sz="8000" dirty="0">
                <a:latin typeface="Times New Roman" panose="02020603050405020304" pitchFamily="18" charset="0"/>
                <a:cs typeface="Times New Roman" panose="02020603050405020304" pitchFamily="18" charset="0"/>
              </a:rPr>
              <a:t>y: {276160, 239040}</a:t>
            </a:r>
          </a:p>
          <a:p>
            <a:pPr marL="0" indent="0" algn="just">
              <a:lnSpc>
                <a:spcPct val="110000"/>
              </a:lnSpc>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6219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2317B8-6763-D869-E8D7-0A5F0C5D12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836D65-66CB-60DD-8E9C-F61883B17450}"/>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NORMALIZATION OF THE DATASET</a:t>
            </a:r>
          </a:p>
        </p:txBody>
      </p:sp>
      <p:cxnSp>
        <p:nvCxnSpPr>
          <p:cNvPr id="20" name="Straight Connector 19">
            <a:extLst>
              <a:ext uri="{FF2B5EF4-FFF2-40B4-BE49-F238E27FC236}">
                <a16:creationId xmlns:a16="http://schemas.microsoft.com/office/drawing/2014/main" id="{FB6DE8BB-6F35-1EC6-BF2D-636971CD19B5}"/>
              </a:ext>
            </a:extLst>
          </p:cNvPr>
          <p:cNvCxnSpPr>
            <a:cxnSpLocks/>
          </p:cNvCxnSpPr>
          <p:nvPr/>
        </p:nvCxnSpPr>
        <p:spPr>
          <a:xfrm>
            <a:off x="7295911" y="3311141"/>
            <a:ext cx="1979271" cy="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22" name="Content Placeholder 2">
            <a:extLst>
              <a:ext uri="{FF2B5EF4-FFF2-40B4-BE49-F238E27FC236}">
                <a16:creationId xmlns:a16="http://schemas.microsoft.com/office/drawing/2014/main" id="{F8C11E9C-B9BD-815A-82CF-54CFEE3623EC}"/>
              </a:ext>
            </a:extLst>
          </p:cNvPr>
          <p:cNvSpPr>
            <a:spLocks noGrp="1"/>
          </p:cNvSpPr>
          <p:nvPr>
            <p:ph idx="1"/>
          </p:nvPr>
        </p:nvSpPr>
        <p:spPr>
          <a:xfrm>
            <a:off x="637446" y="5049982"/>
            <a:ext cx="10856463" cy="1325562"/>
          </a:xfrm>
        </p:spPr>
        <p:txBody>
          <a:bodyPr>
            <a:normAutofit fontScale="92500" lnSpcReduction="10000"/>
          </a:bodyPr>
          <a:lstStyle/>
          <a:p>
            <a:pPr algn="just">
              <a:lnSpc>
                <a:spcPct val="120000"/>
              </a:lnSpc>
            </a:pPr>
            <a:r>
              <a:rPr lang="en-US" sz="2000" i="1" dirty="0" err="1">
                <a:latin typeface="Times New Roman" panose="02020603050405020304" pitchFamily="18" charset="0"/>
                <a:cs typeface="Times New Roman" panose="02020603050405020304" pitchFamily="18" charset="0"/>
              </a:rPr>
              <a:t>StandardScaler</a:t>
            </a:r>
            <a:r>
              <a:rPr lang="en-US" sz="2000" i="1" dirty="0">
                <a:latin typeface="Times New Roman" panose="02020603050405020304" pitchFamily="18" charset="0"/>
                <a:cs typeface="Times New Roman" panose="02020603050405020304" pitchFamily="18" charset="0"/>
              </a:rPr>
              <a:t> (Scikit-Learn)</a:t>
            </a:r>
            <a:r>
              <a:rPr lang="en-US" sz="2000" dirty="0">
                <a:latin typeface="Times New Roman" panose="02020603050405020304" pitchFamily="18" charset="0"/>
                <a:cs typeface="Times New Roman" panose="02020603050405020304" pitchFamily="18" charset="0"/>
              </a:rPr>
              <a:t> normalizer is applied on the dataset to standardize the features</a:t>
            </a:r>
          </a:p>
          <a:p>
            <a:pPr algn="just">
              <a:lnSpc>
                <a:spcPct val="120000"/>
              </a:lnSpc>
            </a:pPr>
            <a:r>
              <a:rPr lang="en-US" sz="2000" dirty="0">
                <a:latin typeface="Times New Roman" panose="02020603050405020304" pitchFamily="18" charset="0"/>
                <a:cs typeface="Times New Roman" panose="02020603050405020304" pitchFamily="18" charset="0"/>
              </a:rPr>
              <a:t>Scales each feature to have a mean of 0 and standard deviation of 1</a:t>
            </a:r>
          </a:p>
          <a:p>
            <a:pPr algn="just">
              <a:lnSpc>
                <a:spcPct val="120000"/>
              </a:lnSpc>
            </a:pPr>
            <a:r>
              <a:rPr lang="en-US" sz="2000" dirty="0">
                <a:latin typeface="Times New Roman" panose="02020603050405020304" pitchFamily="18" charset="0"/>
                <a:cs typeface="Times New Roman" panose="02020603050405020304" pitchFamily="18" charset="0"/>
              </a:rPr>
              <a:t>Test Set Size = 10% of Training Set</a:t>
            </a:r>
          </a:p>
        </p:txBody>
      </p:sp>
      <p:pic>
        <p:nvPicPr>
          <p:cNvPr id="4" name="Picture 3">
            <a:extLst>
              <a:ext uri="{FF2B5EF4-FFF2-40B4-BE49-F238E27FC236}">
                <a16:creationId xmlns:a16="http://schemas.microsoft.com/office/drawing/2014/main" id="{8745F755-1A99-0088-103E-F4D42685B455}"/>
              </a:ext>
            </a:extLst>
          </p:cNvPr>
          <p:cNvPicPr>
            <a:picLocks noChangeAspect="1"/>
          </p:cNvPicPr>
          <p:nvPr/>
        </p:nvPicPr>
        <p:blipFill>
          <a:blip r:embed="rId3"/>
          <a:stretch>
            <a:fillRect/>
          </a:stretch>
        </p:blipFill>
        <p:spPr>
          <a:xfrm>
            <a:off x="819918" y="1690688"/>
            <a:ext cx="6164321" cy="2991391"/>
          </a:xfrm>
          <a:prstGeom prst="rect">
            <a:avLst/>
          </a:prstGeom>
        </p:spPr>
      </p:pic>
      <p:pic>
        <p:nvPicPr>
          <p:cNvPr id="5" name="Picture 4">
            <a:extLst>
              <a:ext uri="{FF2B5EF4-FFF2-40B4-BE49-F238E27FC236}">
                <a16:creationId xmlns:a16="http://schemas.microsoft.com/office/drawing/2014/main" id="{B0FFC1AC-DFDF-6C25-2412-3F068D824DEB}"/>
              </a:ext>
            </a:extLst>
          </p:cNvPr>
          <p:cNvPicPr>
            <a:picLocks noChangeAspect="1"/>
          </p:cNvPicPr>
          <p:nvPr/>
        </p:nvPicPr>
        <p:blipFill>
          <a:blip r:embed="rId4"/>
          <a:stretch>
            <a:fillRect/>
          </a:stretch>
        </p:blipFill>
        <p:spPr>
          <a:xfrm>
            <a:off x="9586854" y="1690687"/>
            <a:ext cx="1979271" cy="2991387"/>
          </a:xfrm>
          <a:prstGeom prst="rect">
            <a:avLst/>
          </a:prstGeom>
        </p:spPr>
      </p:pic>
    </p:spTree>
    <p:extLst>
      <p:ext uri="{BB962C8B-B14F-4D97-AF65-F5344CB8AC3E}">
        <p14:creationId xmlns:p14="http://schemas.microsoft.com/office/powerpoint/2010/main" val="3014880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D5EFD-1D46-1B78-58AD-8497F46D60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79FED0-A32B-CCC5-2CB6-0288BC9D15FA}"/>
              </a:ext>
            </a:extLst>
          </p:cNvPr>
          <p:cNvSpPr>
            <a:spLocks noGrp="1"/>
          </p:cNvSpPr>
          <p:nvPr>
            <p:ph type="title"/>
          </p:nvPr>
        </p:nvSpPr>
        <p:spPr>
          <a:xfrm>
            <a:off x="675773" y="365125"/>
            <a:ext cx="10840453" cy="1325563"/>
          </a:xfrm>
        </p:spPr>
        <p:txBody>
          <a:bodyPr>
            <a:normAutofit/>
          </a:bodyPr>
          <a:lstStyle/>
          <a:p>
            <a:r>
              <a:rPr lang="en-US" sz="3600" b="1" dirty="0">
                <a:latin typeface="Times New Roman" panose="02020603050405020304" pitchFamily="18" charset="0"/>
                <a:cs typeface="Times New Roman" panose="02020603050405020304" pitchFamily="18" charset="0"/>
              </a:rPr>
              <a:t>2D CNN ON MULTIVARIATE TIME SERIES DATA</a:t>
            </a:r>
          </a:p>
        </p:txBody>
      </p:sp>
      <p:sp>
        <p:nvSpPr>
          <p:cNvPr id="6" name="Content Placeholder 5">
            <a:extLst>
              <a:ext uri="{FF2B5EF4-FFF2-40B4-BE49-F238E27FC236}">
                <a16:creationId xmlns:a16="http://schemas.microsoft.com/office/drawing/2014/main" id="{ABD4166D-5634-10A1-8B07-D3ABF5C6504B}"/>
              </a:ext>
            </a:extLst>
          </p:cNvPr>
          <p:cNvSpPr>
            <a:spLocks noGrp="1"/>
          </p:cNvSpPr>
          <p:nvPr>
            <p:ph idx="1"/>
          </p:nvPr>
        </p:nvSpPr>
        <p:spPr/>
        <p:txBody>
          <a:bodyPr/>
          <a:lstStyle/>
          <a:p>
            <a:pPr marL="0" indent="0" algn="just">
              <a:lnSpc>
                <a:spcPct val="100000"/>
              </a:lnSpc>
              <a:buNone/>
            </a:pPr>
            <a:r>
              <a:rPr lang="en-US" b="1" dirty="0">
                <a:latin typeface="Times New Roman" panose="02020603050405020304" pitchFamily="18" charset="0"/>
                <a:cs typeface="Times New Roman" panose="02020603050405020304" pitchFamily="18" charset="0"/>
              </a:rPr>
              <a:t>Why 2D CNNs?</a:t>
            </a:r>
          </a:p>
          <a:p>
            <a:pPr marL="0" indent="0" algn="just">
              <a:lnSpc>
                <a:spcPct val="100000"/>
              </a:lnSpc>
              <a:buNone/>
            </a:pPr>
            <a:endParaRPr lang="en-US" sz="700" b="1" dirty="0">
              <a:latin typeface="Times New Roman" panose="02020603050405020304" pitchFamily="18" charset="0"/>
              <a:cs typeface="Times New Roman" panose="02020603050405020304" pitchFamily="18" charset="0"/>
            </a:endParaRPr>
          </a:p>
          <a:p>
            <a:pPr lvl="1" algn="just">
              <a:lnSpc>
                <a:spcPct val="100000"/>
              </a:lnSpc>
            </a:pPr>
            <a:r>
              <a:rPr lang="en-US" dirty="0">
                <a:latin typeface="Times New Roman" panose="02020603050405020304" pitchFamily="18" charset="0"/>
                <a:cs typeface="Times New Roman" panose="02020603050405020304" pitchFamily="18" charset="0"/>
              </a:rPr>
              <a:t>CNNs are ideal for learning spatial and temporal patterns in multivariate EEG data, allowing the model to capture intricate relationships between channels and across time</a:t>
            </a:r>
          </a:p>
          <a:p>
            <a:pPr lvl="1" algn="just">
              <a:lnSpc>
                <a:spcPct val="100000"/>
              </a:lnSpc>
            </a:pPr>
            <a:endParaRPr lang="en-US" sz="1200" dirty="0">
              <a:latin typeface="Times New Roman" panose="02020603050405020304" pitchFamily="18" charset="0"/>
              <a:cs typeface="Times New Roman" panose="02020603050405020304" pitchFamily="18" charset="0"/>
            </a:endParaRPr>
          </a:p>
          <a:p>
            <a:pPr lvl="1" algn="just">
              <a:lnSpc>
                <a:spcPct val="100000"/>
              </a:lnSpc>
            </a:pPr>
            <a:r>
              <a:rPr lang="en-US" dirty="0">
                <a:latin typeface="Times New Roman" panose="02020603050405020304" pitchFamily="18" charset="0"/>
                <a:cs typeface="Times New Roman" panose="02020603050405020304" pitchFamily="18" charset="0"/>
              </a:rPr>
              <a:t>The 2D convolutional layers effectively handle the high-dimensional structure of EEG signals</a:t>
            </a:r>
          </a:p>
          <a:p>
            <a:pPr lvl="1" algn="just">
              <a:lnSpc>
                <a:spcPct val="100000"/>
              </a:lnSpc>
            </a:pPr>
            <a:endParaRPr lang="en-US" sz="1200" dirty="0">
              <a:latin typeface="Times New Roman" panose="02020603050405020304" pitchFamily="18" charset="0"/>
              <a:cs typeface="Times New Roman" panose="02020603050405020304" pitchFamily="18" charset="0"/>
            </a:endParaRPr>
          </a:p>
          <a:p>
            <a:pPr lvl="1" algn="just">
              <a:lnSpc>
                <a:spcPct val="100000"/>
              </a:lnSpc>
            </a:pPr>
            <a:r>
              <a:rPr lang="en-US" dirty="0">
                <a:latin typeface="Times New Roman" panose="02020603050405020304" pitchFamily="18" charset="0"/>
                <a:cs typeface="Times New Roman" panose="02020603050405020304" pitchFamily="18" charset="0"/>
              </a:rPr>
              <a:t>By using CNNs, we leverage a powerful architecture capable of extracting robust features from noisy EEG data</a:t>
            </a:r>
          </a:p>
          <a:p>
            <a:pPr algn="just">
              <a:lnSpc>
                <a:spcPct val="10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0205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1174</TotalTime>
  <Words>1007</Words>
  <Application>Microsoft Office PowerPoint</Application>
  <PresentationFormat>Widescreen</PresentationFormat>
  <Paragraphs>125</Paragraphs>
  <Slides>18</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Cambria Math</vt:lpstr>
      <vt:lpstr>Times New Roman</vt:lpstr>
      <vt:lpstr>Wingdings</vt:lpstr>
      <vt:lpstr>Office Theme</vt:lpstr>
      <vt:lpstr>MOTOR IMAGERY  EEG CLASSIFICATION:  Identifying Rest Vs. Active States With Convolutional Neural Networks</vt:lpstr>
      <vt:lpstr>OBJECTIVES</vt:lpstr>
      <vt:lpstr>EEG - Electroencephalogram</vt:lpstr>
      <vt:lpstr>DATASET</vt:lpstr>
      <vt:lpstr>DATASET (Contd.)</vt:lpstr>
      <vt:lpstr>DATASET  PRE-PROCESSING</vt:lpstr>
      <vt:lpstr>RE-STRUCTURING THE CLASS LABELS</vt:lpstr>
      <vt:lpstr>NORMALIZATION OF THE DATASET</vt:lpstr>
      <vt:lpstr>2D CNN ON MULTIVARIATE TIME SERIES DATA</vt:lpstr>
      <vt:lpstr>TEMPORAL WINDOWING EXAMPLE ILLUSTRATION</vt:lpstr>
      <vt:lpstr>TEMPORAL WINDOWING AND LABEL AGGREGATION</vt:lpstr>
      <vt:lpstr>TRAINING THE CNN MODEL</vt:lpstr>
      <vt:lpstr>CNN ARCHITECTURE</vt:lpstr>
      <vt:lpstr>HYPERPARAMETERS</vt:lpstr>
      <vt:lpstr>RESULTS</vt:lpstr>
      <vt:lpstr>RESULTS (Contd.)</vt:lpstr>
      <vt:lpstr>CONCLUSION</vt:lpstr>
      <vt:lpstr>FUTURE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Pradeep Prabhu</dc:creator>
  <cp:lastModifiedBy>Pradeep Prabhu</cp:lastModifiedBy>
  <cp:revision>50</cp:revision>
  <dcterms:created xsi:type="dcterms:W3CDTF">2024-10-25T16:41:25Z</dcterms:created>
  <dcterms:modified xsi:type="dcterms:W3CDTF">2024-10-26T12:16:19Z</dcterms:modified>
</cp:coreProperties>
</file>