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Bold" charset="1" panose="00000800000000000000"/>
      <p:regular r:id="rId12"/>
    </p:embeddedFont>
    <p:embeddedFont>
      <p:font typeface="Poppins" charset="1" panose="00000500000000000000"/>
      <p:regular r:id="rId13"/>
    </p:embeddedFont>
    <p:embeddedFont>
      <p:font typeface="Canva Sans Bold" charset="1" panose="020B0803030501040103"/>
      <p:regular r:id="rId14"/>
    </p:embeddedFont>
    <p:embeddedFont>
      <p:font typeface="Century Gothic Paneuropean" charset="1" panose="020B0502020202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028700" y="9478024"/>
            <a:ext cx="20279578" cy="0"/>
          </a:xfrm>
          <a:prstGeom prst="line">
            <a:avLst/>
          </a:prstGeom>
          <a:ln cap="flat" w="9525">
            <a:solidFill>
              <a:srgbClr val="FFFFFF"/>
            </a:solidFill>
            <a:prstDash val="solid"/>
            <a:headEnd type="none" len="sm" w="sm"/>
            <a:tailEnd type="none" len="sm" w="sm"/>
          </a:ln>
        </p:spPr>
      </p:sp>
      <p:grpSp>
        <p:nvGrpSpPr>
          <p:cNvPr name="Group 3" id="3"/>
          <p:cNvGrpSpPr/>
          <p:nvPr/>
        </p:nvGrpSpPr>
        <p:grpSpPr>
          <a:xfrm rot="0">
            <a:off x="11719131" y="2095446"/>
            <a:ext cx="9016084" cy="901608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919132" y="2295447"/>
            <a:ext cx="8616083" cy="861608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7145" t="0" r="-37145" b="0"/>
              </a:stretch>
            </a:blipFill>
          </p:spPr>
        </p:sp>
      </p:grpSp>
      <p:sp>
        <p:nvSpPr>
          <p:cNvPr name="TextBox 8" id="8"/>
          <p:cNvSpPr txBox="true"/>
          <p:nvPr/>
        </p:nvSpPr>
        <p:spPr>
          <a:xfrm rot="0">
            <a:off x="1409700" y="2366873"/>
            <a:ext cx="8831066" cy="1942476"/>
          </a:xfrm>
          <a:prstGeom prst="rect">
            <a:avLst/>
          </a:prstGeom>
        </p:spPr>
        <p:txBody>
          <a:bodyPr anchor="t" rtlCol="false" tIns="0" lIns="0" bIns="0" rIns="0">
            <a:spAutoFit/>
          </a:bodyPr>
          <a:lstStyle/>
          <a:p>
            <a:pPr algn="l">
              <a:lnSpc>
                <a:spcPts val="7280"/>
              </a:lnSpc>
            </a:pPr>
            <a:r>
              <a:rPr lang="en-US" sz="7000" b="true">
                <a:solidFill>
                  <a:srgbClr val="FFFFFF"/>
                </a:solidFill>
                <a:latin typeface="Poppins Bold"/>
                <a:ea typeface="Poppins Bold"/>
                <a:cs typeface="Poppins Bold"/>
                <a:sym typeface="Poppins Bold"/>
              </a:rPr>
              <a:t>TIME MANAGEMENT SYSTEM</a:t>
            </a:r>
          </a:p>
        </p:txBody>
      </p:sp>
      <p:sp>
        <p:nvSpPr>
          <p:cNvPr name="TextBox 9" id="9"/>
          <p:cNvSpPr txBox="true"/>
          <p:nvPr/>
        </p:nvSpPr>
        <p:spPr>
          <a:xfrm rot="0">
            <a:off x="1409700" y="4402815"/>
            <a:ext cx="8138360" cy="321945"/>
          </a:xfrm>
          <a:prstGeom prst="rect">
            <a:avLst/>
          </a:prstGeom>
        </p:spPr>
        <p:txBody>
          <a:bodyPr anchor="t" rtlCol="false" tIns="0" lIns="0" bIns="0" rIns="0">
            <a:spAutoFit/>
          </a:bodyPr>
          <a:lstStyle/>
          <a:p>
            <a:pPr algn="l">
              <a:lnSpc>
                <a:spcPts val="2340"/>
              </a:lnSpc>
            </a:pPr>
            <a:r>
              <a:rPr lang="en-US" sz="2000" spc="744">
                <a:solidFill>
                  <a:srgbClr val="FFFFFF"/>
                </a:solidFill>
                <a:latin typeface="Poppins"/>
                <a:ea typeface="Poppins"/>
                <a:cs typeface="Poppins"/>
                <a:sym typeface="Poppins"/>
              </a:rPr>
              <a:t>CSE 212   | DATABASE SYSTEMS LAB</a:t>
            </a:r>
          </a:p>
        </p:txBody>
      </p:sp>
      <p:sp>
        <p:nvSpPr>
          <p:cNvPr name="TextBox 10" id="10"/>
          <p:cNvSpPr txBox="true"/>
          <p:nvPr/>
        </p:nvSpPr>
        <p:spPr>
          <a:xfrm rot="0">
            <a:off x="1409700" y="5026945"/>
            <a:ext cx="8138360" cy="1073150"/>
          </a:xfrm>
          <a:prstGeom prst="rect">
            <a:avLst/>
          </a:prstGeom>
        </p:spPr>
        <p:txBody>
          <a:bodyPr anchor="t" rtlCol="false" tIns="0" lIns="0" bIns="0" rIns="0">
            <a:spAutoFit/>
          </a:bodyPr>
          <a:lstStyle/>
          <a:p>
            <a:pPr algn="l">
              <a:lnSpc>
                <a:spcPts val="2800"/>
              </a:lnSpc>
            </a:pPr>
            <a:r>
              <a:rPr lang="en-US" sz="2000" spc="100" u="sng">
                <a:solidFill>
                  <a:srgbClr val="FFFFFF"/>
                </a:solidFill>
                <a:latin typeface="Poppins"/>
                <a:ea typeface="Poppins"/>
                <a:cs typeface="Poppins"/>
                <a:sym typeface="Poppins"/>
              </a:rPr>
              <a:t>PRESENTED TO</a:t>
            </a:r>
          </a:p>
          <a:p>
            <a:pPr algn="l">
              <a:lnSpc>
                <a:spcPts val="2800"/>
              </a:lnSpc>
            </a:pPr>
            <a:r>
              <a:rPr lang="en-US" b="true" sz="2000" spc="100">
                <a:solidFill>
                  <a:srgbClr val="FFFFFF"/>
                </a:solidFill>
                <a:latin typeface="Poppins Bold"/>
                <a:ea typeface="Poppins Bold"/>
                <a:cs typeface="Poppins Bold"/>
                <a:sym typeface="Poppins Bold"/>
              </a:rPr>
              <a:t>MOLLA RASHIED HUSSEIN</a:t>
            </a:r>
          </a:p>
          <a:p>
            <a:pPr algn="l">
              <a:lnSpc>
                <a:spcPts val="2800"/>
              </a:lnSpc>
            </a:pPr>
            <a:r>
              <a:rPr lang="en-US" sz="2000" spc="100">
                <a:solidFill>
                  <a:srgbClr val="FFFFFF"/>
                </a:solidFill>
                <a:latin typeface="Poppins"/>
                <a:ea typeface="Poppins"/>
                <a:cs typeface="Poppins"/>
                <a:sym typeface="Poppins"/>
              </a:rPr>
              <a:t>ASSISTANT PROFESSOR</a:t>
            </a:r>
          </a:p>
        </p:txBody>
      </p:sp>
      <p:sp>
        <p:nvSpPr>
          <p:cNvPr name="TextBox 11" id="11"/>
          <p:cNvSpPr txBox="true"/>
          <p:nvPr/>
        </p:nvSpPr>
        <p:spPr>
          <a:xfrm rot="0">
            <a:off x="1409700" y="6999936"/>
            <a:ext cx="2014315" cy="2482850"/>
          </a:xfrm>
          <a:prstGeom prst="rect">
            <a:avLst/>
          </a:prstGeom>
        </p:spPr>
        <p:txBody>
          <a:bodyPr anchor="t" rtlCol="false" tIns="0" lIns="0" bIns="0" rIns="0">
            <a:spAutoFit/>
          </a:bodyPr>
          <a:lstStyle/>
          <a:p>
            <a:pPr algn="l">
              <a:lnSpc>
                <a:spcPts val="2800"/>
              </a:lnSpc>
            </a:pPr>
          </a:p>
          <a:p>
            <a:pPr algn="l">
              <a:lnSpc>
                <a:spcPts val="2800"/>
              </a:lnSpc>
            </a:pPr>
            <a:r>
              <a:rPr lang="en-US" b="true" sz="2000" spc="100" u="sng">
                <a:solidFill>
                  <a:srgbClr val="FFFFFF"/>
                </a:solidFill>
                <a:latin typeface="Poppins Bold"/>
                <a:ea typeface="Poppins Bold"/>
                <a:cs typeface="Poppins Bold"/>
                <a:sym typeface="Poppins Bold"/>
              </a:rPr>
              <a:t>PRESENTED BY</a:t>
            </a:r>
          </a:p>
          <a:p>
            <a:pPr algn="l">
              <a:lnSpc>
                <a:spcPts val="2800"/>
              </a:lnSpc>
            </a:pPr>
            <a:r>
              <a:rPr lang="en-US" sz="2000" spc="100">
                <a:solidFill>
                  <a:srgbClr val="FFFFFF"/>
                </a:solidFill>
                <a:latin typeface="Poppins"/>
                <a:ea typeface="Poppins"/>
                <a:cs typeface="Poppins"/>
                <a:sym typeface="Poppins"/>
              </a:rPr>
              <a:t>PARTHO</a:t>
            </a:r>
          </a:p>
          <a:p>
            <a:pPr algn="l">
              <a:lnSpc>
                <a:spcPts val="2800"/>
              </a:lnSpc>
            </a:pPr>
            <a:r>
              <a:rPr lang="en-US" sz="2000" spc="100">
                <a:solidFill>
                  <a:srgbClr val="FFFFFF"/>
                </a:solidFill>
                <a:latin typeface="Poppins"/>
                <a:ea typeface="Poppins"/>
                <a:cs typeface="Poppins"/>
                <a:sym typeface="Poppins"/>
              </a:rPr>
              <a:t>SHOHANA</a:t>
            </a:r>
          </a:p>
          <a:p>
            <a:pPr algn="l">
              <a:lnSpc>
                <a:spcPts val="2800"/>
              </a:lnSpc>
            </a:pPr>
            <a:r>
              <a:rPr lang="en-US" sz="2000" spc="100">
                <a:solidFill>
                  <a:srgbClr val="FFFFFF"/>
                </a:solidFill>
                <a:latin typeface="Poppins"/>
                <a:ea typeface="Poppins"/>
                <a:cs typeface="Poppins"/>
                <a:sym typeface="Poppins"/>
              </a:rPr>
              <a:t>TUSAR</a:t>
            </a:r>
          </a:p>
          <a:p>
            <a:pPr algn="l">
              <a:lnSpc>
                <a:spcPts val="2800"/>
              </a:lnSpc>
            </a:pPr>
            <a:r>
              <a:rPr lang="en-US" sz="2000" spc="100">
                <a:solidFill>
                  <a:srgbClr val="FFFFFF"/>
                </a:solidFill>
                <a:latin typeface="Poppins"/>
                <a:ea typeface="Poppins"/>
                <a:cs typeface="Poppins"/>
                <a:sym typeface="Poppins"/>
              </a:rPr>
              <a:t>SHAHTAZ </a:t>
            </a:r>
          </a:p>
          <a:p>
            <a:pPr algn="l">
              <a:lnSpc>
                <a:spcPts val="2800"/>
              </a:lnSpc>
            </a:pPr>
          </a:p>
        </p:txBody>
      </p:sp>
      <p:sp>
        <p:nvSpPr>
          <p:cNvPr name="TextBox 12" id="12"/>
          <p:cNvSpPr txBox="true"/>
          <p:nvPr/>
        </p:nvSpPr>
        <p:spPr>
          <a:xfrm rot="0">
            <a:off x="3424015" y="7704786"/>
            <a:ext cx="8138360" cy="1425575"/>
          </a:xfrm>
          <a:prstGeom prst="rect">
            <a:avLst/>
          </a:prstGeom>
        </p:spPr>
        <p:txBody>
          <a:bodyPr anchor="t" rtlCol="false" tIns="0" lIns="0" bIns="0" rIns="0">
            <a:spAutoFit/>
          </a:bodyPr>
          <a:lstStyle/>
          <a:p>
            <a:pPr algn="l">
              <a:lnSpc>
                <a:spcPts val="2800"/>
              </a:lnSpc>
            </a:pPr>
            <a:r>
              <a:rPr lang="en-US" sz="2000" spc="100">
                <a:solidFill>
                  <a:srgbClr val="FFFFFF"/>
                </a:solidFill>
                <a:latin typeface="Poppins"/>
                <a:ea typeface="Poppins"/>
                <a:cs typeface="Poppins"/>
                <a:sym typeface="Poppins"/>
              </a:rPr>
              <a:t>22201061 </a:t>
            </a:r>
          </a:p>
          <a:p>
            <a:pPr algn="l">
              <a:lnSpc>
                <a:spcPts val="2800"/>
              </a:lnSpc>
            </a:pPr>
            <a:r>
              <a:rPr lang="en-US" sz="2000" spc="100">
                <a:solidFill>
                  <a:srgbClr val="FFFFFF"/>
                </a:solidFill>
                <a:latin typeface="Poppins"/>
                <a:ea typeface="Poppins"/>
                <a:cs typeface="Poppins"/>
                <a:sym typeface="Poppins"/>
              </a:rPr>
              <a:t>22201067 </a:t>
            </a:r>
          </a:p>
          <a:p>
            <a:pPr algn="l">
              <a:lnSpc>
                <a:spcPts val="2800"/>
              </a:lnSpc>
            </a:pPr>
            <a:r>
              <a:rPr lang="en-US" sz="2000" spc="100">
                <a:solidFill>
                  <a:srgbClr val="FFFFFF"/>
                </a:solidFill>
                <a:latin typeface="Poppins"/>
                <a:ea typeface="Poppins"/>
                <a:cs typeface="Poppins"/>
                <a:sym typeface="Poppins"/>
              </a:rPr>
              <a:t>22201079 </a:t>
            </a:r>
          </a:p>
          <a:p>
            <a:pPr algn="l">
              <a:lnSpc>
                <a:spcPts val="2800"/>
              </a:lnSpc>
            </a:pPr>
            <a:r>
              <a:rPr lang="en-US" sz="2000" spc="100">
                <a:solidFill>
                  <a:srgbClr val="FFFFFF"/>
                </a:solidFill>
                <a:latin typeface="Poppins"/>
                <a:ea typeface="Poppins"/>
                <a:cs typeface="Poppins"/>
                <a:sym typeface="Poppins"/>
              </a:rPr>
              <a:t>22201069</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624241" y="3962840"/>
            <a:ext cx="14672352" cy="3608074"/>
            <a:chOff x="0" y="0"/>
            <a:chExt cx="14775625" cy="3633470"/>
          </a:xfrm>
        </p:grpSpPr>
        <p:sp>
          <p:nvSpPr>
            <p:cNvPr name="Freeform 3" id="3"/>
            <p:cNvSpPr/>
            <p:nvPr/>
          </p:nvSpPr>
          <p:spPr>
            <a:xfrm flipH="false" flipV="false" rot="0">
              <a:off x="0" y="0"/>
              <a:ext cx="14775625" cy="3633470"/>
            </a:xfrm>
            <a:custGeom>
              <a:avLst/>
              <a:gdLst/>
              <a:ahLst/>
              <a:cxnLst/>
              <a:rect r="r" b="b" t="t" l="l"/>
              <a:pathLst>
                <a:path h="3633470" w="14775625">
                  <a:moveTo>
                    <a:pt x="6986" y="0"/>
                  </a:moveTo>
                  <a:lnTo>
                    <a:pt x="14768640" y="0"/>
                  </a:lnTo>
                  <a:cubicBezTo>
                    <a:pt x="14770492" y="0"/>
                    <a:pt x="14772269" y="736"/>
                    <a:pt x="14773579" y="2046"/>
                  </a:cubicBezTo>
                  <a:cubicBezTo>
                    <a:pt x="14774889" y="3356"/>
                    <a:pt x="14775625" y="5133"/>
                    <a:pt x="14775625" y="6986"/>
                  </a:cubicBezTo>
                  <a:lnTo>
                    <a:pt x="14775625" y="3626484"/>
                  </a:lnTo>
                  <a:cubicBezTo>
                    <a:pt x="14775625" y="3628336"/>
                    <a:pt x="14774889" y="3630113"/>
                    <a:pt x="14773579" y="3631423"/>
                  </a:cubicBezTo>
                  <a:cubicBezTo>
                    <a:pt x="14772269" y="3632734"/>
                    <a:pt x="14770492" y="3633470"/>
                    <a:pt x="14768640" y="3633470"/>
                  </a:cubicBezTo>
                  <a:lnTo>
                    <a:pt x="6986" y="3633470"/>
                  </a:lnTo>
                  <a:cubicBezTo>
                    <a:pt x="5133" y="3633470"/>
                    <a:pt x="3356" y="3632734"/>
                    <a:pt x="2046" y="3631423"/>
                  </a:cubicBezTo>
                  <a:cubicBezTo>
                    <a:pt x="736" y="3630113"/>
                    <a:pt x="0" y="3628336"/>
                    <a:pt x="0" y="3626484"/>
                  </a:cubicBezTo>
                  <a:lnTo>
                    <a:pt x="0" y="6986"/>
                  </a:lnTo>
                  <a:cubicBezTo>
                    <a:pt x="0" y="5133"/>
                    <a:pt x="736" y="3356"/>
                    <a:pt x="2046" y="2046"/>
                  </a:cubicBezTo>
                  <a:cubicBezTo>
                    <a:pt x="3356" y="736"/>
                    <a:pt x="5133" y="0"/>
                    <a:pt x="6986" y="0"/>
                  </a:cubicBezTo>
                  <a:close/>
                </a:path>
              </a:pathLst>
            </a:custGeom>
            <a:gradFill rotWithShape="true">
              <a:gsLst>
                <a:gs pos="0">
                  <a:srgbClr val="4DA8EA">
                    <a:alpha val="85000"/>
                  </a:srgbClr>
                </a:gs>
                <a:gs pos="100000">
                  <a:srgbClr val="00D856">
                    <a:alpha val="85000"/>
                  </a:srgbClr>
                </a:gs>
              </a:gsLst>
              <a:path path="circle">
                <a:fillToRect l="0" r="100000" t="0" b="100000"/>
              </a:path>
              <a:tileRect r="0" l="-100000" b="0" t="-100000"/>
            </a:gradFill>
            <a:ln w="9525" cap="sq">
              <a:solidFill>
                <a:srgbClr val="FFFFFF">
                  <a:alpha val="84706"/>
                </a:srgbClr>
              </a:solidFill>
              <a:prstDash val="solid"/>
              <a:miter/>
            </a:ln>
          </p:spPr>
        </p:sp>
        <p:sp>
          <p:nvSpPr>
            <p:cNvPr name="TextBox 4" id="4"/>
            <p:cNvSpPr txBox="true"/>
            <p:nvPr/>
          </p:nvSpPr>
          <p:spPr>
            <a:xfrm>
              <a:off x="0" y="-57150"/>
              <a:ext cx="14775625" cy="3690620"/>
            </a:xfrm>
            <a:prstGeom prst="rect">
              <a:avLst/>
            </a:prstGeom>
          </p:spPr>
          <p:txBody>
            <a:bodyPr anchor="ctr" rtlCol="false" tIns="50800" lIns="50800" bIns="50800" rIns="50800"/>
            <a:lstStyle/>
            <a:p>
              <a:pPr algn="just">
                <a:lnSpc>
                  <a:spcPts val="4479"/>
                </a:lnSpc>
                <a:spcBef>
                  <a:spcPct val="0"/>
                </a:spcBef>
              </a:pPr>
            </a:p>
          </p:txBody>
        </p:sp>
      </p:grpSp>
      <p:sp>
        <p:nvSpPr>
          <p:cNvPr name="TextBox 5" id="5"/>
          <p:cNvSpPr txBox="true"/>
          <p:nvPr/>
        </p:nvSpPr>
        <p:spPr>
          <a:xfrm rot="0">
            <a:off x="1624241" y="2251245"/>
            <a:ext cx="7635306"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Theme</a:t>
            </a:r>
          </a:p>
        </p:txBody>
      </p:sp>
      <p:sp>
        <p:nvSpPr>
          <p:cNvPr name="TextBox 6" id="6"/>
          <p:cNvSpPr txBox="true"/>
          <p:nvPr/>
        </p:nvSpPr>
        <p:spPr>
          <a:xfrm rot="0">
            <a:off x="2249362" y="4460689"/>
            <a:ext cx="13422109" cy="2555226"/>
          </a:xfrm>
          <a:prstGeom prst="rect">
            <a:avLst/>
          </a:prstGeom>
        </p:spPr>
        <p:txBody>
          <a:bodyPr anchor="t" rtlCol="false" tIns="0" lIns="0" bIns="0" rIns="0">
            <a:spAutoFit/>
          </a:bodyPr>
          <a:lstStyle/>
          <a:p>
            <a:pPr algn="just">
              <a:lnSpc>
                <a:spcPts val="4060"/>
              </a:lnSpc>
            </a:pPr>
            <a:r>
              <a:rPr lang="en-US" sz="2900" b="true">
                <a:solidFill>
                  <a:srgbClr val="FFFFFF"/>
                </a:solidFill>
                <a:latin typeface="Canva Sans Bold"/>
                <a:ea typeface="Canva Sans Bold"/>
                <a:cs typeface="Canva Sans Bold"/>
                <a:sym typeface="Canva Sans Bold"/>
              </a:rPr>
              <a:t>The Time Management System Database is created to help people stay on top of their tasks and responsibilities. By organizing projects, deadlines, schedules, and meetings, it makes it easier to track progress and stay on track. Whether you're managing your personal time or overseeing a team's workflow, it helps ensure everything gets done efficiently and on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7547140" y="-554163"/>
            <a:ext cx="11338349" cy="11395325"/>
          </a:xfrm>
          <a:custGeom>
            <a:avLst/>
            <a:gdLst/>
            <a:ahLst/>
            <a:cxnLst/>
            <a:rect r="r" b="b" t="t" l="l"/>
            <a:pathLst>
              <a:path h="11395325" w="11338349">
                <a:moveTo>
                  <a:pt x="0" y="0"/>
                </a:moveTo>
                <a:lnTo>
                  <a:pt x="11338348" y="0"/>
                </a:lnTo>
                <a:lnTo>
                  <a:pt x="11338348" y="11395326"/>
                </a:lnTo>
                <a:lnTo>
                  <a:pt x="0" y="11395326"/>
                </a:lnTo>
                <a:lnTo>
                  <a:pt x="0" y="0"/>
                </a:lnTo>
                <a:close/>
              </a:path>
            </a:pathLst>
          </a:custGeom>
          <a:blipFill>
            <a:blip r:embed="rId2"/>
            <a:stretch>
              <a:fillRect l="0" t="0" r="0" b="0"/>
            </a:stretch>
          </a:blipFill>
        </p:spPr>
      </p:sp>
      <p:sp>
        <p:nvSpPr>
          <p:cNvPr name="TextBox 3" id="3"/>
          <p:cNvSpPr txBox="true"/>
          <p:nvPr/>
        </p:nvSpPr>
        <p:spPr>
          <a:xfrm rot="0">
            <a:off x="1028700" y="914400"/>
            <a:ext cx="4585658" cy="978987"/>
          </a:xfrm>
          <a:prstGeom prst="rect">
            <a:avLst/>
          </a:prstGeom>
        </p:spPr>
        <p:txBody>
          <a:bodyPr anchor="t" rtlCol="false" tIns="0" lIns="0" bIns="0" rIns="0">
            <a:spAutoFit/>
          </a:bodyPr>
          <a:lstStyle/>
          <a:p>
            <a:pPr algn="ctr" marL="0" indent="0" lvl="0">
              <a:lnSpc>
                <a:spcPts val="7983"/>
              </a:lnSpc>
              <a:spcBef>
                <a:spcPct val="0"/>
              </a:spcBef>
            </a:pPr>
            <a:r>
              <a:rPr lang="en-US" b="true" sz="5702">
                <a:solidFill>
                  <a:srgbClr val="FFFFFF"/>
                </a:solidFill>
                <a:latin typeface="Canva Sans Bold"/>
                <a:ea typeface="Canva Sans Bold"/>
                <a:cs typeface="Canva Sans Bold"/>
                <a:sym typeface="Canva Sans Bold"/>
              </a:rPr>
              <a:t>ER DIAGRAM</a:t>
            </a:r>
          </a:p>
        </p:txBody>
      </p:sp>
      <p:sp>
        <p:nvSpPr>
          <p:cNvPr name="AutoShape 4" id="4"/>
          <p:cNvSpPr/>
          <p:nvPr/>
        </p:nvSpPr>
        <p:spPr>
          <a:xfrm>
            <a:off x="1054900" y="1912437"/>
            <a:ext cx="6492240"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873109" y="2236380"/>
            <a:ext cx="2772817" cy="4039233"/>
          </a:xfrm>
          <a:prstGeom prst="rect">
            <a:avLst/>
          </a:prstGeom>
        </p:spPr>
        <p:txBody>
          <a:bodyPr anchor="t" rtlCol="false" tIns="0" lIns="0" bIns="0" rIns="0">
            <a:spAutoFit/>
          </a:bodyPr>
          <a:lstStyle/>
          <a:p>
            <a:pPr algn="ctr">
              <a:lnSpc>
                <a:spcPts val="4200"/>
              </a:lnSpc>
            </a:pP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USERS </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TASKS</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TRACK TIME </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REPORTS</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PROJECT</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MEETING</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PROJECT TASKS</a:t>
            </a:r>
          </a:p>
          <a:p>
            <a:pPr algn="l" marL="474996" indent="-237498" lvl="1">
              <a:lnSpc>
                <a:spcPts val="3080"/>
              </a:lnSpc>
              <a:buAutoNum type="arabicPeriod" startAt="1"/>
            </a:pPr>
            <a:r>
              <a:rPr lang="en-US" b="true" sz="2200">
                <a:solidFill>
                  <a:srgbClr val="FFFFFF"/>
                </a:solidFill>
                <a:latin typeface="Canva Sans Bold"/>
                <a:ea typeface="Canva Sans Bold"/>
                <a:cs typeface="Canva Sans Bold"/>
                <a:sym typeface="Canva Sans Bold"/>
              </a:rPr>
              <a:t> SCHEDULES</a:t>
            </a:r>
          </a:p>
          <a:p>
            <a:pPr algn="l" marL="474996" indent="-237498" lvl="1">
              <a:lnSpc>
                <a:spcPts val="3080"/>
              </a:lnSpc>
              <a:spcBef>
                <a:spcPct val="0"/>
              </a:spcBef>
              <a:buAutoNum type="arabicPeriod" startAt="1"/>
            </a:pPr>
            <a:r>
              <a:rPr lang="en-US" b="true" sz="2200">
                <a:solidFill>
                  <a:srgbClr val="FFFFFF"/>
                </a:solidFill>
                <a:latin typeface="Canva Sans Bold"/>
                <a:ea typeface="Canva Sans Bold"/>
                <a:cs typeface="Canva Sans Bold"/>
                <a:sym typeface="Canva Sans Bold"/>
              </a:rPr>
              <a:t> REMINDER</a:t>
            </a:r>
          </a:p>
        </p:txBody>
      </p:sp>
      <p:sp>
        <p:nvSpPr>
          <p:cNvPr name="TextBox 6" id="6"/>
          <p:cNvSpPr txBox="true"/>
          <p:nvPr/>
        </p:nvSpPr>
        <p:spPr>
          <a:xfrm rot="0">
            <a:off x="1054900" y="1971268"/>
            <a:ext cx="2210246" cy="587375"/>
          </a:xfrm>
          <a:prstGeom prst="rect">
            <a:avLst/>
          </a:prstGeom>
        </p:spPr>
        <p:txBody>
          <a:bodyPr anchor="t" rtlCol="false" tIns="0" lIns="0" bIns="0" rIns="0">
            <a:spAutoFit/>
          </a:bodyPr>
          <a:lstStyle/>
          <a:p>
            <a:pPr algn="ctr" marL="0" indent="0" lvl="0">
              <a:lnSpc>
                <a:spcPts val="4899"/>
              </a:lnSpc>
              <a:spcBef>
                <a:spcPct val="0"/>
              </a:spcBef>
            </a:pPr>
            <a:r>
              <a:rPr lang="en-US" b="true" sz="3499">
                <a:solidFill>
                  <a:srgbClr val="FFFFFF"/>
                </a:solidFill>
                <a:latin typeface="Canva Sans Bold"/>
                <a:ea typeface="Canva Sans Bold"/>
                <a:cs typeface="Canva Sans Bold"/>
                <a:sym typeface="Canva Sans Bold"/>
              </a:rPr>
              <a:t>ENTITIES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1054900" y="1912437"/>
            <a:ext cx="7356922"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8091011" y="0"/>
            <a:ext cx="10196989" cy="10287000"/>
          </a:xfrm>
          <a:custGeom>
            <a:avLst/>
            <a:gdLst/>
            <a:ahLst/>
            <a:cxnLst/>
            <a:rect r="r" b="b" t="t" l="l"/>
            <a:pathLst>
              <a:path h="10287000" w="10196989">
                <a:moveTo>
                  <a:pt x="0" y="0"/>
                </a:moveTo>
                <a:lnTo>
                  <a:pt x="10196989" y="0"/>
                </a:lnTo>
                <a:lnTo>
                  <a:pt x="10196989" y="10287000"/>
                </a:lnTo>
                <a:lnTo>
                  <a:pt x="0" y="10287000"/>
                </a:lnTo>
                <a:lnTo>
                  <a:pt x="0" y="0"/>
                </a:lnTo>
                <a:close/>
              </a:path>
            </a:pathLst>
          </a:custGeom>
          <a:blipFill>
            <a:blip r:embed="rId2"/>
            <a:stretch>
              <a:fillRect l="0" t="0" r="0" b="0"/>
            </a:stretch>
          </a:blipFill>
        </p:spPr>
      </p:sp>
      <p:sp>
        <p:nvSpPr>
          <p:cNvPr name="TextBox 4" id="4"/>
          <p:cNvSpPr txBox="true"/>
          <p:nvPr/>
        </p:nvSpPr>
        <p:spPr>
          <a:xfrm rot="0">
            <a:off x="1054900" y="918084"/>
            <a:ext cx="6144776" cy="880053"/>
          </a:xfrm>
          <a:prstGeom prst="rect">
            <a:avLst/>
          </a:prstGeom>
        </p:spPr>
        <p:txBody>
          <a:bodyPr anchor="t" rtlCol="false" tIns="0" lIns="0" bIns="0" rIns="0">
            <a:spAutoFit/>
          </a:bodyPr>
          <a:lstStyle/>
          <a:p>
            <a:pPr algn="l" marL="0" indent="0" lvl="0">
              <a:lnSpc>
                <a:spcPts val="7143"/>
              </a:lnSpc>
              <a:spcBef>
                <a:spcPct val="0"/>
              </a:spcBef>
            </a:pPr>
            <a:r>
              <a:rPr lang="en-US" b="true" sz="5102">
                <a:solidFill>
                  <a:srgbClr val="FFFFFF"/>
                </a:solidFill>
                <a:latin typeface="Canva Sans Bold"/>
                <a:ea typeface="Canva Sans Bold"/>
                <a:cs typeface="Canva Sans Bold"/>
                <a:sym typeface="Canva Sans Bold"/>
              </a:rPr>
              <a:t>SCHEMA DIAGRAM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1054900" y="1912437"/>
            <a:ext cx="7356922"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1054900" y="2385672"/>
            <a:ext cx="16204400" cy="2207850"/>
          </a:xfrm>
          <a:custGeom>
            <a:avLst/>
            <a:gdLst/>
            <a:ahLst/>
            <a:cxnLst/>
            <a:rect r="r" b="b" t="t" l="l"/>
            <a:pathLst>
              <a:path h="2207850" w="16204400">
                <a:moveTo>
                  <a:pt x="0" y="0"/>
                </a:moveTo>
                <a:lnTo>
                  <a:pt x="16204400" y="0"/>
                </a:lnTo>
                <a:lnTo>
                  <a:pt x="16204400" y="2207849"/>
                </a:lnTo>
                <a:lnTo>
                  <a:pt x="0" y="2207849"/>
                </a:lnTo>
                <a:lnTo>
                  <a:pt x="0" y="0"/>
                </a:lnTo>
                <a:close/>
              </a:path>
            </a:pathLst>
          </a:custGeom>
          <a:blipFill>
            <a:blip r:embed="rId2"/>
            <a:stretch>
              <a:fillRect l="0" t="0" r="0" b="0"/>
            </a:stretch>
          </a:blipFill>
        </p:spPr>
      </p:sp>
      <p:sp>
        <p:nvSpPr>
          <p:cNvPr name="TextBox 4" id="4"/>
          <p:cNvSpPr txBox="true"/>
          <p:nvPr/>
        </p:nvSpPr>
        <p:spPr>
          <a:xfrm rot="0">
            <a:off x="1054900" y="918084"/>
            <a:ext cx="6144776" cy="880053"/>
          </a:xfrm>
          <a:prstGeom prst="rect">
            <a:avLst/>
          </a:prstGeom>
        </p:spPr>
        <p:txBody>
          <a:bodyPr anchor="t" rtlCol="false" tIns="0" lIns="0" bIns="0" rIns="0">
            <a:spAutoFit/>
          </a:bodyPr>
          <a:lstStyle/>
          <a:p>
            <a:pPr algn="l" marL="0" indent="0" lvl="0">
              <a:lnSpc>
                <a:spcPts val="7143"/>
              </a:lnSpc>
              <a:spcBef>
                <a:spcPct val="0"/>
              </a:spcBef>
            </a:pPr>
            <a:r>
              <a:rPr lang="en-US" b="true" sz="5102">
                <a:solidFill>
                  <a:srgbClr val="FFFFFF"/>
                </a:solidFill>
                <a:latin typeface="Canva Sans Bold"/>
                <a:ea typeface="Canva Sans Bold"/>
                <a:cs typeface="Canva Sans Bold"/>
                <a:sym typeface="Canva Sans Bold"/>
              </a:rPr>
              <a:t>CEP MAPPING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046164" y="1747648"/>
            <a:ext cx="4195672" cy="6791704"/>
            <a:chOff x="0" y="0"/>
            <a:chExt cx="5594230" cy="9055605"/>
          </a:xfrm>
        </p:grpSpPr>
        <p:sp>
          <p:nvSpPr>
            <p:cNvPr name="Freeform 3" id="3"/>
            <p:cNvSpPr/>
            <p:nvPr/>
          </p:nvSpPr>
          <p:spPr>
            <a:xfrm flipH="false" flipV="false" rot="0">
              <a:off x="0" y="0"/>
              <a:ext cx="5265680" cy="8475944"/>
            </a:xfrm>
            <a:custGeom>
              <a:avLst/>
              <a:gdLst/>
              <a:ahLst/>
              <a:cxnLst/>
              <a:rect r="r" b="b" t="t" l="l"/>
              <a:pathLst>
                <a:path h="8475944" w="5265680">
                  <a:moveTo>
                    <a:pt x="0" y="0"/>
                  </a:moveTo>
                  <a:lnTo>
                    <a:pt x="5265680" y="0"/>
                  </a:lnTo>
                  <a:lnTo>
                    <a:pt x="5265680" y="8475944"/>
                  </a:lnTo>
                  <a:lnTo>
                    <a:pt x="0" y="8475944"/>
                  </a:lnTo>
                  <a:lnTo>
                    <a:pt x="0" y="0"/>
                  </a:lnTo>
                  <a:close/>
                </a:path>
              </a:pathLst>
            </a:custGeom>
            <a:blipFill>
              <a:blip r:embed="rId2"/>
              <a:stretch>
                <a:fillRect l="0" t="0" r="0" b="0"/>
              </a:stretch>
            </a:blipFill>
          </p:spPr>
        </p:sp>
        <p:sp>
          <p:nvSpPr>
            <p:cNvPr name="TextBox 4" id="4"/>
            <p:cNvSpPr txBox="true"/>
            <p:nvPr/>
          </p:nvSpPr>
          <p:spPr>
            <a:xfrm rot="0">
              <a:off x="1085928" y="8131045"/>
              <a:ext cx="4508302" cy="924560"/>
            </a:xfrm>
            <a:prstGeom prst="rect">
              <a:avLst/>
            </a:prstGeom>
          </p:spPr>
          <p:txBody>
            <a:bodyPr anchor="t" rtlCol="false" tIns="0" lIns="0" bIns="0" rIns="0">
              <a:spAutoFit/>
            </a:bodyPr>
            <a:lstStyle/>
            <a:p>
              <a:pPr algn="ctr">
                <a:lnSpc>
                  <a:spcPts val="5880"/>
                </a:lnSpc>
              </a:pPr>
              <a:r>
                <a:rPr lang="en-US" sz="4200">
                  <a:solidFill>
                    <a:srgbClr val="FFFFFF"/>
                  </a:solidFill>
                  <a:latin typeface="Century Gothic Paneuropean"/>
                  <a:ea typeface="Century Gothic Paneuropean"/>
                  <a:cs typeface="Century Gothic Paneuropean"/>
                  <a:sym typeface="Century Gothic Paneuropean"/>
                </a:rPr>
                <a:t>THANK YOU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DAGXl7aIJyk</dc:identifier>
  <dcterms:modified xsi:type="dcterms:W3CDTF">2011-08-01T06:04:30Z</dcterms:modified>
  <cp:revision>1</cp:revision>
  <dc:title>Database Programmer</dc:title>
</cp:coreProperties>
</file>