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9" r:id="rId4"/>
    <p:sldId id="260" r:id="rId5"/>
    <p:sldId id="266" r:id="rId6"/>
    <p:sldId id="267" r:id="rId7"/>
    <p:sldId id="268" r:id="rId8"/>
    <p:sldId id="261" r:id="rId9"/>
    <p:sldId id="262" r:id="rId10"/>
    <p:sldId id="264" r:id="rId11"/>
    <p:sldId id="265"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8166-95A7-BC4F-B694-399795FE7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002737-ADE2-1AB8-7503-A2C70DF83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C2E533-A01B-2B9B-09FD-FA269FA720F0}"/>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20F4C5CC-8B2E-F5AA-24B6-69B27248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DA25D-71CA-F667-F4D2-15C107B104DD}"/>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194300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4A13-51AE-7628-8798-1297E90605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568C0A-EA6F-0B63-4340-9DF1B25A8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4C06D-870D-CD42-EBA9-2F5C60CB1FA2}"/>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5389B5F5-C9F1-EB53-90FC-C6C54085C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E98BF-53F7-2CF3-799E-C3EBD2B9E64B}"/>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228251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37E1D-CBB8-1179-5DC4-6345FC1E6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A1DFE4-54BF-AFBA-95EA-E37DC7987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9B94C-7010-72CF-5DD5-255C6545BDF0}"/>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5ADB2C6B-5B2A-3AC0-895C-0CCD665D0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309BD-DB52-4589-DADC-AA73A8909152}"/>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326327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1914-2579-18F6-CBBD-03795D1A5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94232-9998-1B8B-7F1F-677E12BD4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7362A-6C31-864A-3D30-B051ACE1A9EC}"/>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598C7107-EA88-D8CF-88B2-057D1CB2C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091E0-7D32-DB0F-E9A9-A5B96866BA63}"/>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13909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033F-8D79-D4AE-8A79-DBEB2AAF1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9D0895-B1EE-5A53-B0D6-EBE09102B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FED3DC-74A8-B913-3C6D-D1865252DDE2}"/>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B0807098-9739-E831-69B7-CD70CD04F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1B5CE-57E8-0139-4EF8-7B8766F1362F}"/>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267430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CEC0-8757-75F4-4744-CB98A34441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4017F-48A1-0D5C-2725-B2A047333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C015F2-B920-B709-29AE-E035BA1FD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642E70-1704-FD75-8982-948207408A30}"/>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6" name="Footer Placeholder 5">
            <a:extLst>
              <a:ext uri="{FF2B5EF4-FFF2-40B4-BE49-F238E27FC236}">
                <a16:creationId xmlns:a16="http://schemas.microsoft.com/office/drawing/2014/main" id="{6D4AAAEF-E72F-4FBC-BEEB-5EA6CF09D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67BD8-AD9F-0F5C-F55D-00101CAB75F8}"/>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4442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A752-CA40-A43B-3387-CD1E6D69F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0EE630-601F-AC31-E725-05438200D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9FC5D-3BEB-85AB-3CE7-65419A7D2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A26669-2CC6-E2F6-D916-3E68E30DD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D0EBE-2925-1DC3-7455-C1C7064B9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FF2C2-9C4A-3F65-AA3C-F2F4CFDF9899}"/>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8" name="Footer Placeholder 7">
            <a:extLst>
              <a:ext uri="{FF2B5EF4-FFF2-40B4-BE49-F238E27FC236}">
                <a16:creationId xmlns:a16="http://schemas.microsoft.com/office/drawing/2014/main" id="{5EA26E0B-025F-05F4-A308-B7958A5ECE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E1D90B-8BB2-CB84-9DA0-B4F0F524D153}"/>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27908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B1E-2944-6A8E-4039-9BEF112A52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FDA1E4-885E-CACB-9452-D4AEEDF8A801}"/>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4" name="Footer Placeholder 3">
            <a:extLst>
              <a:ext uri="{FF2B5EF4-FFF2-40B4-BE49-F238E27FC236}">
                <a16:creationId xmlns:a16="http://schemas.microsoft.com/office/drawing/2014/main" id="{FE3AF6E3-1007-F6FF-4009-BFB8EC8A6A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D069BE-CE27-DC11-3363-122AF3C53B05}"/>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78493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F6427-40D3-F927-5DC3-21257F046745}"/>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3" name="Footer Placeholder 2">
            <a:extLst>
              <a:ext uri="{FF2B5EF4-FFF2-40B4-BE49-F238E27FC236}">
                <a16:creationId xmlns:a16="http://schemas.microsoft.com/office/drawing/2014/main" id="{A053608E-532A-E3DC-A5DC-6D30E82380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0EF60D-F0D3-CA7E-EDBF-8D59A5F6AB76}"/>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288825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88C6-14D6-9EB8-BE18-924C0C6AF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07ED3B-5BD6-A9CC-85A3-D6BC65F11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827DED-1FDB-9CBB-230E-E2CAB6C69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CF04B-7A9A-7B52-7810-EEDB883B151A}"/>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6" name="Footer Placeholder 5">
            <a:extLst>
              <a:ext uri="{FF2B5EF4-FFF2-40B4-BE49-F238E27FC236}">
                <a16:creationId xmlns:a16="http://schemas.microsoft.com/office/drawing/2014/main" id="{3772E5BE-D183-1BD2-A764-46AC10BE0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7B740-3E3E-918D-52B3-15E0E7BF72DC}"/>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21547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A5E7-C14D-54D3-862B-AA80D786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A3A66E-64E3-81AC-7E97-AA5C25EFF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84B682-E6CB-6004-613F-8AFBD10F5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39483-ACDA-171B-F2A6-8AD1272BB817}"/>
              </a:ext>
            </a:extLst>
          </p:cNvPr>
          <p:cNvSpPr>
            <a:spLocks noGrp="1"/>
          </p:cNvSpPr>
          <p:nvPr>
            <p:ph type="dt" sz="half" idx="10"/>
          </p:nvPr>
        </p:nvSpPr>
        <p:spPr/>
        <p:txBody>
          <a:bodyPr/>
          <a:lstStyle/>
          <a:p>
            <a:fld id="{72E061D0-F390-4935-BA50-26DDB7710A53}" type="datetimeFigureOut">
              <a:rPr lang="en-IN" smtClean="0"/>
              <a:t>08-08-2023</a:t>
            </a:fld>
            <a:endParaRPr lang="en-IN"/>
          </a:p>
        </p:txBody>
      </p:sp>
      <p:sp>
        <p:nvSpPr>
          <p:cNvPr id="6" name="Footer Placeholder 5">
            <a:extLst>
              <a:ext uri="{FF2B5EF4-FFF2-40B4-BE49-F238E27FC236}">
                <a16:creationId xmlns:a16="http://schemas.microsoft.com/office/drawing/2014/main" id="{AAD38141-32B7-16C9-5C5D-75C919BE4F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D2C701-D692-A506-A8F6-A0B8AB1E06E3}"/>
              </a:ext>
            </a:extLst>
          </p:cNvPr>
          <p:cNvSpPr>
            <a:spLocks noGrp="1"/>
          </p:cNvSpPr>
          <p:nvPr>
            <p:ph type="sldNum" sz="quarter" idx="12"/>
          </p:nvPr>
        </p:nvSpPr>
        <p:spPr/>
        <p:txBody>
          <a:bodyPr/>
          <a:lstStyle/>
          <a:p>
            <a:fld id="{D38D9F06-C21E-49CF-ABDD-FD34ECDF54E7}" type="slidenum">
              <a:rPr lang="en-IN" smtClean="0"/>
              <a:t>‹#›</a:t>
            </a:fld>
            <a:endParaRPr lang="en-IN"/>
          </a:p>
        </p:txBody>
      </p:sp>
    </p:spTree>
    <p:extLst>
      <p:ext uri="{BB962C8B-B14F-4D97-AF65-F5344CB8AC3E}">
        <p14:creationId xmlns:p14="http://schemas.microsoft.com/office/powerpoint/2010/main" val="324918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551BD-A31D-03F9-22EE-D682C5BD7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A6E18F-34A7-3B86-4D4A-E207AD50D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CF321-9487-E3A0-8F89-6324FAFD0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061D0-F390-4935-BA50-26DDB7710A53}" type="datetimeFigureOut">
              <a:rPr lang="en-IN" smtClean="0"/>
              <a:t>08-08-2023</a:t>
            </a:fld>
            <a:endParaRPr lang="en-IN"/>
          </a:p>
        </p:txBody>
      </p:sp>
      <p:sp>
        <p:nvSpPr>
          <p:cNvPr id="5" name="Footer Placeholder 4">
            <a:extLst>
              <a:ext uri="{FF2B5EF4-FFF2-40B4-BE49-F238E27FC236}">
                <a16:creationId xmlns:a16="http://schemas.microsoft.com/office/drawing/2014/main" id="{DF2B7C6F-AF6B-94B4-7E36-93B2C1153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2C9E0E-C04E-327F-E590-4F5F8C707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D9F06-C21E-49CF-ABDD-FD34ECDF54E7}" type="slidenum">
              <a:rPr lang="en-IN" smtClean="0"/>
              <a:t>‹#›</a:t>
            </a:fld>
            <a:endParaRPr lang="en-IN"/>
          </a:p>
        </p:txBody>
      </p:sp>
    </p:spTree>
    <p:extLst>
      <p:ext uri="{BB962C8B-B14F-4D97-AF65-F5344CB8AC3E}">
        <p14:creationId xmlns:p14="http://schemas.microsoft.com/office/powerpoint/2010/main" val="364019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ouradeeppaul17/data_sourc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25CB-2B0F-486B-0203-CE8E1D52E1FB}"/>
              </a:ext>
            </a:extLst>
          </p:cNvPr>
          <p:cNvSpPr>
            <a:spLocks noGrp="1"/>
          </p:cNvSpPr>
          <p:nvPr>
            <p:ph type="title"/>
          </p:nvPr>
        </p:nvSpPr>
        <p:spPr>
          <a:xfrm>
            <a:off x="986974" y="237638"/>
            <a:ext cx="10515600" cy="1325563"/>
          </a:xfrm>
        </p:spPr>
        <p:txBody>
          <a:bodyPr/>
          <a:lstStyle/>
          <a:p>
            <a:pPr algn="ctr"/>
            <a:r>
              <a:rPr lang="en-US" b="1" u="sng" dirty="0">
                <a:latin typeface="Arial Black" panose="020B0A04020102020204" pitchFamily="34" charset="0"/>
              </a:rPr>
              <a:t>TOPIC:-SALES PREDICTIONS</a:t>
            </a:r>
          </a:p>
        </p:txBody>
      </p:sp>
      <p:sp>
        <p:nvSpPr>
          <p:cNvPr id="3" name="Content Placeholder 2">
            <a:extLst>
              <a:ext uri="{FF2B5EF4-FFF2-40B4-BE49-F238E27FC236}">
                <a16:creationId xmlns:a16="http://schemas.microsoft.com/office/drawing/2014/main" id="{9E8A8FFA-7F43-0CDB-CE94-7626D1A6092C}"/>
              </a:ext>
            </a:extLst>
          </p:cNvPr>
          <p:cNvSpPr>
            <a:spLocks noGrp="1"/>
          </p:cNvSpPr>
          <p:nvPr>
            <p:ph idx="1"/>
          </p:nvPr>
        </p:nvSpPr>
        <p:spPr>
          <a:xfrm>
            <a:off x="1175147" y="1771318"/>
            <a:ext cx="9841706" cy="4351338"/>
          </a:xfrm>
        </p:spPr>
        <p:txBody>
          <a:bodyPr>
            <a:normAutofit/>
          </a:bodyPr>
          <a:lstStyle/>
          <a:p>
            <a:pPr marL="0" indent="0" algn="ctr">
              <a:buNone/>
            </a:pPr>
            <a:r>
              <a:rPr lang="en-US" sz="3600" b="1" dirty="0"/>
              <a:t>TEAM NAME</a:t>
            </a:r>
            <a:r>
              <a:rPr lang="en-US" sz="3600" dirty="0"/>
              <a:t>:- </a:t>
            </a:r>
            <a:r>
              <a:rPr lang="en-US" sz="3600" i="1" dirty="0"/>
              <a:t>BYTE CODE</a:t>
            </a:r>
          </a:p>
          <a:p>
            <a:pPr marL="0" indent="0" algn="ctr">
              <a:buNone/>
            </a:pPr>
            <a:r>
              <a:rPr lang="en-US" sz="3200" b="1" dirty="0"/>
              <a:t>MEMBERS</a:t>
            </a:r>
          </a:p>
          <a:p>
            <a:pPr marL="0" indent="0" algn="ctr">
              <a:buNone/>
            </a:pPr>
            <a:r>
              <a:rPr lang="en-US" sz="3200" dirty="0">
                <a:latin typeface="Arial Narrow" panose="020B0606020202030204" pitchFamily="34" charset="0"/>
              </a:rPr>
              <a:t>TUSARJYOTI DAS</a:t>
            </a:r>
          </a:p>
          <a:p>
            <a:pPr marL="0" indent="0" algn="ctr">
              <a:buNone/>
            </a:pPr>
            <a:r>
              <a:rPr lang="en-US" sz="3200" dirty="0">
                <a:latin typeface="Arial Narrow" panose="020B0606020202030204" pitchFamily="34" charset="0"/>
              </a:rPr>
              <a:t>SOURADEEP PAUL</a:t>
            </a:r>
          </a:p>
          <a:p>
            <a:pPr marL="0" indent="0" algn="ctr">
              <a:buNone/>
            </a:pPr>
            <a:r>
              <a:rPr lang="en-US" sz="3200" dirty="0">
                <a:latin typeface="Arial Narrow" panose="020B0606020202030204" pitchFamily="34" charset="0"/>
              </a:rPr>
              <a:t>DEEP DAS</a:t>
            </a:r>
          </a:p>
          <a:p>
            <a:pPr marL="0" indent="0" algn="ctr">
              <a:buNone/>
            </a:pPr>
            <a:r>
              <a:rPr lang="en-US" sz="3200" dirty="0">
                <a:latin typeface="Arial Narrow" panose="020B0606020202030204" pitchFamily="34" charset="0"/>
              </a:rPr>
              <a:t>SOHAM SAHA</a:t>
            </a:r>
          </a:p>
          <a:p>
            <a:pPr marL="0" indent="0" algn="ctr">
              <a:buNone/>
            </a:pPr>
            <a:r>
              <a:rPr lang="en-US" sz="3200" dirty="0">
                <a:latin typeface="Arial Narrow" panose="020B0606020202030204" pitchFamily="34" charset="0"/>
              </a:rPr>
              <a:t>NILADRI DHAR</a:t>
            </a:r>
          </a:p>
          <a:p>
            <a:pPr marL="0" indent="0" algn="ctr">
              <a:buNone/>
            </a:pPr>
            <a:endParaRPr lang="en-US" dirty="0"/>
          </a:p>
        </p:txBody>
      </p:sp>
    </p:spTree>
    <p:extLst>
      <p:ext uri="{BB962C8B-B14F-4D97-AF65-F5344CB8AC3E}">
        <p14:creationId xmlns:p14="http://schemas.microsoft.com/office/powerpoint/2010/main" val="386277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9BE5-7A11-60BF-5FB4-9FF074EBD5DC}"/>
              </a:ext>
            </a:extLst>
          </p:cNvPr>
          <p:cNvSpPr>
            <a:spLocks noGrp="1"/>
          </p:cNvSpPr>
          <p:nvPr>
            <p:ph type="title"/>
          </p:nvPr>
        </p:nvSpPr>
        <p:spPr>
          <a:xfrm>
            <a:off x="5347854" y="365125"/>
            <a:ext cx="6005945" cy="1325563"/>
          </a:xfrm>
        </p:spPr>
        <p:txBody>
          <a:bodyPr/>
          <a:lstStyle/>
          <a:p>
            <a:pPr algn="ctr"/>
            <a:r>
              <a:rPr lang="en-GB" b="1" u="sng" dirty="0"/>
              <a:t>PROBABLE OUTCOME</a:t>
            </a:r>
            <a:endParaRPr lang="en-IN" b="1" u="sng" dirty="0"/>
          </a:p>
        </p:txBody>
      </p:sp>
      <p:sp>
        <p:nvSpPr>
          <p:cNvPr id="3" name="Content Placeholder 2">
            <a:extLst>
              <a:ext uri="{FF2B5EF4-FFF2-40B4-BE49-F238E27FC236}">
                <a16:creationId xmlns:a16="http://schemas.microsoft.com/office/drawing/2014/main" id="{5CDDCEA7-1AD4-A931-FACF-9102CA7F28A3}"/>
              </a:ext>
            </a:extLst>
          </p:cNvPr>
          <p:cNvSpPr>
            <a:spLocks noGrp="1"/>
          </p:cNvSpPr>
          <p:nvPr>
            <p:ph idx="1"/>
          </p:nvPr>
        </p:nvSpPr>
        <p:spPr>
          <a:xfrm>
            <a:off x="4281054" y="1690688"/>
            <a:ext cx="7072745" cy="4486275"/>
          </a:xfrm>
        </p:spPr>
        <p:txBody>
          <a:bodyPr/>
          <a:lstStyle/>
          <a:p>
            <a:pPr marL="0" indent="0">
              <a:buNone/>
            </a:pPr>
            <a:r>
              <a:rPr lang="en-GB" dirty="0"/>
              <a:t>The outcome of developing a model for predicting sales for radio, newspaper, and TV is to have a reliable and accurate prediction system that can estimate the expenditures for sales on each channel. This model can provide valuable insights, allowing businesses to optimize their resource allocation and make informed decisions to manufacture optimum number of units</a:t>
            </a:r>
            <a:endParaRPr lang="en-IN" dirty="0"/>
          </a:p>
        </p:txBody>
      </p:sp>
      <p:pic>
        <p:nvPicPr>
          <p:cNvPr id="5122" name="Picture 2" descr="object 4">
            <a:extLst>
              <a:ext uri="{FF2B5EF4-FFF2-40B4-BE49-F238E27FC236}">
                <a16:creationId xmlns:a16="http://schemas.microsoft.com/office/drawing/2014/main" id="{D5349C68-AC11-5779-E44B-EDE45E77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2110"/>
            <a:ext cx="4197927" cy="523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BA5F-CDE0-9410-FFE2-C9E5297C8080}"/>
              </a:ext>
            </a:extLst>
          </p:cNvPr>
          <p:cNvSpPr>
            <a:spLocks noGrp="1"/>
          </p:cNvSpPr>
          <p:nvPr>
            <p:ph type="title"/>
          </p:nvPr>
        </p:nvSpPr>
        <p:spPr>
          <a:xfrm>
            <a:off x="556700" y="140677"/>
            <a:ext cx="10515600" cy="1110370"/>
          </a:xfrm>
        </p:spPr>
        <p:txBody>
          <a:bodyPr/>
          <a:lstStyle/>
          <a:p>
            <a:pPr algn="ctr"/>
            <a:r>
              <a:rPr lang="en-GB" b="1" u="sng" dirty="0"/>
              <a:t>TEAM MEMBERS</a:t>
            </a:r>
            <a:r>
              <a:rPr lang="en-US" b="1" u="sng" dirty="0"/>
              <a:t>:-</a:t>
            </a:r>
            <a:r>
              <a:rPr lang="en-GB" dirty="0"/>
              <a:t> </a:t>
            </a:r>
            <a:endParaRPr lang="en-IN" dirty="0"/>
          </a:p>
        </p:txBody>
      </p:sp>
      <p:pic>
        <p:nvPicPr>
          <p:cNvPr id="24" name="Picture 23">
            <a:extLst>
              <a:ext uri="{FF2B5EF4-FFF2-40B4-BE49-F238E27FC236}">
                <a16:creationId xmlns:a16="http://schemas.microsoft.com/office/drawing/2014/main" id="{16C6DD68-A008-A1F0-8975-8B5C28C58ADA}"/>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5053" t="-653" r="12133" b="-586"/>
          <a:stretch/>
        </p:blipFill>
        <p:spPr>
          <a:xfrm>
            <a:off x="772788" y="1104246"/>
            <a:ext cx="1763047" cy="2329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Picture 24">
            <a:extLst>
              <a:ext uri="{FF2B5EF4-FFF2-40B4-BE49-F238E27FC236}">
                <a16:creationId xmlns:a16="http://schemas.microsoft.com/office/drawing/2014/main" id="{343E0686-1F03-95EF-7161-0BCD544B289B}"/>
              </a:ext>
            </a:extLst>
          </p:cNvPr>
          <p:cNvPicPr>
            <a:picLocks noChangeAspect="1"/>
          </p:cNvPicPr>
          <p:nvPr/>
        </p:nvPicPr>
        <p:blipFill rotWithShape="1">
          <a:blip r:embed="rId3">
            <a:extLst>
              <a:ext uri="{28A0092B-C50C-407E-A947-70E740481C1C}">
                <a14:useLocalDpi xmlns:a14="http://schemas.microsoft.com/office/drawing/2010/main" val="0"/>
              </a:ext>
            </a:extLst>
          </a:blip>
          <a:srcRect l="9266" t="441" r="9821" b="13354"/>
          <a:stretch/>
        </p:blipFill>
        <p:spPr>
          <a:xfrm flipH="1">
            <a:off x="5113469" y="1104986"/>
            <a:ext cx="1829589" cy="2214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903EFA9D-F22D-144B-6A88-C1F18B06A20B}"/>
              </a:ext>
            </a:extLst>
          </p:cNvPr>
          <p:cNvPicPr>
            <a:picLocks noChangeAspect="1"/>
          </p:cNvPicPr>
          <p:nvPr/>
        </p:nvPicPr>
        <p:blipFill rotWithShape="1">
          <a:blip r:embed="rId4">
            <a:extLst>
              <a:ext uri="{28A0092B-C50C-407E-A947-70E740481C1C}">
                <a14:useLocalDpi xmlns:a14="http://schemas.microsoft.com/office/drawing/2010/main" val="0"/>
              </a:ext>
            </a:extLst>
          </a:blip>
          <a:srcRect l="15606" t="6576" r="11554" b="6074"/>
          <a:stretch/>
        </p:blipFill>
        <p:spPr>
          <a:xfrm>
            <a:off x="9520692" y="1104245"/>
            <a:ext cx="1584195" cy="2214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18F227B1-5A6B-0440-8E57-BE181156FB4B}"/>
              </a:ext>
            </a:extLst>
          </p:cNvPr>
          <p:cNvPicPr>
            <a:picLocks noChangeAspect="1"/>
          </p:cNvPicPr>
          <p:nvPr/>
        </p:nvPicPr>
        <p:blipFill rotWithShape="1">
          <a:blip r:embed="rId5">
            <a:extLst>
              <a:ext uri="{28A0092B-C50C-407E-A947-70E740481C1C}">
                <a14:useLocalDpi xmlns:a14="http://schemas.microsoft.com/office/drawing/2010/main" val="0"/>
              </a:ext>
            </a:extLst>
          </a:blip>
          <a:srcRect l="6354" t="1" r="6241" b="-5462"/>
          <a:stretch/>
        </p:blipFill>
        <p:spPr>
          <a:xfrm>
            <a:off x="2671308" y="4205162"/>
            <a:ext cx="1521209" cy="2084008"/>
          </a:xfrm>
          <a:prstGeom prst="rect">
            <a:avLst/>
          </a:prstGeom>
        </p:spPr>
      </p:pic>
      <p:pic>
        <p:nvPicPr>
          <p:cNvPr id="28" name="Picture 27">
            <a:extLst>
              <a:ext uri="{FF2B5EF4-FFF2-40B4-BE49-F238E27FC236}">
                <a16:creationId xmlns:a16="http://schemas.microsoft.com/office/drawing/2014/main" id="{9CB5819B-D23C-C9EC-2C4E-2964C10FD0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flipV="1">
            <a:off x="7906856" y="4205162"/>
            <a:ext cx="1613836" cy="1886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TextBox 7">
            <a:extLst>
              <a:ext uri="{FF2B5EF4-FFF2-40B4-BE49-F238E27FC236}">
                <a16:creationId xmlns:a16="http://schemas.microsoft.com/office/drawing/2014/main" id="{F50B54FB-BE41-804E-F87E-CB8CBF39E2B7}"/>
              </a:ext>
            </a:extLst>
          </p:cNvPr>
          <p:cNvSpPr txBox="1"/>
          <p:nvPr/>
        </p:nvSpPr>
        <p:spPr>
          <a:xfrm>
            <a:off x="805613" y="3569179"/>
            <a:ext cx="442674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err="1"/>
              <a:t>Tusarjyoti</a:t>
            </a:r>
            <a:r>
              <a:rPr lang="en-US" sz="2000" b="1" u="sng" dirty="0"/>
              <a:t> Das</a:t>
            </a:r>
          </a:p>
        </p:txBody>
      </p:sp>
      <p:sp>
        <p:nvSpPr>
          <p:cNvPr id="32" name="TextBox 9">
            <a:extLst>
              <a:ext uri="{FF2B5EF4-FFF2-40B4-BE49-F238E27FC236}">
                <a16:creationId xmlns:a16="http://schemas.microsoft.com/office/drawing/2014/main" id="{ED812F3C-7B9D-E456-F24F-5982230017E6}"/>
              </a:ext>
            </a:extLst>
          </p:cNvPr>
          <p:cNvSpPr txBox="1"/>
          <p:nvPr/>
        </p:nvSpPr>
        <p:spPr>
          <a:xfrm rot="10800000" flipH="1" flipV="1">
            <a:off x="5166491" y="3487061"/>
            <a:ext cx="185901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err="1"/>
              <a:t>Niladri</a:t>
            </a:r>
            <a:r>
              <a:rPr lang="en-US" sz="2000" b="1" u="sng" dirty="0"/>
              <a:t> </a:t>
            </a:r>
            <a:r>
              <a:rPr lang="en-US" sz="2000" b="1" u="sng" dirty="0" err="1"/>
              <a:t>Dhar</a:t>
            </a:r>
            <a:endParaRPr lang="en-US" sz="2000" b="1" u="sng" dirty="0"/>
          </a:p>
        </p:txBody>
      </p:sp>
      <p:sp>
        <p:nvSpPr>
          <p:cNvPr id="34" name="TextBox 8">
            <a:extLst>
              <a:ext uri="{FF2B5EF4-FFF2-40B4-BE49-F238E27FC236}">
                <a16:creationId xmlns:a16="http://schemas.microsoft.com/office/drawing/2014/main" id="{C597C421-0693-382A-C1D3-02B9992E286C}"/>
              </a:ext>
            </a:extLst>
          </p:cNvPr>
          <p:cNvSpPr txBox="1"/>
          <p:nvPr/>
        </p:nvSpPr>
        <p:spPr>
          <a:xfrm rot="10800000" flipH="1" flipV="1">
            <a:off x="9408151" y="3506616"/>
            <a:ext cx="263128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err="1"/>
              <a:t>Souradeep</a:t>
            </a:r>
            <a:r>
              <a:rPr lang="en-US" sz="2000" b="1" u="sng" dirty="0"/>
              <a:t> Paul</a:t>
            </a:r>
          </a:p>
        </p:txBody>
      </p:sp>
      <p:sp>
        <p:nvSpPr>
          <p:cNvPr id="35" name="TextBox 12">
            <a:extLst>
              <a:ext uri="{FF2B5EF4-FFF2-40B4-BE49-F238E27FC236}">
                <a16:creationId xmlns:a16="http://schemas.microsoft.com/office/drawing/2014/main" id="{4B8F1FF4-6B50-CCB5-E366-CB4D26B17E81}"/>
              </a:ext>
            </a:extLst>
          </p:cNvPr>
          <p:cNvSpPr txBox="1"/>
          <p:nvPr/>
        </p:nvSpPr>
        <p:spPr>
          <a:xfrm>
            <a:off x="2846595" y="6124933"/>
            <a:ext cx="22668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a:t>Deep Das</a:t>
            </a:r>
          </a:p>
        </p:txBody>
      </p:sp>
      <p:sp>
        <p:nvSpPr>
          <p:cNvPr id="36" name="TextBox 10">
            <a:extLst>
              <a:ext uri="{FF2B5EF4-FFF2-40B4-BE49-F238E27FC236}">
                <a16:creationId xmlns:a16="http://schemas.microsoft.com/office/drawing/2014/main" id="{D6FF62A4-6E15-9F40-0C05-637FCF855EE5}"/>
              </a:ext>
            </a:extLst>
          </p:cNvPr>
          <p:cNvSpPr txBox="1"/>
          <p:nvPr/>
        </p:nvSpPr>
        <p:spPr>
          <a:xfrm>
            <a:off x="7971423" y="6162294"/>
            <a:ext cx="274796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err="1"/>
              <a:t>Soham</a:t>
            </a:r>
            <a:r>
              <a:rPr lang="en-US" sz="2000" b="1" u="sng" dirty="0"/>
              <a:t> </a:t>
            </a:r>
            <a:r>
              <a:rPr lang="en-US" sz="2000" b="1" u="sng" dirty="0" err="1"/>
              <a:t>Saha</a:t>
            </a:r>
            <a:endParaRPr lang="en-US" sz="2000" b="1" u="sng" dirty="0"/>
          </a:p>
        </p:txBody>
      </p:sp>
    </p:spTree>
    <p:extLst>
      <p:ext uri="{BB962C8B-B14F-4D97-AF65-F5344CB8AC3E}">
        <p14:creationId xmlns:p14="http://schemas.microsoft.com/office/powerpoint/2010/main" val="231169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Thank You Images For PPT (Free 40+ Best) - Presentation">
            <a:extLst>
              <a:ext uri="{FF2B5EF4-FFF2-40B4-BE49-F238E27FC236}">
                <a16:creationId xmlns:a16="http://schemas.microsoft.com/office/drawing/2014/main" id="{EA8CC33A-25F6-0FC7-9793-7994E72E2209}"/>
              </a:ext>
            </a:extLst>
          </p:cNvPr>
          <p:cNvSpPr>
            <a:spLocks noChangeAspect="1" noChangeArrowheads="1"/>
          </p:cNvSpPr>
          <p:nvPr/>
        </p:nvSpPr>
        <p:spPr bwMode="auto">
          <a:xfrm>
            <a:off x="5943600" y="3276600"/>
            <a:ext cx="3847514" cy="38475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0284EA5-886A-5E53-33A5-B7F5219052B1}"/>
              </a:ext>
            </a:extLst>
          </p:cNvPr>
          <p:cNvPicPr>
            <a:picLocks noChangeAspect="1"/>
          </p:cNvPicPr>
          <p:nvPr/>
        </p:nvPicPr>
        <p:blipFill>
          <a:blip r:embed="rId2"/>
          <a:stretch>
            <a:fillRect/>
          </a:stretch>
        </p:blipFill>
        <p:spPr>
          <a:xfrm>
            <a:off x="2947987" y="1152525"/>
            <a:ext cx="6296025" cy="4552950"/>
          </a:xfrm>
          <a:prstGeom prst="rect">
            <a:avLst/>
          </a:prstGeom>
        </p:spPr>
      </p:pic>
    </p:spTree>
    <p:extLst>
      <p:ext uri="{BB962C8B-B14F-4D97-AF65-F5344CB8AC3E}">
        <p14:creationId xmlns:p14="http://schemas.microsoft.com/office/powerpoint/2010/main" val="27380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5F5-CFA3-206F-29A2-D87C393D01EB}"/>
              </a:ext>
            </a:extLst>
          </p:cNvPr>
          <p:cNvSpPr>
            <a:spLocks noGrp="1"/>
          </p:cNvSpPr>
          <p:nvPr>
            <p:ph type="title"/>
          </p:nvPr>
        </p:nvSpPr>
        <p:spPr>
          <a:xfrm>
            <a:off x="5645726" y="526473"/>
            <a:ext cx="4537363" cy="1103457"/>
          </a:xfrm>
        </p:spPr>
        <p:txBody>
          <a:bodyPr/>
          <a:lstStyle/>
          <a:p>
            <a:pPr algn="ctr"/>
            <a:r>
              <a:rPr lang="en-GB" b="1" u="sng" dirty="0"/>
              <a:t>INTRODUCTION</a:t>
            </a:r>
            <a:endParaRPr lang="en-IN" b="1" u="sng" dirty="0"/>
          </a:p>
        </p:txBody>
      </p:sp>
      <p:sp>
        <p:nvSpPr>
          <p:cNvPr id="3" name="Content Placeholder 2">
            <a:extLst>
              <a:ext uri="{FF2B5EF4-FFF2-40B4-BE49-F238E27FC236}">
                <a16:creationId xmlns:a16="http://schemas.microsoft.com/office/drawing/2014/main" id="{DE9176B6-E82E-8310-EF51-0D5210ACCD01}"/>
              </a:ext>
            </a:extLst>
          </p:cNvPr>
          <p:cNvSpPr>
            <a:spLocks noGrp="1"/>
          </p:cNvSpPr>
          <p:nvPr>
            <p:ph idx="1"/>
          </p:nvPr>
        </p:nvSpPr>
        <p:spPr>
          <a:xfrm>
            <a:off x="4475018" y="1856509"/>
            <a:ext cx="6878781" cy="4475018"/>
          </a:xfrm>
        </p:spPr>
        <p:txBody>
          <a:bodyPr/>
          <a:lstStyle/>
          <a:p>
            <a:pPr marL="0" indent="0">
              <a:buNone/>
            </a:pPr>
            <a:r>
              <a:rPr lang="en-GB" dirty="0">
                <a:latin typeface="Bahnschrift" panose="020B0502040204020203" pitchFamily="34" charset="0"/>
              </a:rPr>
              <a:t>A company may better control the cost of a product's production and marketing by predicting its future sales. Predicting the future sales of a product has several other advantages. so we have developed this model to understand how to use machine learning to anticipate future product sales. I'll walk you through the process of using Python to estimate future sales using machine learning in this post.</a:t>
            </a:r>
            <a:endParaRPr lang="en-IN" dirty="0">
              <a:latin typeface="Bahnschrift" panose="020B0502040204020203" pitchFamily="34" charset="0"/>
            </a:endParaRPr>
          </a:p>
        </p:txBody>
      </p:sp>
      <p:pic>
        <p:nvPicPr>
          <p:cNvPr id="4" name="Picture 2" descr="object 2">
            <a:extLst>
              <a:ext uri="{FF2B5EF4-FFF2-40B4-BE49-F238E27FC236}">
                <a16:creationId xmlns:a16="http://schemas.microsoft.com/office/drawing/2014/main" id="{7E34E2CC-B9FA-9520-C9FE-8C96208E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86" y="2224601"/>
            <a:ext cx="2589068" cy="282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79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A42-2320-1A39-E2C9-50ED7F64BAED}"/>
              </a:ext>
            </a:extLst>
          </p:cNvPr>
          <p:cNvSpPr>
            <a:spLocks noGrp="1"/>
          </p:cNvSpPr>
          <p:nvPr>
            <p:ph type="title"/>
          </p:nvPr>
        </p:nvSpPr>
        <p:spPr>
          <a:xfrm>
            <a:off x="4058530" y="232449"/>
            <a:ext cx="4495799" cy="1325563"/>
          </a:xfrm>
        </p:spPr>
        <p:txBody>
          <a:bodyPr/>
          <a:lstStyle/>
          <a:p>
            <a:pPr algn="ctr"/>
            <a:r>
              <a:rPr lang="en-GB" b="1" u="sng" dirty="0"/>
              <a:t>SOURCE OF DATA</a:t>
            </a:r>
            <a:endParaRPr lang="en-IN" b="1" u="sng" dirty="0"/>
          </a:p>
        </p:txBody>
      </p:sp>
      <p:sp>
        <p:nvSpPr>
          <p:cNvPr id="3" name="Content Placeholder 2">
            <a:extLst>
              <a:ext uri="{FF2B5EF4-FFF2-40B4-BE49-F238E27FC236}">
                <a16:creationId xmlns:a16="http://schemas.microsoft.com/office/drawing/2014/main" id="{1D19328F-2ACC-CEBC-89AF-23DAB2904FAA}"/>
              </a:ext>
            </a:extLst>
          </p:cNvPr>
          <p:cNvSpPr>
            <a:spLocks noGrp="1"/>
          </p:cNvSpPr>
          <p:nvPr>
            <p:ph idx="1"/>
          </p:nvPr>
        </p:nvSpPr>
        <p:spPr>
          <a:xfrm>
            <a:off x="1600200" y="1825625"/>
            <a:ext cx="10515600" cy="945284"/>
          </a:xfrm>
        </p:spPr>
        <p:txBody>
          <a:bodyPr/>
          <a:lstStyle/>
          <a:p>
            <a:pPr marL="0" indent="0" algn="ctr">
              <a:buNone/>
            </a:pPr>
            <a:r>
              <a:rPr lang="en-IN" dirty="0">
                <a:hlinkClick r:id="rId2"/>
              </a:rPr>
              <a:t>GitHub - Souradeeppaul17/</a:t>
            </a:r>
            <a:r>
              <a:rPr lang="en-IN" dirty="0" err="1">
                <a:hlinkClick r:id="rId2"/>
              </a:rPr>
              <a:t>data_source</a:t>
            </a:r>
            <a:endParaRPr lang="en-IN" dirty="0"/>
          </a:p>
        </p:txBody>
      </p:sp>
      <p:pic>
        <p:nvPicPr>
          <p:cNvPr id="2050" name="Picture 2" descr="object 2">
            <a:extLst>
              <a:ext uri="{FF2B5EF4-FFF2-40B4-BE49-F238E27FC236}">
                <a16:creationId xmlns:a16="http://schemas.microsoft.com/office/drawing/2014/main" id="{5B5AB2E5-9518-F50A-9615-3E2CCC759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91" y="2298267"/>
            <a:ext cx="2668011" cy="332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176A4A75-F8E6-E8EE-5455-DF0F2FC1E155}"/>
              </a:ext>
            </a:extLst>
          </p:cNvPr>
          <p:cNvPicPr>
            <a:picLocks noChangeAspect="1"/>
          </p:cNvPicPr>
          <p:nvPr/>
        </p:nvPicPr>
        <p:blipFill rotWithShape="1">
          <a:blip r:embed="rId4">
            <a:extLst>
              <a:ext uri="{28A0092B-C50C-407E-A947-70E740481C1C}">
                <a14:useLocalDpi xmlns:a14="http://schemas.microsoft.com/office/drawing/2010/main" val="0"/>
              </a:ext>
            </a:extLst>
          </a:blip>
          <a:srcRect r="9716"/>
          <a:stretch/>
        </p:blipFill>
        <p:spPr>
          <a:xfrm>
            <a:off x="4589942" y="2506250"/>
            <a:ext cx="5174743" cy="3161684"/>
          </a:xfrm>
          <a:prstGeom prst="rect">
            <a:avLst/>
          </a:prstGeom>
          <a:ln w="12700">
            <a:solidFill>
              <a:schemeClr val="tx1"/>
            </a:solidFill>
          </a:ln>
        </p:spPr>
      </p:pic>
    </p:spTree>
    <p:extLst>
      <p:ext uri="{BB962C8B-B14F-4D97-AF65-F5344CB8AC3E}">
        <p14:creationId xmlns:p14="http://schemas.microsoft.com/office/powerpoint/2010/main" val="1185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9131-BA45-12C2-1213-E81ED03ACFB7}"/>
              </a:ext>
            </a:extLst>
          </p:cNvPr>
          <p:cNvSpPr>
            <a:spLocks noGrp="1"/>
          </p:cNvSpPr>
          <p:nvPr>
            <p:ph type="title"/>
          </p:nvPr>
        </p:nvSpPr>
        <p:spPr>
          <a:xfrm>
            <a:off x="838200" y="722313"/>
            <a:ext cx="10515600" cy="660111"/>
          </a:xfrm>
        </p:spPr>
        <p:txBody>
          <a:bodyPr>
            <a:normAutofit fontScale="90000"/>
          </a:bodyPr>
          <a:lstStyle/>
          <a:p>
            <a:r>
              <a:rPr lang="en-IN" b="1" u="sng" dirty="0"/>
              <a:t>Data Analytics software used</a:t>
            </a:r>
          </a:p>
        </p:txBody>
      </p:sp>
      <p:sp>
        <p:nvSpPr>
          <p:cNvPr id="3" name="Content Placeholder 2">
            <a:extLst>
              <a:ext uri="{FF2B5EF4-FFF2-40B4-BE49-F238E27FC236}">
                <a16:creationId xmlns:a16="http://schemas.microsoft.com/office/drawing/2014/main" id="{A7126C66-9EC9-2665-033C-70F092789C96}"/>
              </a:ext>
            </a:extLst>
          </p:cNvPr>
          <p:cNvSpPr>
            <a:spLocks noGrp="1"/>
          </p:cNvSpPr>
          <p:nvPr>
            <p:ph idx="1"/>
          </p:nvPr>
        </p:nvSpPr>
        <p:spPr>
          <a:xfrm>
            <a:off x="671513" y="1766455"/>
            <a:ext cx="9857509" cy="4571999"/>
          </a:xfrm>
        </p:spPr>
        <p:txBody>
          <a:bodyPr>
            <a:normAutofit/>
          </a:bodyPr>
          <a:lstStyle/>
          <a:p>
            <a:pPr marL="0" indent="0">
              <a:buNone/>
            </a:pPr>
            <a:r>
              <a:rPr lang="en-IN" dirty="0"/>
              <a:t>Python &amp; </a:t>
            </a:r>
            <a:r>
              <a:rPr lang="en-IN" dirty="0" err="1"/>
              <a:t>Jupyter</a:t>
            </a:r>
            <a:r>
              <a:rPr lang="en-IN" dirty="0"/>
              <a:t> Notebook Libraries used:</a:t>
            </a:r>
          </a:p>
          <a:p>
            <a:pPr marL="0" indent="0">
              <a:buNone/>
            </a:pPr>
            <a:r>
              <a:rPr lang="en-IN" dirty="0"/>
              <a:t>● </a:t>
            </a:r>
            <a:r>
              <a:rPr lang="en-IN" dirty="0" err="1"/>
              <a:t>Numpy</a:t>
            </a:r>
            <a:r>
              <a:rPr lang="en-IN" dirty="0"/>
              <a:t>- solve complex mathematical problems. </a:t>
            </a:r>
          </a:p>
          <a:p>
            <a:pPr marL="0" indent="0">
              <a:buNone/>
            </a:pPr>
            <a:r>
              <a:rPr lang="en-IN" dirty="0"/>
              <a:t>● Pandas-use for </a:t>
            </a:r>
            <a:r>
              <a:rPr lang="en-IN" dirty="0" err="1"/>
              <a:t>dataframe</a:t>
            </a:r>
            <a:r>
              <a:rPr lang="en-IN" dirty="0"/>
              <a:t> manipulation.</a:t>
            </a:r>
          </a:p>
          <a:p>
            <a:pPr marL="0" indent="0">
              <a:buNone/>
            </a:pPr>
            <a:r>
              <a:rPr lang="en-IN" dirty="0"/>
              <a:t>● </a:t>
            </a:r>
            <a:r>
              <a:rPr lang="en-IN" dirty="0" err="1"/>
              <a:t>plotly</a:t>
            </a:r>
            <a:r>
              <a:rPr lang="en-IN" dirty="0"/>
              <a:t>-to create data visualization.</a:t>
            </a:r>
          </a:p>
          <a:p>
            <a:pPr marL="0" indent="0">
              <a:buNone/>
            </a:pPr>
            <a:r>
              <a:rPr lang="en-IN" dirty="0"/>
              <a:t>● Matplotlib- to create data visualization. </a:t>
            </a:r>
          </a:p>
          <a:p>
            <a:pPr marL="0" indent="0">
              <a:buNone/>
            </a:pPr>
            <a:r>
              <a:rPr lang="en-IN" dirty="0"/>
              <a:t>● </a:t>
            </a:r>
            <a:r>
              <a:rPr lang="en-IN" dirty="0" err="1"/>
              <a:t>sklearn</a:t>
            </a:r>
            <a:r>
              <a:rPr lang="en-IN" dirty="0"/>
              <a:t>- Implement complex machine learning algorithm. </a:t>
            </a:r>
          </a:p>
          <a:p>
            <a:pPr marL="0" indent="0">
              <a:buNone/>
            </a:pPr>
            <a:endParaRPr lang="en-IN" dirty="0"/>
          </a:p>
          <a:p>
            <a:pPr marL="0" indent="0">
              <a:buNone/>
            </a:pPr>
            <a:r>
              <a:rPr lang="en-IN" dirty="0"/>
              <a:t>Machine Learning Algorithms used: </a:t>
            </a:r>
          </a:p>
          <a:p>
            <a:pPr marL="0" indent="0">
              <a:buNone/>
            </a:pPr>
            <a:r>
              <a:rPr lang="en-IN" dirty="0"/>
              <a:t>● Clustering Analysis.                    ● Logistic Regression</a:t>
            </a:r>
          </a:p>
        </p:txBody>
      </p:sp>
      <p:pic>
        <p:nvPicPr>
          <p:cNvPr id="7" name="Picture 6">
            <a:extLst>
              <a:ext uri="{FF2B5EF4-FFF2-40B4-BE49-F238E27FC236}">
                <a16:creationId xmlns:a16="http://schemas.microsoft.com/office/drawing/2014/main" id="{DBD5C147-F3F8-0864-5F1D-62E40E4E4D20}"/>
              </a:ext>
            </a:extLst>
          </p:cNvPr>
          <p:cNvPicPr>
            <a:picLocks noChangeAspect="1"/>
          </p:cNvPicPr>
          <p:nvPr/>
        </p:nvPicPr>
        <p:blipFill>
          <a:blip r:embed="rId2"/>
          <a:stretch>
            <a:fillRect/>
          </a:stretch>
        </p:blipFill>
        <p:spPr>
          <a:xfrm>
            <a:off x="8813222" y="1165720"/>
            <a:ext cx="2540578" cy="2540578"/>
          </a:xfrm>
          <a:prstGeom prst="rect">
            <a:avLst/>
          </a:prstGeom>
        </p:spPr>
      </p:pic>
    </p:spTree>
    <p:extLst>
      <p:ext uri="{BB962C8B-B14F-4D97-AF65-F5344CB8AC3E}">
        <p14:creationId xmlns:p14="http://schemas.microsoft.com/office/powerpoint/2010/main" val="41917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847F-86C8-C497-674D-06E2F9B75490}"/>
              </a:ext>
            </a:extLst>
          </p:cNvPr>
          <p:cNvSpPr>
            <a:spLocks noGrp="1"/>
          </p:cNvSpPr>
          <p:nvPr>
            <p:ph type="title"/>
          </p:nvPr>
        </p:nvSpPr>
        <p:spPr>
          <a:xfrm>
            <a:off x="838200" y="219803"/>
            <a:ext cx="10515600" cy="1325563"/>
          </a:xfrm>
        </p:spPr>
        <p:txBody>
          <a:bodyPr/>
          <a:lstStyle/>
          <a:p>
            <a:r>
              <a:rPr lang="en-US" b="1" u="sng" dirty="0"/>
              <a:t>GRAPH ANALYSIS </a:t>
            </a:r>
          </a:p>
        </p:txBody>
      </p:sp>
      <p:sp>
        <p:nvSpPr>
          <p:cNvPr id="3" name="Content Placeholder 2">
            <a:extLst>
              <a:ext uri="{FF2B5EF4-FFF2-40B4-BE49-F238E27FC236}">
                <a16:creationId xmlns:a16="http://schemas.microsoft.com/office/drawing/2014/main" id="{B52EEDD3-C11F-E9ED-692C-A87F092CAE74}"/>
              </a:ext>
            </a:extLst>
          </p:cNvPr>
          <p:cNvSpPr>
            <a:spLocks noGrp="1"/>
          </p:cNvSpPr>
          <p:nvPr>
            <p:ph idx="1"/>
          </p:nvPr>
        </p:nvSpPr>
        <p:spPr>
          <a:xfrm>
            <a:off x="997744" y="1312541"/>
            <a:ext cx="10515600" cy="465649"/>
          </a:xfrm>
        </p:spPr>
        <p:txBody>
          <a:bodyPr>
            <a:normAutofit lnSpcReduction="10000"/>
          </a:bodyPr>
          <a:lstStyle/>
          <a:p>
            <a:r>
              <a:rPr lang="en-US" b="1" u="sng" dirty="0"/>
              <a:t>GRAPH FOR TV SALES:-</a:t>
            </a:r>
          </a:p>
        </p:txBody>
      </p:sp>
      <p:pic>
        <p:nvPicPr>
          <p:cNvPr id="4" name="Picture 4">
            <a:extLst>
              <a:ext uri="{FF2B5EF4-FFF2-40B4-BE49-F238E27FC236}">
                <a16:creationId xmlns:a16="http://schemas.microsoft.com/office/drawing/2014/main" id="{93B678F6-2620-2DC7-CEE3-DB009D231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8" y="1922180"/>
            <a:ext cx="11092656" cy="4716017"/>
          </a:xfrm>
          <a:prstGeom prst="rect">
            <a:avLst/>
          </a:prstGeom>
          <a:ln w="19050">
            <a:solidFill>
              <a:schemeClr val="tx1"/>
            </a:solidFill>
          </a:ln>
        </p:spPr>
      </p:pic>
    </p:spTree>
    <p:extLst>
      <p:ext uri="{BB962C8B-B14F-4D97-AF65-F5344CB8AC3E}">
        <p14:creationId xmlns:p14="http://schemas.microsoft.com/office/powerpoint/2010/main" val="11025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ABB9B-E12D-D3BD-AA7A-20D67738F7C6}"/>
              </a:ext>
            </a:extLst>
          </p:cNvPr>
          <p:cNvSpPr>
            <a:spLocks noGrp="1"/>
          </p:cNvSpPr>
          <p:nvPr>
            <p:ph idx="1"/>
          </p:nvPr>
        </p:nvSpPr>
        <p:spPr>
          <a:xfrm>
            <a:off x="650875" y="885031"/>
            <a:ext cx="10515600" cy="3946276"/>
          </a:xfrm>
        </p:spPr>
        <p:txBody>
          <a:bodyPr>
            <a:normAutofit/>
          </a:bodyPr>
          <a:lstStyle/>
          <a:p>
            <a:r>
              <a:rPr lang="en-US" b="1" u="sng" dirty="0"/>
              <a:t>GRAPH FOR RADIO SALES:-</a:t>
            </a:r>
          </a:p>
          <a:p>
            <a:pPr marL="0" indent="0">
              <a:buNone/>
            </a:pPr>
            <a:r>
              <a:rPr lang="en-US" b="1" u="sng" dirty="0"/>
              <a:t> </a:t>
            </a:r>
          </a:p>
        </p:txBody>
      </p:sp>
      <p:pic>
        <p:nvPicPr>
          <p:cNvPr id="4" name="Picture 4">
            <a:extLst>
              <a:ext uri="{FF2B5EF4-FFF2-40B4-BE49-F238E27FC236}">
                <a16:creationId xmlns:a16="http://schemas.microsoft.com/office/drawing/2014/main" id="{E29DDBD9-45F9-8A6C-9FFE-AC5FE0A5AEC0}"/>
              </a:ext>
            </a:extLst>
          </p:cNvPr>
          <p:cNvPicPr>
            <a:picLocks noChangeAspect="1"/>
          </p:cNvPicPr>
          <p:nvPr/>
        </p:nvPicPr>
        <p:blipFill rotWithShape="1">
          <a:blip r:embed="rId2">
            <a:extLst>
              <a:ext uri="{28A0092B-C50C-407E-A947-70E740481C1C}">
                <a14:useLocalDpi xmlns:a14="http://schemas.microsoft.com/office/drawing/2010/main" val="0"/>
              </a:ext>
            </a:extLst>
          </a:blip>
          <a:srcRect t="4595" b="6489"/>
          <a:stretch/>
        </p:blipFill>
        <p:spPr>
          <a:xfrm>
            <a:off x="650874" y="1760561"/>
            <a:ext cx="10600531" cy="4351338"/>
          </a:xfrm>
          <a:prstGeom prst="rect">
            <a:avLst/>
          </a:prstGeom>
          <a:ln w="19050">
            <a:solidFill>
              <a:schemeClr val="tx1"/>
            </a:solidFill>
          </a:ln>
        </p:spPr>
      </p:pic>
    </p:spTree>
    <p:extLst>
      <p:ext uri="{BB962C8B-B14F-4D97-AF65-F5344CB8AC3E}">
        <p14:creationId xmlns:p14="http://schemas.microsoft.com/office/powerpoint/2010/main" val="225742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0A83A-B1FC-B0C8-5A86-1715DD584315}"/>
              </a:ext>
            </a:extLst>
          </p:cNvPr>
          <p:cNvSpPr>
            <a:spLocks noGrp="1"/>
          </p:cNvSpPr>
          <p:nvPr>
            <p:ph idx="1"/>
          </p:nvPr>
        </p:nvSpPr>
        <p:spPr>
          <a:xfrm>
            <a:off x="742950" y="924115"/>
            <a:ext cx="10515600" cy="4351338"/>
          </a:xfrm>
        </p:spPr>
        <p:txBody>
          <a:bodyPr/>
          <a:lstStyle/>
          <a:p>
            <a:r>
              <a:rPr lang="en-US" b="1" u="sng" dirty="0"/>
              <a:t>GRAPH FOR NEWSPAPER SALES:-</a:t>
            </a:r>
          </a:p>
        </p:txBody>
      </p:sp>
      <p:pic>
        <p:nvPicPr>
          <p:cNvPr id="6" name="Picture 6">
            <a:extLst>
              <a:ext uri="{FF2B5EF4-FFF2-40B4-BE49-F238E27FC236}">
                <a16:creationId xmlns:a16="http://schemas.microsoft.com/office/drawing/2014/main" id="{567635C0-9B71-B5FC-3656-BD9D87EED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82547"/>
            <a:ext cx="11734800" cy="4532756"/>
          </a:xfrm>
          <a:prstGeom prst="rect">
            <a:avLst/>
          </a:prstGeom>
          <a:ln w="28575">
            <a:solidFill>
              <a:schemeClr val="tx1"/>
            </a:solidFill>
          </a:ln>
        </p:spPr>
      </p:pic>
    </p:spTree>
    <p:extLst>
      <p:ext uri="{BB962C8B-B14F-4D97-AF65-F5344CB8AC3E}">
        <p14:creationId xmlns:p14="http://schemas.microsoft.com/office/powerpoint/2010/main" val="145767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335A-2FF1-C192-6CD7-3149F9845074}"/>
              </a:ext>
            </a:extLst>
          </p:cNvPr>
          <p:cNvSpPr>
            <a:spLocks noGrp="1"/>
          </p:cNvSpPr>
          <p:nvPr>
            <p:ph type="title"/>
          </p:nvPr>
        </p:nvSpPr>
        <p:spPr/>
        <p:txBody>
          <a:bodyPr/>
          <a:lstStyle/>
          <a:p>
            <a:pPr algn="ctr"/>
            <a:r>
              <a:rPr lang="en-GB" dirty="0"/>
              <a:t>	</a:t>
            </a:r>
            <a:r>
              <a:rPr lang="en-GB" b="1" u="sng" dirty="0"/>
              <a:t>DATA PREPROCESSING AND MODELING </a:t>
            </a:r>
            <a:endParaRPr lang="en-IN" b="1" u="sng" dirty="0"/>
          </a:p>
        </p:txBody>
      </p:sp>
      <p:sp>
        <p:nvSpPr>
          <p:cNvPr id="3" name="Content Placeholder 2">
            <a:extLst>
              <a:ext uri="{FF2B5EF4-FFF2-40B4-BE49-F238E27FC236}">
                <a16:creationId xmlns:a16="http://schemas.microsoft.com/office/drawing/2014/main" id="{31F271DA-7A26-EA98-049A-E568E9C8809A}"/>
              </a:ext>
            </a:extLst>
          </p:cNvPr>
          <p:cNvSpPr>
            <a:spLocks noGrp="1"/>
          </p:cNvSpPr>
          <p:nvPr>
            <p:ph idx="1"/>
          </p:nvPr>
        </p:nvSpPr>
        <p:spPr>
          <a:xfrm>
            <a:off x="3449782" y="1825625"/>
            <a:ext cx="7904018" cy="4270375"/>
          </a:xfrm>
        </p:spPr>
        <p:txBody>
          <a:bodyPr>
            <a:normAutofit fontScale="92500"/>
          </a:bodyPr>
          <a:lstStyle/>
          <a:p>
            <a:pPr marL="0" indent="0">
              <a:buNone/>
            </a:pPr>
            <a:r>
              <a:rPr lang="en-GB" dirty="0"/>
              <a:t>Clean the data by handling missing values, outliers, and inconsistencies. Explore the relationships between variables through statistical analysis and visualizations. Split the dataset into training and testing sets to evaluate the model's performance accurately.</a:t>
            </a:r>
          </a:p>
          <a:p>
            <a:pPr marL="0" indent="0">
              <a:buNone/>
            </a:pPr>
            <a:endParaRPr lang="en-GB" dirty="0"/>
          </a:p>
          <a:p>
            <a:pPr marL="0" indent="0">
              <a:buNone/>
            </a:pPr>
            <a:r>
              <a:rPr lang="en-GB" dirty="0"/>
              <a:t> </a:t>
            </a:r>
            <a:r>
              <a:rPr lang="en-GB" b="1" u="sng" dirty="0"/>
              <a:t>Model Selection</a:t>
            </a:r>
            <a:r>
              <a:rPr lang="en-GB" u="sng" dirty="0"/>
              <a:t>:</a:t>
            </a:r>
            <a:r>
              <a:rPr lang="en-GB" dirty="0"/>
              <a:t> Choose an appropriate machine learning algorithm for sales prediction, such as linear regression, decision trees. Consider the strengths and limitations of each algorithm and select the one that best suits the problem and the available data</a:t>
            </a:r>
            <a:endParaRPr lang="en-IN" dirty="0"/>
          </a:p>
        </p:txBody>
      </p:sp>
      <p:pic>
        <p:nvPicPr>
          <p:cNvPr id="2054" name="Picture 6" descr="Data, database, server, settings, store icon">
            <a:extLst>
              <a:ext uri="{FF2B5EF4-FFF2-40B4-BE49-F238E27FC236}">
                <a16:creationId xmlns:a16="http://schemas.microsoft.com/office/drawing/2014/main" id="{410AA653-6736-68F8-2D0D-4B4313387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27" y="2275764"/>
            <a:ext cx="2306472" cy="230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3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7BB-B8CE-E4C3-9891-E310FE27B1ED}"/>
              </a:ext>
            </a:extLst>
          </p:cNvPr>
          <p:cNvSpPr>
            <a:spLocks noGrp="1"/>
          </p:cNvSpPr>
          <p:nvPr>
            <p:ph type="title"/>
          </p:nvPr>
        </p:nvSpPr>
        <p:spPr>
          <a:xfrm>
            <a:off x="434040" y="382137"/>
            <a:ext cx="9692599" cy="767790"/>
          </a:xfrm>
        </p:spPr>
        <p:txBody>
          <a:bodyPr>
            <a:normAutofit fontScale="90000"/>
          </a:bodyPr>
          <a:lstStyle/>
          <a:p>
            <a:pPr algn="ctr"/>
            <a:r>
              <a:rPr lang="en-GB" dirty="0"/>
              <a:t>	</a:t>
            </a:r>
            <a:r>
              <a:rPr lang="en-GB" b="1" u="sng" dirty="0"/>
              <a:t>DATA PREPROCESSING AND MODELING </a:t>
            </a:r>
            <a:endParaRPr lang="en-IN" b="1" u="sng" dirty="0"/>
          </a:p>
        </p:txBody>
      </p:sp>
      <p:sp>
        <p:nvSpPr>
          <p:cNvPr id="3" name="Content Placeholder 2">
            <a:extLst>
              <a:ext uri="{FF2B5EF4-FFF2-40B4-BE49-F238E27FC236}">
                <a16:creationId xmlns:a16="http://schemas.microsoft.com/office/drawing/2014/main" id="{32A3D036-AA69-2489-6F4A-331935B4E32C}"/>
              </a:ext>
            </a:extLst>
          </p:cNvPr>
          <p:cNvSpPr>
            <a:spLocks noGrp="1"/>
          </p:cNvSpPr>
          <p:nvPr>
            <p:ph idx="1"/>
          </p:nvPr>
        </p:nvSpPr>
        <p:spPr>
          <a:xfrm>
            <a:off x="1075485" y="1386799"/>
            <a:ext cx="7457859" cy="4930054"/>
          </a:xfrm>
        </p:spPr>
        <p:txBody>
          <a:bodyPr>
            <a:normAutofit fontScale="92500" lnSpcReduction="10000"/>
          </a:bodyPr>
          <a:lstStyle/>
          <a:p>
            <a:pPr marL="0" indent="0">
              <a:buNone/>
            </a:pPr>
            <a:r>
              <a:rPr lang="en-GB" b="1" u="sng" dirty="0"/>
              <a:t>Model Training and Evaluation</a:t>
            </a:r>
            <a:r>
              <a:rPr lang="en-GB" dirty="0"/>
              <a:t>: Split the training set further into a smaller training set and a validation set to evaluate and tune the model during training. Train the selected model on the training set using the chosen algorithm.</a:t>
            </a:r>
          </a:p>
          <a:p>
            <a:pPr marL="0" indent="0">
              <a:buNone/>
            </a:pPr>
            <a:endParaRPr lang="en-GB" dirty="0"/>
          </a:p>
          <a:p>
            <a:pPr marL="0" indent="0">
              <a:buNone/>
            </a:pPr>
            <a:r>
              <a:rPr lang="en-GB" u="sng" dirty="0"/>
              <a:t> </a:t>
            </a:r>
            <a:r>
              <a:rPr lang="en-GB" b="1" u="sng" dirty="0"/>
              <a:t>Model Deployment and Prediction</a:t>
            </a:r>
            <a:r>
              <a:rPr lang="en-GB" u="sng" dirty="0"/>
              <a:t>: </a:t>
            </a:r>
            <a:r>
              <a:rPr lang="en-GB" dirty="0"/>
              <a:t>Once the model is finalized, retrain it using the entire training dataset. Evaluate the model's performance on the testing set, using the same metrics used during validation. Use the trained model to make predictions on new data, i.e., future sales, based on the advertising expenditure for radio, newspaper, and TV.</a:t>
            </a:r>
            <a:endParaRPr lang="en-IN" dirty="0"/>
          </a:p>
        </p:txBody>
      </p:sp>
      <p:pic>
        <p:nvPicPr>
          <p:cNvPr id="8" name="Picture 7">
            <a:extLst>
              <a:ext uri="{FF2B5EF4-FFF2-40B4-BE49-F238E27FC236}">
                <a16:creationId xmlns:a16="http://schemas.microsoft.com/office/drawing/2014/main" id="{BB5AB106-2F09-2FE1-F51D-1D7CAFFEC329}"/>
              </a:ext>
            </a:extLst>
          </p:cNvPr>
          <p:cNvPicPr>
            <a:picLocks noChangeAspect="1"/>
          </p:cNvPicPr>
          <p:nvPr/>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artisticCrisscrossEtching/>
                    </a14:imgEffect>
                  </a14:imgLayer>
                </a14:imgProps>
              </a:ext>
            </a:extLst>
          </a:blip>
          <a:srcRect l="16418" t="8643" r="17313" b="10983"/>
          <a:stretch/>
        </p:blipFill>
        <p:spPr>
          <a:xfrm>
            <a:off x="8533344" y="2606379"/>
            <a:ext cx="3214989" cy="2490893"/>
          </a:xfrm>
          <a:prstGeom prst="snip2DiagRect">
            <a:avLst/>
          </a:prstGeom>
        </p:spPr>
      </p:pic>
    </p:spTree>
    <p:extLst>
      <p:ext uri="{BB962C8B-B14F-4D97-AF65-F5344CB8AC3E}">
        <p14:creationId xmlns:p14="http://schemas.microsoft.com/office/powerpoint/2010/main" val="82388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452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Narrow</vt:lpstr>
      <vt:lpstr>Bahnschrift</vt:lpstr>
      <vt:lpstr>Calibri</vt:lpstr>
      <vt:lpstr>Calibri Light</vt:lpstr>
      <vt:lpstr>Office Theme</vt:lpstr>
      <vt:lpstr>TOPIC:-SALES PREDICTIONS</vt:lpstr>
      <vt:lpstr>INTRODUCTION</vt:lpstr>
      <vt:lpstr>SOURCE OF DATA</vt:lpstr>
      <vt:lpstr>Data Analytics software used</vt:lpstr>
      <vt:lpstr>GRAPH ANALYSIS </vt:lpstr>
      <vt:lpstr>PowerPoint Presentation</vt:lpstr>
      <vt:lpstr>PowerPoint Presentation</vt:lpstr>
      <vt:lpstr> DATA PREPROCESSING AND MODELING </vt:lpstr>
      <vt:lpstr> DATA PREPROCESSING AND MODELING </vt:lpstr>
      <vt:lpstr>PROBABLE OUTCOME</vt:lpstr>
      <vt:lpstr>TEAM MEMBERS:-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souradeep paul</dc:creator>
  <cp:lastModifiedBy>Tusarjyoti Das</cp:lastModifiedBy>
  <cp:revision>9</cp:revision>
  <dcterms:created xsi:type="dcterms:W3CDTF">2023-07-29T15:46:51Z</dcterms:created>
  <dcterms:modified xsi:type="dcterms:W3CDTF">2023-08-08T15:57:35Z</dcterms:modified>
</cp:coreProperties>
</file>