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7" r:id="rId4"/>
    <p:sldId id="257" r:id="rId5"/>
    <p:sldId id="258" r:id="rId6"/>
    <p:sldId id="276" r:id="rId7"/>
    <p:sldId id="259" r:id="rId8"/>
    <p:sldId id="260" r:id="rId9"/>
    <p:sldId id="261" r:id="rId10"/>
    <p:sldId id="262" r:id="rId11"/>
    <p:sldId id="265" r:id="rId12"/>
    <p:sldId id="279" r:id="rId13"/>
    <p:sldId id="266" r:id="rId14"/>
    <p:sldId id="280" r:id="rId15"/>
    <p:sldId id="267" r:id="rId16"/>
    <p:sldId id="269" r:id="rId17"/>
    <p:sldId id="270" r:id="rId18"/>
    <p:sldId id="271" r:id="rId19"/>
    <p:sldId id="274" r:id="rId20"/>
    <p:sldId id="263" r:id="rId21"/>
    <p:sldId id="272" r:id="rId22"/>
    <p:sldId id="273" r:id="rId23"/>
    <p:sldId id="275" r:id="rId2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12" autoAdjust="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gräf" userId="444029eb9ec931de" providerId="LiveId" clId="{24EDA368-4D63-491F-8AEB-6E7E16D97DE4}"/>
    <pc:docChg chg="custSel addSld delSld modSld">
      <pc:chgData name="johan gräf" userId="444029eb9ec931de" providerId="LiveId" clId="{24EDA368-4D63-491F-8AEB-6E7E16D97DE4}" dt="2019-08-28T10:53:16.735" v="402" actId="20577"/>
      <pc:docMkLst>
        <pc:docMk/>
      </pc:docMkLst>
      <pc:sldChg chg="modSp">
        <pc:chgData name="johan gräf" userId="444029eb9ec931de" providerId="LiveId" clId="{24EDA368-4D63-491F-8AEB-6E7E16D97DE4}" dt="2019-08-28T10:26:47.380" v="275" actId="6549"/>
        <pc:sldMkLst>
          <pc:docMk/>
          <pc:sldMk cId="3023639145" sldId="256"/>
        </pc:sldMkLst>
        <pc:spChg chg="mod">
          <ac:chgData name="johan gräf" userId="444029eb9ec931de" providerId="LiveId" clId="{24EDA368-4D63-491F-8AEB-6E7E16D97DE4}" dt="2019-08-28T10:26:47.380" v="275" actId="6549"/>
          <ac:spMkLst>
            <pc:docMk/>
            <pc:sldMk cId="3023639145" sldId="256"/>
            <ac:spMk id="25" creationId="{00000000-0000-0000-0000-000000000000}"/>
          </ac:spMkLst>
        </pc:spChg>
      </pc:sldChg>
      <pc:sldChg chg="modSp">
        <pc:chgData name="johan gräf" userId="444029eb9ec931de" providerId="LiveId" clId="{24EDA368-4D63-491F-8AEB-6E7E16D97DE4}" dt="2019-08-28T10:30:46.323" v="293" actId="20577"/>
        <pc:sldMkLst>
          <pc:docMk/>
          <pc:sldMk cId="698590841" sldId="257"/>
        </pc:sldMkLst>
        <pc:spChg chg="mod">
          <ac:chgData name="johan gräf" userId="444029eb9ec931de" providerId="LiveId" clId="{24EDA368-4D63-491F-8AEB-6E7E16D97DE4}" dt="2019-08-28T10:30:46.323" v="293" actId="20577"/>
          <ac:spMkLst>
            <pc:docMk/>
            <pc:sldMk cId="698590841" sldId="257"/>
            <ac:spMk id="6" creationId="{00000000-0000-0000-0000-000000000000}"/>
          </ac:spMkLst>
        </pc:spChg>
      </pc:sldChg>
      <pc:sldChg chg="modSp">
        <pc:chgData name="johan gräf" userId="444029eb9ec931de" providerId="LiveId" clId="{24EDA368-4D63-491F-8AEB-6E7E16D97DE4}" dt="2019-08-28T07:31:16.026" v="91" actId="20577"/>
        <pc:sldMkLst>
          <pc:docMk/>
          <pc:sldMk cId="2139245955" sldId="258"/>
        </pc:sldMkLst>
        <pc:spChg chg="mod">
          <ac:chgData name="johan gräf" userId="444029eb9ec931de" providerId="LiveId" clId="{24EDA368-4D63-491F-8AEB-6E7E16D97DE4}" dt="2019-08-28T07:31:16.026" v="91" actId="20577"/>
          <ac:spMkLst>
            <pc:docMk/>
            <pc:sldMk cId="2139245955" sldId="258"/>
            <ac:spMk id="6" creationId="{00000000-0000-0000-0000-000000000000}"/>
          </ac:spMkLst>
        </pc:spChg>
      </pc:sldChg>
      <pc:sldChg chg="modSp">
        <pc:chgData name="johan gräf" userId="444029eb9ec931de" providerId="LiveId" clId="{24EDA368-4D63-491F-8AEB-6E7E16D97DE4}" dt="2019-08-28T07:32:59.776" v="114" actId="20577"/>
        <pc:sldMkLst>
          <pc:docMk/>
          <pc:sldMk cId="683435250" sldId="259"/>
        </pc:sldMkLst>
        <pc:spChg chg="mod">
          <ac:chgData name="johan gräf" userId="444029eb9ec931de" providerId="LiveId" clId="{24EDA368-4D63-491F-8AEB-6E7E16D97DE4}" dt="2019-08-28T07:32:59.776" v="114" actId="20577"/>
          <ac:spMkLst>
            <pc:docMk/>
            <pc:sldMk cId="683435250" sldId="259"/>
            <ac:spMk id="6" creationId="{00000000-0000-0000-0000-000000000000}"/>
          </ac:spMkLst>
        </pc:spChg>
      </pc:sldChg>
      <pc:sldChg chg="modSp">
        <pc:chgData name="johan gräf" userId="444029eb9ec931de" providerId="LiveId" clId="{24EDA368-4D63-491F-8AEB-6E7E16D97DE4}" dt="2019-08-28T10:38:07.182" v="301" actId="207"/>
        <pc:sldMkLst>
          <pc:docMk/>
          <pc:sldMk cId="2114472673" sldId="271"/>
        </pc:sldMkLst>
        <pc:spChg chg="mod">
          <ac:chgData name="johan gräf" userId="444029eb9ec931de" providerId="LiveId" clId="{24EDA368-4D63-491F-8AEB-6E7E16D97DE4}" dt="2019-08-28T10:38:07.182" v="301" actId="207"/>
          <ac:spMkLst>
            <pc:docMk/>
            <pc:sldMk cId="2114472673" sldId="271"/>
            <ac:spMk id="4" creationId="{00000000-0000-0000-0000-000000000000}"/>
          </ac:spMkLst>
        </pc:spChg>
        <pc:spChg chg="mod">
          <ac:chgData name="johan gräf" userId="444029eb9ec931de" providerId="LiveId" clId="{24EDA368-4D63-491F-8AEB-6E7E16D97DE4}" dt="2019-08-28T07:37:51.642" v="209" actId="14100"/>
          <ac:spMkLst>
            <pc:docMk/>
            <pc:sldMk cId="2114472673" sldId="271"/>
            <ac:spMk id="5" creationId="{00000000-0000-0000-0000-000000000000}"/>
          </ac:spMkLst>
        </pc:spChg>
      </pc:sldChg>
      <pc:sldChg chg="modSp">
        <pc:chgData name="johan gräf" userId="444029eb9ec931de" providerId="LiveId" clId="{24EDA368-4D63-491F-8AEB-6E7E16D97DE4}" dt="2019-08-28T10:42:25.496" v="354" actId="20577"/>
        <pc:sldMkLst>
          <pc:docMk/>
          <pc:sldMk cId="3077794919" sldId="274"/>
        </pc:sldMkLst>
        <pc:spChg chg="mod">
          <ac:chgData name="johan gräf" userId="444029eb9ec931de" providerId="LiveId" clId="{24EDA368-4D63-491F-8AEB-6E7E16D97DE4}" dt="2019-08-28T10:42:25.496" v="354" actId="20577"/>
          <ac:spMkLst>
            <pc:docMk/>
            <pc:sldMk cId="3077794919" sldId="274"/>
            <ac:spMk id="4" creationId="{00000000-0000-0000-0000-000000000000}"/>
          </ac:spMkLst>
        </pc:spChg>
      </pc:sldChg>
      <pc:sldChg chg="modSp">
        <pc:chgData name="johan gräf" userId="444029eb9ec931de" providerId="LiveId" clId="{24EDA368-4D63-491F-8AEB-6E7E16D97DE4}" dt="2019-08-28T10:53:16.735" v="402" actId="20577"/>
        <pc:sldMkLst>
          <pc:docMk/>
          <pc:sldMk cId="403921583" sldId="275"/>
        </pc:sldMkLst>
        <pc:spChg chg="mod">
          <ac:chgData name="johan gräf" userId="444029eb9ec931de" providerId="LiveId" clId="{24EDA368-4D63-491F-8AEB-6E7E16D97DE4}" dt="2019-08-28T10:53:16.735" v="402" actId="20577"/>
          <ac:spMkLst>
            <pc:docMk/>
            <pc:sldMk cId="403921583" sldId="275"/>
            <ac:spMk id="2" creationId="{00000000-0000-0000-0000-000000000000}"/>
          </ac:spMkLst>
        </pc:spChg>
      </pc:sldChg>
      <pc:sldChg chg="modSp">
        <pc:chgData name="johan gräf" userId="444029eb9ec931de" providerId="LiveId" clId="{24EDA368-4D63-491F-8AEB-6E7E16D97DE4}" dt="2019-08-28T07:27:11.629" v="29" actId="20577"/>
        <pc:sldMkLst>
          <pc:docMk/>
          <pc:sldMk cId="1700895855" sldId="277"/>
        </pc:sldMkLst>
        <pc:spChg chg="mod">
          <ac:chgData name="johan gräf" userId="444029eb9ec931de" providerId="LiveId" clId="{24EDA368-4D63-491F-8AEB-6E7E16D97DE4}" dt="2019-08-28T07:25:36.301" v="28" actId="20577"/>
          <ac:spMkLst>
            <pc:docMk/>
            <pc:sldMk cId="1700895855" sldId="277"/>
            <ac:spMk id="2" creationId="{00000000-0000-0000-0000-000000000000}"/>
          </ac:spMkLst>
        </pc:spChg>
        <pc:spChg chg="mod">
          <ac:chgData name="johan gräf" userId="444029eb9ec931de" providerId="LiveId" clId="{24EDA368-4D63-491F-8AEB-6E7E16D97DE4}" dt="2019-08-28T07:27:11.629" v="29" actId="20577"/>
          <ac:spMkLst>
            <pc:docMk/>
            <pc:sldMk cId="1700895855" sldId="277"/>
            <ac:spMk id="3" creationId="{00000000-0000-0000-0000-000000000000}"/>
          </ac:spMkLst>
        </pc:spChg>
      </pc:sldChg>
      <pc:sldChg chg="del">
        <pc:chgData name="johan gräf" userId="444029eb9ec931de" providerId="LiveId" clId="{24EDA368-4D63-491F-8AEB-6E7E16D97DE4}" dt="2019-08-28T06:51:55.142" v="0" actId="2696"/>
        <pc:sldMkLst>
          <pc:docMk/>
          <pc:sldMk cId="2016209787" sldId="281"/>
        </pc:sldMkLst>
      </pc:sldChg>
      <pc:sldChg chg="delSp modSp add del">
        <pc:chgData name="johan gräf" userId="444029eb9ec931de" providerId="LiveId" clId="{24EDA368-4D63-491F-8AEB-6E7E16D97DE4}" dt="2019-08-28T07:22:09.423" v="7" actId="2696"/>
        <pc:sldMkLst>
          <pc:docMk/>
          <pc:sldMk cId="3522506972" sldId="281"/>
        </pc:sldMkLst>
        <pc:spChg chg="del">
          <ac:chgData name="johan gräf" userId="444029eb9ec931de" providerId="LiveId" clId="{24EDA368-4D63-491F-8AEB-6E7E16D97DE4}" dt="2019-08-28T07:21:16.347" v="4" actId="478"/>
          <ac:spMkLst>
            <pc:docMk/>
            <pc:sldMk cId="3522506972" sldId="281"/>
            <ac:spMk id="2" creationId="{B0F5AF03-7C8D-4358-9094-FC1C503CA943}"/>
          </ac:spMkLst>
        </pc:spChg>
        <pc:spChg chg="mod">
          <ac:chgData name="johan gräf" userId="444029eb9ec931de" providerId="LiveId" clId="{24EDA368-4D63-491F-8AEB-6E7E16D97DE4}" dt="2019-08-28T07:21:21.686" v="6" actId="27636"/>
          <ac:spMkLst>
            <pc:docMk/>
            <pc:sldMk cId="3522506972" sldId="281"/>
            <ac:spMk id="3" creationId="{E43004E2-6975-43E5-A84B-77DB9F385B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5F1F8-B2F2-4691-AE28-E760D4B3D40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sv-SE"/>
        </a:p>
      </dgm:t>
    </dgm:pt>
    <dgm:pt modelId="{9F2DD87D-62EE-4AB7-906F-F86855AFD4F0}">
      <dgm:prSet phldrT="[Text]"/>
      <dgm:spPr/>
      <dgm:t>
        <a:bodyPr/>
        <a:lstStyle/>
        <a:p>
          <a:r>
            <a:rPr lang="sv-SE" dirty="0"/>
            <a:t>1. </a:t>
          </a:r>
        </a:p>
        <a:p>
          <a:r>
            <a:rPr lang="sv-SE" dirty="0"/>
            <a:t>RISK TO REWARD RATIO</a:t>
          </a:r>
        </a:p>
      </dgm:t>
    </dgm:pt>
    <dgm:pt modelId="{70DF30A7-7561-46AB-811E-FE8BBE9B0743}" type="parTrans" cxnId="{3571D7DA-DD66-4CEA-8049-2061FC1AD489}">
      <dgm:prSet/>
      <dgm:spPr/>
      <dgm:t>
        <a:bodyPr/>
        <a:lstStyle/>
        <a:p>
          <a:endParaRPr lang="sv-SE"/>
        </a:p>
      </dgm:t>
    </dgm:pt>
    <dgm:pt modelId="{9D8F6B41-218F-4811-898A-1DCC9FB74725}" type="sibTrans" cxnId="{3571D7DA-DD66-4CEA-8049-2061FC1AD489}">
      <dgm:prSet/>
      <dgm:spPr/>
      <dgm:t>
        <a:bodyPr/>
        <a:lstStyle/>
        <a:p>
          <a:endParaRPr lang="sv-SE"/>
        </a:p>
      </dgm:t>
    </dgm:pt>
    <dgm:pt modelId="{F7208B30-C597-42AA-83A6-1751891EFEB6}">
      <dgm:prSet phldrT="[Text]"/>
      <dgm:spPr/>
      <dgm:t>
        <a:bodyPr/>
        <a:lstStyle/>
        <a:p>
          <a:r>
            <a:rPr lang="sv-SE" dirty="0"/>
            <a:t>2. </a:t>
          </a:r>
        </a:p>
        <a:p>
          <a:r>
            <a:rPr lang="sv-SE" dirty="0"/>
            <a:t>TIME FRAMES</a:t>
          </a:r>
        </a:p>
      </dgm:t>
    </dgm:pt>
    <dgm:pt modelId="{05E07AAF-B424-4BA9-B548-C81324883DE0}" type="parTrans" cxnId="{F2DF5B5E-0D3B-49C3-B5EF-17BC1EE9239F}">
      <dgm:prSet/>
      <dgm:spPr/>
      <dgm:t>
        <a:bodyPr/>
        <a:lstStyle/>
        <a:p>
          <a:endParaRPr lang="sv-SE"/>
        </a:p>
      </dgm:t>
    </dgm:pt>
    <dgm:pt modelId="{9D26B4AE-8B80-4B7B-8A31-E483F28251DE}" type="sibTrans" cxnId="{F2DF5B5E-0D3B-49C3-B5EF-17BC1EE9239F}">
      <dgm:prSet/>
      <dgm:spPr/>
      <dgm:t>
        <a:bodyPr/>
        <a:lstStyle/>
        <a:p>
          <a:endParaRPr lang="sv-SE"/>
        </a:p>
      </dgm:t>
    </dgm:pt>
    <dgm:pt modelId="{CE4A6543-468B-4896-919A-07DADBAE07D1}">
      <dgm:prSet phldrT="[Text]"/>
      <dgm:spPr/>
      <dgm:t>
        <a:bodyPr/>
        <a:lstStyle/>
        <a:p>
          <a:r>
            <a:rPr lang="sv-SE" dirty="0"/>
            <a:t>3.</a:t>
          </a:r>
        </a:p>
        <a:p>
          <a:r>
            <a:rPr lang="sv-SE" dirty="0"/>
            <a:t>TECHNICAL INDICATORS</a:t>
          </a:r>
        </a:p>
      </dgm:t>
    </dgm:pt>
    <dgm:pt modelId="{5C692471-1BF9-4500-8931-82CF53619AF9}" type="parTrans" cxnId="{CFD15CD4-6B1A-4E82-944D-FC2AB7086E4B}">
      <dgm:prSet/>
      <dgm:spPr/>
      <dgm:t>
        <a:bodyPr/>
        <a:lstStyle/>
        <a:p>
          <a:endParaRPr lang="sv-SE"/>
        </a:p>
      </dgm:t>
    </dgm:pt>
    <dgm:pt modelId="{C858197D-B4D7-4B75-8F6E-35EA577F4C41}" type="sibTrans" cxnId="{CFD15CD4-6B1A-4E82-944D-FC2AB7086E4B}">
      <dgm:prSet/>
      <dgm:spPr/>
      <dgm:t>
        <a:bodyPr/>
        <a:lstStyle/>
        <a:p>
          <a:endParaRPr lang="sv-SE"/>
        </a:p>
      </dgm:t>
    </dgm:pt>
    <dgm:pt modelId="{62DB1F06-B976-4258-8AC5-90E7DA349820}">
      <dgm:prSet phldrT="[Text]"/>
      <dgm:spPr/>
      <dgm:t>
        <a:bodyPr/>
        <a:lstStyle/>
        <a:p>
          <a:r>
            <a:rPr lang="sv-SE" b="0" i="0" dirty="0"/>
            <a:t>4.</a:t>
          </a:r>
        </a:p>
        <a:p>
          <a:r>
            <a:rPr lang="sv-SE" b="0" i="0" dirty="0"/>
            <a:t>CANDLESTICK PATTERNS</a:t>
          </a:r>
          <a:endParaRPr lang="sv-SE" b="0" dirty="0"/>
        </a:p>
      </dgm:t>
    </dgm:pt>
    <dgm:pt modelId="{2C78F5B7-2CC6-448C-8570-6F408E6E0DE2}" type="parTrans" cxnId="{F4FADB86-5906-4904-86C7-A0A037C9FE2A}">
      <dgm:prSet/>
      <dgm:spPr/>
      <dgm:t>
        <a:bodyPr/>
        <a:lstStyle/>
        <a:p>
          <a:endParaRPr lang="sv-SE"/>
        </a:p>
      </dgm:t>
    </dgm:pt>
    <dgm:pt modelId="{0B9242E2-A251-4F36-AACB-C0404A787462}" type="sibTrans" cxnId="{F4FADB86-5906-4904-86C7-A0A037C9FE2A}">
      <dgm:prSet/>
      <dgm:spPr/>
      <dgm:t>
        <a:bodyPr/>
        <a:lstStyle/>
        <a:p>
          <a:endParaRPr lang="sv-SE"/>
        </a:p>
      </dgm:t>
    </dgm:pt>
    <dgm:pt modelId="{3AC27560-A0AE-4613-9F8A-61916F0FD912}">
      <dgm:prSet phldrT="[Text]"/>
      <dgm:spPr/>
      <dgm:t>
        <a:bodyPr/>
        <a:lstStyle/>
        <a:p>
          <a:r>
            <a:rPr lang="sv-SE" dirty="0"/>
            <a:t>5.</a:t>
          </a:r>
        </a:p>
        <a:p>
          <a:r>
            <a:rPr lang="sv-SE" dirty="0"/>
            <a:t>CHART PATTERNS/AI</a:t>
          </a:r>
        </a:p>
      </dgm:t>
    </dgm:pt>
    <dgm:pt modelId="{EA4BBD80-2FEC-4377-BAE3-A0D4A6DEE45A}" type="parTrans" cxnId="{D76CB5EC-D7B4-4F43-8111-6B2009872D67}">
      <dgm:prSet/>
      <dgm:spPr/>
      <dgm:t>
        <a:bodyPr/>
        <a:lstStyle/>
        <a:p>
          <a:endParaRPr lang="sv-SE"/>
        </a:p>
      </dgm:t>
    </dgm:pt>
    <dgm:pt modelId="{94F300C4-646A-4B27-884C-AD681F7E7601}" type="sibTrans" cxnId="{D76CB5EC-D7B4-4F43-8111-6B2009872D67}">
      <dgm:prSet/>
      <dgm:spPr/>
      <dgm:t>
        <a:bodyPr/>
        <a:lstStyle/>
        <a:p>
          <a:endParaRPr lang="sv-SE"/>
        </a:p>
      </dgm:t>
    </dgm:pt>
    <dgm:pt modelId="{733F3E62-8596-4463-B453-BD8130F402A5}" type="pres">
      <dgm:prSet presAssocID="{3A15F1F8-B2F2-4691-AE28-E760D4B3D407}" presName="cycle" presStyleCnt="0">
        <dgm:presLayoutVars>
          <dgm:dir/>
          <dgm:resizeHandles val="exact"/>
        </dgm:presLayoutVars>
      </dgm:prSet>
      <dgm:spPr/>
    </dgm:pt>
    <dgm:pt modelId="{759C668A-BA42-45C5-B924-A31E5CCDA908}" type="pres">
      <dgm:prSet presAssocID="{9F2DD87D-62EE-4AB7-906F-F86855AFD4F0}" presName="node" presStyleLbl="node1" presStyleIdx="0" presStyleCnt="5">
        <dgm:presLayoutVars>
          <dgm:bulletEnabled val="1"/>
        </dgm:presLayoutVars>
      </dgm:prSet>
      <dgm:spPr/>
    </dgm:pt>
    <dgm:pt modelId="{129494FF-8638-4A7F-A8FB-E1F27360A6D4}" type="pres">
      <dgm:prSet presAssocID="{9D8F6B41-218F-4811-898A-1DCC9FB74725}" presName="sibTrans" presStyleLbl="sibTrans2D1" presStyleIdx="0" presStyleCnt="5"/>
      <dgm:spPr/>
    </dgm:pt>
    <dgm:pt modelId="{7161C4E4-1BE3-4634-A625-5810D5F67360}" type="pres">
      <dgm:prSet presAssocID="{9D8F6B41-218F-4811-898A-1DCC9FB74725}" presName="connectorText" presStyleLbl="sibTrans2D1" presStyleIdx="0" presStyleCnt="5"/>
      <dgm:spPr/>
    </dgm:pt>
    <dgm:pt modelId="{06B42BFB-CE80-4CD1-A7A9-4D7DE34CB4F5}" type="pres">
      <dgm:prSet presAssocID="{F7208B30-C597-42AA-83A6-1751891EFEB6}" presName="node" presStyleLbl="node1" presStyleIdx="1" presStyleCnt="5">
        <dgm:presLayoutVars>
          <dgm:bulletEnabled val="1"/>
        </dgm:presLayoutVars>
      </dgm:prSet>
      <dgm:spPr/>
    </dgm:pt>
    <dgm:pt modelId="{60974098-7292-4D27-8ED6-73BF1656B9BB}" type="pres">
      <dgm:prSet presAssocID="{9D26B4AE-8B80-4B7B-8A31-E483F28251DE}" presName="sibTrans" presStyleLbl="sibTrans2D1" presStyleIdx="1" presStyleCnt="5"/>
      <dgm:spPr/>
    </dgm:pt>
    <dgm:pt modelId="{40A8BEB9-FD51-41D6-90B4-63EA75350B61}" type="pres">
      <dgm:prSet presAssocID="{9D26B4AE-8B80-4B7B-8A31-E483F28251DE}" presName="connectorText" presStyleLbl="sibTrans2D1" presStyleIdx="1" presStyleCnt="5"/>
      <dgm:spPr/>
    </dgm:pt>
    <dgm:pt modelId="{BFCDBBC7-C84D-4A68-AB73-13970D676FAB}" type="pres">
      <dgm:prSet presAssocID="{CE4A6543-468B-4896-919A-07DADBAE07D1}" presName="node" presStyleLbl="node1" presStyleIdx="2" presStyleCnt="5">
        <dgm:presLayoutVars>
          <dgm:bulletEnabled val="1"/>
        </dgm:presLayoutVars>
      </dgm:prSet>
      <dgm:spPr/>
    </dgm:pt>
    <dgm:pt modelId="{DA2D5722-85BB-4EAE-BE90-A007EC011C31}" type="pres">
      <dgm:prSet presAssocID="{C858197D-B4D7-4B75-8F6E-35EA577F4C41}" presName="sibTrans" presStyleLbl="sibTrans2D1" presStyleIdx="2" presStyleCnt="5"/>
      <dgm:spPr/>
    </dgm:pt>
    <dgm:pt modelId="{2A8B1594-8EF0-4914-B453-F8CE294391ED}" type="pres">
      <dgm:prSet presAssocID="{C858197D-B4D7-4B75-8F6E-35EA577F4C41}" presName="connectorText" presStyleLbl="sibTrans2D1" presStyleIdx="2" presStyleCnt="5"/>
      <dgm:spPr/>
    </dgm:pt>
    <dgm:pt modelId="{C05308C4-FEBE-49E1-A0C9-2F224CD97FB4}" type="pres">
      <dgm:prSet presAssocID="{62DB1F06-B976-4258-8AC5-90E7DA349820}" presName="node" presStyleLbl="node1" presStyleIdx="3" presStyleCnt="5">
        <dgm:presLayoutVars>
          <dgm:bulletEnabled val="1"/>
        </dgm:presLayoutVars>
      </dgm:prSet>
      <dgm:spPr/>
    </dgm:pt>
    <dgm:pt modelId="{ABA42682-7DF1-4B31-B1C5-D54CBA135880}" type="pres">
      <dgm:prSet presAssocID="{0B9242E2-A251-4F36-AACB-C0404A787462}" presName="sibTrans" presStyleLbl="sibTrans2D1" presStyleIdx="3" presStyleCnt="5"/>
      <dgm:spPr/>
    </dgm:pt>
    <dgm:pt modelId="{10FA9BC3-C523-4FF2-AF42-2C5E27691805}" type="pres">
      <dgm:prSet presAssocID="{0B9242E2-A251-4F36-AACB-C0404A787462}" presName="connectorText" presStyleLbl="sibTrans2D1" presStyleIdx="3" presStyleCnt="5"/>
      <dgm:spPr/>
    </dgm:pt>
    <dgm:pt modelId="{96A58BD1-6765-419B-A2D2-6667EEF5017F}" type="pres">
      <dgm:prSet presAssocID="{3AC27560-A0AE-4613-9F8A-61916F0FD912}" presName="node" presStyleLbl="node1" presStyleIdx="4" presStyleCnt="5">
        <dgm:presLayoutVars>
          <dgm:bulletEnabled val="1"/>
        </dgm:presLayoutVars>
      </dgm:prSet>
      <dgm:spPr/>
    </dgm:pt>
    <dgm:pt modelId="{17285107-D169-46D7-8C77-9B2E1725000F}" type="pres">
      <dgm:prSet presAssocID="{94F300C4-646A-4B27-884C-AD681F7E7601}" presName="sibTrans" presStyleLbl="sibTrans2D1" presStyleIdx="4" presStyleCnt="5"/>
      <dgm:spPr/>
    </dgm:pt>
    <dgm:pt modelId="{98E125A4-3D2B-447D-88BB-D8655BC2CCF9}" type="pres">
      <dgm:prSet presAssocID="{94F300C4-646A-4B27-884C-AD681F7E7601}" presName="connectorText" presStyleLbl="sibTrans2D1" presStyleIdx="4" presStyleCnt="5"/>
      <dgm:spPr/>
    </dgm:pt>
  </dgm:ptLst>
  <dgm:cxnLst>
    <dgm:cxn modelId="{934F1B10-F61B-41A2-8145-0327D5732315}" type="presOf" srcId="{3A15F1F8-B2F2-4691-AE28-E760D4B3D407}" destId="{733F3E62-8596-4463-B453-BD8130F402A5}" srcOrd="0" destOrd="0" presId="urn:microsoft.com/office/officeart/2005/8/layout/cycle2"/>
    <dgm:cxn modelId="{2332F42B-E768-4366-B6A9-43360A6F1A15}" type="presOf" srcId="{F7208B30-C597-42AA-83A6-1751891EFEB6}" destId="{06B42BFB-CE80-4CD1-A7A9-4D7DE34CB4F5}" srcOrd="0" destOrd="0" presId="urn:microsoft.com/office/officeart/2005/8/layout/cycle2"/>
    <dgm:cxn modelId="{1C829B32-6A5D-4E40-A659-F2BD336713AA}" type="presOf" srcId="{9F2DD87D-62EE-4AB7-906F-F86855AFD4F0}" destId="{759C668A-BA42-45C5-B924-A31E5CCDA908}" srcOrd="0" destOrd="0" presId="urn:microsoft.com/office/officeart/2005/8/layout/cycle2"/>
    <dgm:cxn modelId="{28BEF85C-03EE-42FD-8639-6B5A5141DC2A}" type="presOf" srcId="{94F300C4-646A-4B27-884C-AD681F7E7601}" destId="{98E125A4-3D2B-447D-88BB-D8655BC2CCF9}" srcOrd="1" destOrd="0" presId="urn:microsoft.com/office/officeart/2005/8/layout/cycle2"/>
    <dgm:cxn modelId="{F2DF5B5E-0D3B-49C3-B5EF-17BC1EE9239F}" srcId="{3A15F1F8-B2F2-4691-AE28-E760D4B3D407}" destId="{F7208B30-C597-42AA-83A6-1751891EFEB6}" srcOrd="1" destOrd="0" parTransId="{05E07AAF-B424-4BA9-B548-C81324883DE0}" sibTransId="{9D26B4AE-8B80-4B7B-8A31-E483F28251DE}"/>
    <dgm:cxn modelId="{EE09FE48-2999-4494-A14B-0A23169FBB36}" type="presOf" srcId="{94F300C4-646A-4B27-884C-AD681F7E7601}" destId="{17285107-D169-46D7-8C77-9B2E1725000F}" srcOrd="0" destOrd="0" presId="urn:microsoft.com/office/officeart/2005/8/layout/cycle2"/>
    <dgm:cxn modelId="{038DF049-274C-46DC-A319-758E082064B0}" type="presOf" srcId="{0B9242E2-A251-4F36-AACB-C0404A787462}" destId="{10FA9BC3-C523-4FF2-AF42-2C5E27691805}" srcOrd="1" destOrd="0" presId="urn:microsoft.com/office/officeart/2005/8/layout/cycle2"/>
    <dgm:cxn modelId="{A30CA06D-456C-48B1-9D59-B522BD197C5A}" type="presOf" srcId="{62DB1F06-B976-4258-8AC5-90E7DA349820}" destId="{C05308C4-FEBE-49E1-A0C9-2F224CD97FB4}" srcOrd="0" destOrd="0" presId="urn:microsoft.com/office/officeart/2005/8/layout/cycle2"/>
    <dgm:cxn modelId="{359FB76F-671B-4ECE-B056-A96133A88C67}" type="presOf" srcId="{0B9242E2-A251-4F36-AACB-C0404A787462}" destId="{ABA42682-7DF1-4B31-B1C5-D54CBA135880}" srcOrd="0" destOrd="0" presId="urn:microsoft.com/office/officeart/2005/8/layout/cycle2"/>
    <dgm:cxn modelId="{F1C24A52-CF80-4A3A-95D4-9C2758B865B1}" type="presOf" srcId="{9D26B4AE-8B80-4B7B-8A31-E483F28251DE}" destId="{60974098-7292-4D27-8ED6-73BF1656B9BB}" srcOrd="0" destOrd="0" presId="urn:microsoft.com/office/officeart/2005/8/layout/cycle2"/>
    <dgm:cxn modelId="{F4FADB86-5906-4904-86C7-A0A037C9FE2A}" srcId="{3A15F1F8-B2F2-4691-AE28-E760D4B3D407}" destId="{62DB1F06-B976-4258-8AC5-90E7DA349820}" srcOrd="3" destOrd="0" parTransId="{2C78F5B7-2CC6-448C-8570-6F408E6E0DE2}" sibTransId="{0B9242E2-A251-4F36-AACB-C0404A787462}"/>
    <dgm:cxn modelId="{568D1295-B002-4057-AE86-F2EB5316B386}" type="presOf" srcId="{9D8F6B41-218F-4811-898A-1DCC9FB74725}" destId="{7161C4E4-1BE3-4634-A625-5810D5F67360}" srcOrd="1" destOrd="0" presId="urn:microsoft.com/office/officeart/2005/8/layout/cycle2"/>
    <dgm:cxn modelId="{B12E5E9F-6A71-4244-86E5-8E6039417E50}" type="presOf" srcId="{9D26B4AE-8B80-4B7B-8A31-E483F28251DE}" destId="{40A8BEB9-FD51-41D6-90B4-63EA75350B61}" srcOrd="1" destOrd="0" presId="urn:microsoft.com/office/officeart/2005/8/layout/cycle2"/>
    <dgm:cxn modelId="{1815CFA2-B3BB-4211-A9DE-59E07E642C89}" type="presOf" srcId="{C858197D-B4D7-4B75-8F6E-35EA577F4C41}" destId="{2A8B1594-8EF0-4914-B453-F8CE294391ED}" srcOrd="1" destOrd="0" presId="urn:microsoft.com/office/officeart/2005/8/layout/cycle2"/>
    <dgm:cxn modelId="{8D602EAA-DC30-4DE6-B48E-16378F24390D}" type="presOf" srcId="{3AC27560-A0AE-4613-9F8A-61916F0FD912}" destId="{96A58BD1-6765-419B-A2D2-6667EEF5017F}" srcOrd="0" destOrd="0" presId="urn:microsoft.com/office/officeart/2005/8/layout/cycle2"/>
    <dgm:cxn modelId="{D37D67AF-ED2D-4741-B86D-D0D111DC9176}" type="presOf" srcId="{9D8F6B41-218F-4811-898A-1DCC9FB74725}" destId="{129494FF-8638-4A7F-A8FB-E1F27360A6D4}" srcOrd="0" destOrd="0" presId="urn:microsoft.com/office/officeart/2005/8/layout/cycle2"/>
    <dgm:cxn modelId="{CFD15CD4-6B1A-4E82-944D-FC2AB7086E4B}" srcId="{3A15F1F8-B2F2-4691-AE28-E760D4B3D407}" destId="{CE4A6543-468B-4896-919A-07DADBAE07D1}" srcOrd="2" destOrd="0" parTransId="{5C692471-1BF9-4500-8931-82CF53619AF9}" sibTransId="{C858197D-B4D7-4B75-8F6E-35EA577F4C41}"/>
    <dgm:cxn modelId="{3571D7DA-DD66-4CEA-8049-2061FC1AD489}" srcId="{3A15F1F8-B2F2-4691-AE28-E760D4B3D407}" destId="{9F2DD87D-62EE-4AB7-906F-F86855AFD4F0}" srcOrd="0" destOrd="0" parTransId="{70DF30A7-7561-46AB-811E-FE8BBE9B0743}" sibTransId="{9D8F6B41-218F-4811-898A-1DCC9FB74725}"/>
    <dgm:cxn modelId="{B22600DB-66B8-4227-84FD-7E0CD7B6FBAC}" type="presOf" srcId="{C858197D-B4D7-4B75-8F6E-35EA577F4C41}" destId="{DA2D5722-85BB-4EAE-BE90-A007EC011C31}" srcOrd="0" destOrd="0" presId="urn:microsoft.com/office/officeart/2005/8/layout/cycle2"/>
    <dgm:cxn modelId="{D76CB5EC-D7B4-4F43-8111-6B2009872D67}" srcId="{3A15F1F8-B2F2-4691-AE28-E760D4B3D407}" destId="{3AC27560-A0AE-4613-9F8A-61916F0FD912}" srcOrd="4" destOrd="0" parTransId="{EA4BBD80-2FEC-4377-BAE3-A0D4A6DEE45A}" sibTransId="{94F300C4-646A-4B27-884C-AD681F7E7601}"/>
    <dgm:cxn modelId="{3B57D8FE-6B4D-44B6-A6CF-9F3016E0AFF6}" type="presOf" srcId="{CE4A6543-468B-4896-919A-07DADBAE07D1}" destId="{BFCDBBC7-C84D-4A68-AB73-13970D676FAB}" srcOrd="0" destOrd="0" presId="urn:microsoft.com/office/officeart/2005/8/layout/cycle2"/>
    <dgm:cxn modelId="{90F3C1D6-DC62-40DB-9BBF-9C9891EB59D8}" type="presParOf" srcId="{733F3E62-8596-4463-B453-BD8130F402A5}" destId="{759C668A-BA42-45C5-B924-A31E5CCDA908}" srcOrd="0" destOrd="0" presId="urn:microsoft.com/office/officeart/2005/8/layout/cycle2"/>
    <dgm:cxn modelId="{6C825CB6-32AE-44FF-AE42-5FBD480DDDCC}" type="presParOf" srcId="{733F3E62-8596-4463-B453-BD8130F402A5}" destId="{129494FF-8638-4A7F-A8FB-E1F27360A6D4}" srcOrd="1" destOrd="0" presId="urn:microsoft.com/office/officeart/2005/8/layout/cycle2"/>
    <dgm:cxn modelId="{2D3FA6BC-CF44-4DAA-9C31-116161AB7491}" type="presParOf" srcId="{129494FF-8638-4A7F-A8FB-E1F27360A6D4}" destId="{7161C4E4-1BE3-4634-A625-5810D5F67360}" srcOrd="0" destOrd="0" presId="urn:microsoft.com/office/officeart/2005/8/layout/cycle2"/>
    <dgm:cxn modelId="{94FF7EBB-574B-4CA0-8102-FFDB21F4D3BD}" type="presParOf" srcId="{733F3E62-8596-4463-B453-BD8130F402A5}" destId="{06B42BFB-CE80-4CD1-A7A9-4D7DE34CB4F5}" srcOrd="2" destOrd="0" presId="urn:microsoft.com/office/officeart/2005/8/layout/cycle2"/>
    <dgm:cxn modelId="{2010E57E-92AE-472E-93CF-CA2B74AE76D9}" type="presParOf" srcId="{733F3E62-8596-4463-B453-BD8130F402A5}" destId="{60974098-7292-4D27-8ED6-73BF1656B9BB}" srcOrd="3" destOrd="0" presId="urn:microsoft.com/office/officeart/2005/8/layout/cycle2"/>
    <dgm:cxn modelId="{1DB749F2-4A14-488D-A694-65026875D6A6}" type="presParOf" srcId="{60974098-7292-4D27-8ED6-73BF1656B9BB}" destId="{40A8BEB9-FD51-41D6-90B4-63EA75350B61}" srcOrd="0" destOrd="0" presId="urn:microsoft.com/office/officeart/2005/8/layout/cycle2"/>
    <dgm:cxn modelId="{6D8AF780-2F63-4BD7-AF5C-C14652C38728}" type="presParOf" srcId="{733F3E62-8596-4463-B453-BD8130F402A5}" destId="{BFCDBBC7-C84D-4A68-AB73-13970D676FAB}" srcOrd="4" destOrd="0" presId="urn:microsoft.com/office/officeart/2005/8/layout/cycle2"/>
    <dgm:cxn modelId="{13BE6AA9-83F1-4AE1-9048-9098293DC916}" type="presParOf" srcId="{733F3E62-8596-4463-B453-BD8130F402A5}" destId="{DA2D5722-85BB-4EAE-BE90-A007EC011C31}" srcOrd="5" destOrd="0" presId="urn:microsoft.com/office/officeart/2005/8/layout/cycle2"/>
    <dgm:cxn modelId="{66A0A499-EB0C-46A3-BD11-C45E81A7196C}" type="presParOf" srcId="{DA2D5722-85BB-4EAE-BE90-A007EC011C31}" destId="{2A8B1594-8EF0-4914-B453-F8CE294391ED}" srcOrd="0" destOrd="0" presId="urn:microsoft.com/office/officeart/2005/8/layout/cycle2"/>
    <dgm:cxn modelId="{D7873BA6-6AB8-4080-92F8-39FBED568698}" type="presParOf" srcId="{733F3E62-8596-4463-B453-BD8130F402A5}" destId="{C05308C4-FEBE-49E1-A0C9-2F224CD97FB4}" srcOrd="6" destOrd="0" presId="urn:microsoft.com/office/officeart/2005/8/layout/cycle2"/>
    <dgm:cxn modelId="{BCA7B3C0-0789-4673-9555-EFAC5FFC0DD6}" type="presParOf" srcId="{733F3E62-8596-4463-B453-BD8130F402A5}" destId="{ABA42682-7DF1-4B31-B1C5-D54CBA135880}" srcOrd="7" destOrd="0" presId="urn:microsoft.com/office/officeart/2005/8/layout/cycle2"/>
    <dgm:cxn modelId="{039B5512-4122-49C8-871C-120AE8AC321D}" type="presParOf" srcId="{ABA42682-7DF1-4B31-B1C5-D54CBA135880}" destId="{10FA9BC3-C523-4FF2-AF42-2C5E27691805}" srcOrd="0" destOrd="0" presId="urn:microsoft.com/office/officeart/2005/8/layout/cycle2"/>
    <dgm:cxn modelId="{B027A4B6-1608-423A-AB11-CD8844B480B0}" type="presParOf" srcId="{733F3E62-8596-4463-B453-BD8130F402A5}" destId="{96A58BD1-6765-419B-A2D2-6667EEF5017F}" srcOrd="8" destOrd="0" presId="urn:microsoft.com/office/officeart/2005/8/layout/cycle2"/>
    <dgm:cxn modelId="{1A571888-E73B-4D62-A111-BE212C899B54}" type="presParOf" srcId="{733F3E62-8596-4463-B453-BD8130F402A5}" destId="{17285107-D169-46D7-8C77-9B2E1725000F}" srcOrd="9" destOrd="0" presId="urn:microsoft.com/office/officeart/2005/8/layout/cycle2"/>
    <dgm:cxn modelId="{D97D85E5-08F1-49C8-9430-3EE31E1453DF}" type="presParOf" srcId="{17285107-D169-46D7-8C77-9B2E1725000F}" destId="{98E125A4-3D2B-447D-88BB-D8655BC2CCF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68A-BA42-45C5-B924-A31E5CCDA908}">
      <dsp:nvSpPr>
        <dsp:cNvPr id="0" name=""/>
        <dsp:cNvSpPr/>
      </dsp:nvSpPr>
      <dsp:spPr>
        <a:xfrm>
          <a:off x="3246437" y="534"/>
          <a:ext cx="1635124" cy="163512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sv-SE" sz="1500" kern="1200" dirty="0"/>
            <a:t>1. </a:t>
          </a:r>
        </a:p>
        <a:p>
          <a:pPr marL="0" lvl="0" indent="0" algn="ctr" defTabSz="666750">
            <a:lnSpc>
              <a:spcPct val="90000"/>
            </a:lnSpc>
            <a:spcBef>
              <a:spcPct val="0"/>
            </a:spcBef>
            <a:spcAft>
              <a:spcPct val="35000"/>
            </a:spcAft>
            <a:buNone/>
          </a:pPr>
          <a:r>
            <a:rPr lang="sv-SE" sz="1500" kern="1200" dirty="0"/>
            <a:t>RISK TO REWARD RATIO</a:t>
          </a:r>
        </a:p>
      </dsp:txBody>
      <dsp:txXfrm>
        <a:off x="3485895" y="239992"/>
        <a:ext cx="1156208" cy="1156208"/>
      </dsp:txXfrm>
    </dsp:sp>
    <dsp:sp modelId="{129494FF-8638-4A7F-A8FB-E1F27360A6D4}">
      <dsp:nvSpPr>
        <dsp:cNvPr id="0" name=""/>
        <dsp:cNvSpPr/>
      </dsp:nvSpPr>
      <dsp:spPr>
        <a:xfrm rot="2160000">
          <a:off x="4830234" y="1257302"/>
          <a:ext cx="436123" cy="55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v-SE" sz="1200" kern="1200"/>
        </a:p>
      </dsp:txBody>
      <dsp:txXfrm>
        <a:off x="4842728" y="1329221"/>
        <a:ext cx="305286" cy="331112"/>
      </dsp:txXfrm>
    </dsp:sp>
    <dsp:sp modelId="{06B42BFB-CE80-4CD1-A7A9-4D7DE34CB4F5}">
      <dsp:nvSpPr>
        <dsp:cNvPr id="0" name=""/>
        <dsp:cNvSpPr/>
      </dsp:nvSpPr>
      <dsp:spPr>
        <a:xfrm>
          <a:off x="5235001" y="1445310"/>
          <a:ext cx="1635124" cy="16351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sv-SE" sz="1500" kern="1200" dirty="0"/>
            <a:t>2. </a:t>
          </a:r>
        </a:p>
        <a:p>
          <a:pPr marL="0" lvl="0" indent="0" algn="ctr" defTabSz="666750">
            <a:lnSpc>
              <a:spcPct val="90000"/>
            </a:lnSpc>
            <a:spcBef>
              <a:spcPct val="0"/>
            </a:spcBef>
            <a:spcAft>
              <a:spcPct val="35000"/>
            </a:spcAft>
            <a:buNone/>
          </a:pPr>
          <a:r>
            <a:rPr lang="sv-SE" sz="1500" kern="1200" dirty="0"/>
            <a:t>TIME FRAMES</a:t>
          </a:r>
        </a:p>
      </dsp:txBody>
      <dsp:txXfrm>
        <a:off x="5474459" y="1684768"/>
        <a:ext cx="1156208" cy="1156208"/>
      </dsp:txXfrm>
    </dsp:sp>
    <dsp:sp modelId="{60974098-7292-4D27-8ED6-73BF1656B9BB}">
      <dsp:nvSpPr>
        <dsp:cNvPr id="0" name=""/>
        <dsp:cNvSpPr/>
      </dsp:nvSpPr>
      <dsp:spPr>
        <a:xfrm rot="6480000">
          <a:off x="5458534" y="3144055"/>
          <a:ext cx="436123" cy="55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v-SE" sz="1200" kern="1200"/>
        </a:p>
      </dsp:txBody>
      <dsp:txXfrm rot="10800000">
        <a:off x="5544168" y="3192209"/>
        <a:ext cx="305286" cy="331112"/>
      </dsp:txXfrm>
    </dsp:sp>
    <dsp:sp modelId="{BFCDBBC7-C84D-4A68-AB73-13970D676FAB}">
      <dsp:nvSpPr>
        <dsp:cNvPr id="0" name=""/>
        <dsp:cNvSpPr/>
      </dsp:nvSpPr>
      <dsp:spPr>
        <a:xfrm>
          <a:off x="4475437" y="3783007"/>
          <a:ext cx="1635124" cy="16351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sv-SE" sz="1500" kern="1200" dirty="0"/>
            <a:t>3.</a:t>
          </a:r>
        </a:p>
        <a:p>
          <a:pPr marL="0" lvl="0" indent="0" algn="ctr" defTabSz="666750">
            <a:lnSpc>
              <a:spcPct val="90000"/>
            </a:lnSpc>
            <a:spcBef>
              <a:spcPct val="0"/>
            </a:spcBef>
            <a:spcAft>
              <a:spcPct val="35000"/>
            </a:spcAft>
            <a:buNone/>
          </a:pPr>
          <a:r>
            <a:rPr lang="sv-SE" sz="1500" kern="1200" dirty="0"/>
            <a:t>TECHNICAL INDICATORS</a:t>
          </a:r>
        </a:p>
      </dsp:txBody>
      <dsp:txXfrm>
        <a:off x="4714895" y="4022465"/>
        <a:ext cx="1156208" cy="1156208"/>
      </dsp:txXfrm>
    </dsp:sp>
    <dsp:sp modelId="{DA2D5722-85BB-4EAE-BE90-A007EC011C31}">
      <dsp:nvSpPr>
        <dsp:cNvPr id="0" name=""/>
        <dsp:cNvSpPr/>
      </dsp:nvSpPr>
      <dsp:spPr>
        <a:xfrm rot="10800000">
          <a:off x="3858281" y="4324642"/>
          <a:ext cx="436123" cy="55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v-SE" sz="1200" kern="1200"/>
        </a:p>
      </dsp:txBody>
      <dsp:txXfrm rot="10800000">
        <a:off x="3989118" y="4435013"/>
        <a:ext cx="305286" cy="331112"/>
      </dsp:txXfrm>
    </dsp:sp>
    <dsp:sp modelId="{C05308C4-FEBE-49E1-A0C9-2F224CD97FB4}">
      <dsp:nvSpPr>
        <dsp:cNvPr id="0" name=""/>
        <dsp:cNvSpPr/>
      </dsp:nvSpPr>
      <dsp:spPr>
        <a:xfrm>
          <a:off x="2017437" y="3783007"/>
          <a:ext cx="1635124" cy="1635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sv-SE" sz="1500" b="0" i="0" kern="1200" dirty="0"/>
            <a:t>4.</a:t>
          </a:r>
        </a:p>
        <a:p>
          <a:pPr marL="0" lvl="0" indent="0" algn="ctr" defTabSz="666750">
            <a:lnSpc>
              <a:spcPct val="90000"/>
            </a:lnSpc>
            <a:spcBef>
              <a:spcPct val="0"/>
            </a:spcBef>
            <a:spcAft>
              <a:spcPct val="35000"/>
            </a:spcAft>
            <a:buNone/>
          </a:pPr>
          <a:r>
            <a:rPr lang="sv-SE" sz="1500" b="0" i="0" kern="1200" dirty="0"/>
            <a:t>CANDLESTICK PATTERNS</a:t>
          </a:r>
          <a:endParaRPr lang="sv-SE" sz="1500" b="0" kern="1200" dirty="0"/>
        </a:p>
      </dsp:txBody>
      <dsp:txXfrm>
        <a:off x="2256895" y="4022465"/>
        <a:ext cx="1156208" cy="1156208"/>
      </dsp:txXfrm>
    </dsp:sp>
    <dsp:sp modelId="{ABA42682-7DF1-4B31-B1C5-D54CBA135880}">
      <dsp:nvSpPr>
        <dsp:cNvPr id="0" name=""/>
        <dsp:cNvSpPr/>
      </dsp:nvSpPr>
      <dsp:spPr>
        <a:xfrm rot="15120000">
          <a:off x="2240970" y="3167533"/>
          <a:ext cx="436123" cy="55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v-SE" sz="1200" kern="1200"/>
        </a:p>
      </dsp:txBody>
      <dsp:txXfrm rot="10800000">
        <a:off x="2326604" y="3340121"/>
        <a:ext cx="305286" cy="331112"/>
      </dsp:txXfrm>
    </dsp:sp>
    <dsp:sp modelId="{96A58BD1-6765-419B-A2D2-6667EEF5017F}">
      <dsp:nvSpPr>
        <dsp:cNvPr id="0" name=""/>
        <dsp:cNvSpPr/>
      </dsp:nvSpPr>
      <dsp:spPr>
        <a:xfrm>
          <a:off x="1257873" y="1445310"/>
          <a:ext cx="1635124" cy="16351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sv-SE" sz="1500" kern="1200" dirty="0"/>
            <a:t>5.</a:t>
          </a:r>
        </a:p>
        <a:p>
          <a:pPr marL="0" lvl="0" indent="0" algn="ctr" defTabSz="666750">
            <a:lnSpc>
              <a:spcPct val="90000"/>
            </a:lnSpc>
            <a:spcBef>
              <a:spcPct val="0"/>
            </a:spcBef>
            <a:spcAft>
              <a:spcPct val="35000"/>
            </a:spcAft>
            <a:buNone/>
          </a:pPr>
          <a:r>
            <a:rPr lang="sv-SE" sz="1500" kern="1200" dirty="0"/>
            <a:t>CHART PATTERNS/AI</a:t>
          </a:r>
        </a:p>
      </dsp:txBody>
      <dsp:txXfrm>
        <a:off x="1497331" y="1684768"/>
        <a:ext cx="1156208" cy="1156208"/>
      </dsp:txXfrm>
    </dsp:sp>
    <dsp:sp modelId="{17285107-D169-46D7-8C77-9B2E1725000F}">
      <dsp:nvSpPr>
        <dsp:cNvPr id="0" name=""/>
        <dsp:cNvSpPr/>
      </dsp:nvSpPr>
      <dsp:spPr>
        <a:xfrm rot="19440000">
          <a:off x="2841670" y="1271812"/>
          <a:ext cx="436123" cy="55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v-SE" sz="1200" kern="1200"/>
        </a:p>
      </dsp:txBody>
      <dsp:txXfrm>
        <a:off x="2854164" y="1420635"/>
        <a:ext cx="305286"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758EA-013B-4174-A417-D1D35209A07A}" type="datetimeFigureOut">
              <a:rPr lang="sv-SE" smtClean="0"/>
              <a:t>2019-08-28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53BEE-33F1-4A24-9367-CCC77DE304BB}" type="slidenum">
              <a:rPr lang="sv-SE" smtClean="0"/>
              <a:t>‹#›</a:t>
            </a:fld>
            <a:endParaRPr lang="sv-SE"/>
          </a:p>
        </p:txBody>
      </p:sp>
    </p:spTree>
    <p:extLst>
      <p:ext uri="{BB962C8B-B14F-4D97-AF65-F5344CB8AC3E}">
        <p14:creationId xmlns:p14="http://schemas.microsoft.com/office/powerpoint/2010/main" val="34391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1</a:t>
            </a:fld>
            <a:endParaRPr lang="sv-SE"/>
          </a:p>
        </p:txBody>
      </p:sp>
    </p:spTree>
    <p:extLst>
      <p:ext uri="{BB962C8B-B14F-4D97-AF65-F5344CB8AC3E}">
        <p14:creationId xmlns:p14="http://schemas.microsoft.com/office/powerpoint/2010/main" val="333870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4</a:t>
            </a:fld>
            <a:endParaRPr lang="sv-SE"/>
          </a:p>
        </p:txBody>
      </p:sp>
    </p:spTree>
    <p:extLst>
      <p:ext uri="{BB962C8B-B14F-4D97-AF65-F5344CB8AC3E}">
        <p14:creationId xmlns:p14="http://schemas.microsoft.com/office/powerpoint/2010/main" val="288769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5</a:t>
            </a:fld>
            <a:endParaRPr lang="sv-SE"/>
          </a:p>
        </p:txBody>
      </p:sp>
    </p:spTree>
    <p:extLst>
      <p:ext uri="{BB962C8B-B14F-4D97-AF65-F5344CB8AC3E}">
        <p14:creationId xmlns:p14="http://schemas.microsoft.com/office/powerpoint/2010/main" val="380094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6</a:t>
            </a:fld>
            <a:endParaRPr lang="sv-SE"/>
          </a:p>
        </p:txBody>
      </p:sp>
    </p:spTree>
    <p:extLst>
      <p:ext uri="{BB962C8B-B14F-4D97-AF65-F5344CB8AC3E}">
        <p14:creationId xmlns:p14="http://schemas.microsoft.com/office/powerpoint/2010/main" val="354228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7</a:t>
            </a:fld>
            <a:endParaRPr lang="sv-SE"/>
          </a:p>
        </p:txBody>
      </p:sp>
    </p:spTree>
    <p:extLst>
      <p:ext uri="{BB962C8B-B14F-4D97-AF65-F5344CB8AC3E}">
        <p14:creationId xmlns:p14="http://schemas.microsoft.com/office/powerpoint/2010/main" val="255283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8</a:t>
            </a:fld>
            <a:endParaRPr lang="sv-SE"/>
          </a:p>
        </p:txBody>
      </p:sp>
    </p:spTree>
    <p:extLst>
      <p:ext uri="{BB962C8B-B14F-4D97-AF65-F5344CB8AC3E}">
        <p14:creationId xmlns:p14="http://schemas.microsoft.com/office/powerpoint/2010/main" val="312656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9</a:t>
            </a:fld>
            <a:endParaRPr lang="sv-SE"/>
          </a:p>
        </p:txBody>
      </p:sp>
    </p:spTree>
    <p:extLst>
      <p:ext uri="{BB962C8B-B14F-4D97-AF65-F5344CB8AC3E}">
        <p14:creationId xmlns:p14="http://schemas.microsoft.com/office/powerpoint/2010/main" val="160478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10</a:t>
            </a:fld>
            <a:endParaRPr lang="sv-SE"/>
          </a:p>
        </p:txBody>
      </p:sp>
    </p:spTree>
    <p:extLst>
      <p:ext uri="{BB962C8B-B14F-4D97-AF65-F5344CB8AC3E}">
        <p14:creationId xmlns:p14="http://schemas.microsoft.com/office/powerpoint/2010/main" val="252269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2019-08-28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3906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2019-08-28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7680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2019-08-28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28925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2019-08-28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322360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2019-08-28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401808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2019-08-28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341163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ADDC2E00-917A-4EDF-9817-A169E74473A7}" type="datetimeFigureOut">
              <a:rPr lang="sv-SE" smtClean="0"/>
              <a:t>2019-08-28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9807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ADDC2E00-917A-4EDF-9817-A169E74473A7}" type="datetimeFigureOut">
              <a:rPr lang="sv-SE" smtClean="0"/>
              <a:t>2019-08-28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11020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DDC2E00-917A-4EDF-9817-A169E74473A7}" type="datetimeFigureOut">
              <a:rPr lang="sv-SE" smtClean="0"/>
              <a:t>2019-08-28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91687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2019-08-28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2035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2019-08-28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67590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C2E00-917A-4EDF-9817-A169E74473A7}" type="datetimeFigureOut">
              <a:rPr lang="sv-SE" smtClean="0"/>
              <a:t>2019-08-28</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7A155-1E87-41FF-B71C-73604B75D2F6}" type="slidenum">
              <a:rPr lang="sv-SE" smtClean="0"/>
              <a:t>‹#›</a:t>
            </a:fld>
            <a:endParaRPr lang="sv-SE"/>
          </a:p>
        </p:txBody>
      </p:sp>
    </p:spTree>
    <p:extLst>
      <p:ext uri="{BB962C8B-B14F-4D97-AF65-F5344CB8AC3E}">
        <p14:creationId xmlns:p14="http://schemas.microsoft.com/office/powerpoint/2010/main" val="74422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hyperlink" Target="http://585tradingepisec.episec.se:80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mrao.cam.ac.uk/~mph/Technical_Analysis.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ildobjekt 28"/>
          <p:cNvPicPr>
            <a:picLocks noChangeAspect="1"/>
          </p:cNvPicPr>
          <p:nvPr/>
        </p:nvPicPr>
        <p:blipFill>
          <a:blip r:embed="rId3"/>
          <a:stretch>
            <a:fillRect/>
          </a:stretch>
        </p:blipFill>
        <p:spPr>
          <a:xfrm>
            <a:off x="9881661" y="4500333"/>
            <a:ext cx="2127688" cy="2152075"/>
          </a:xfrm>
          <a:prstGeom prst="rect">
            <a:avLst/>
          </a:prstGeom>
        </p:spPr>
      </p:pic>
      <p:sp>
        <p:nvSpPr>
          <p:cNvPr id="27" name="Rektangel med rundade hörn 26"/>
          <p:cNvSpPr/>
          <p:nvPr/>
        </p:nvSpPr>
        <p:spPr>
          <a:xfrm>
            <a:off x="5319686" y="156742"/>
            <a:ext cx="6632812" cy="6563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ruta 14"/>
          <p:cNvSpPr txBox="1"/>
          <p:nvPr/>
        </p:nvSpPr>
        <p:spPr>
          <a:xfrm>
            <a:off x="5109130" y="3313479"/>
            <a:ext cx="184731" cy="338554"/>
          </a:xfrm>
          <a:prstGeom prst="rect">
            <a:avLst/>
          </a:prstGeom>
          <a:noFill/>
        </p:spPr>
        <p:txBody>
          <a:bodyPr wrap="none" rtlCol="0">
            <a:spAutoFit/>
          </a:bodyPr>
          <a:lstStyle/>
          <a:p>
            <a:endParaRPr lang="sv-SE" sz="1600" b="1" dirty="0">
              <a:latin typeface="GungsuhChe" panose="02030609000101010101" pitchFamily="49" charset="-127"/>
              <a:ea typeface="GungsuhChe" panose="02030609000101010101" pitchFamily="49" charset="-127"/>
            </a:endParaRPr>
          </a:p>
        </p:txBody>
      </p:sp>
      <p:sp>
        <p:nvSpPr>
          <p:cNvPr id="23" name="textruta 22"/>
          <p:cNvSpPr txBox="1"/>
          <p:nvPr/>
        </p:nvSpPr>
        <p:spPr>
          <a:xfrm>
            <a:off x="4285397" y="1064525"/>
            <a:ext cx="184731" cy="369332"/>
          </a:xfrm>
          <a:prstGeom prst="rect">
            <a:avLst/>
          </a:prstGeom>
          <a:noFill/>
        </p:spPr>
        <p:txBody>
          <a:bodyPr wrap="none" rtlCol="0">
            <a:spAutoFit/>
          </a:bodyPr>
          <a:lstStyle/>
          <a:p>
            <a:endParaRPr lang="sv-SE" dirty="0"/>
          </a:p>
        </p:txBody>
      </p:sp>
      <p:pic>
        <p:nvPicPr>
          <p:cNvPr id="24" name="Bildobjekt 23"/>
          <p:cNvPicPr>
            <a:picLocks noChangeAspect="1"/>
          </p:cNvPicPr>
          <p:nvPr/>
        </p:nvPicPr>
        <p:blipFill>
          <a:blip r:embed="rId4"/>
          <a:stretch>
            <a:fillRect/>
          </a:stretch>
        </p:blipFill>
        <p:spPr>
          <a:xfrm>
            <a:off x="270893" y="68238"/>
            <a:ext cx="2124075" cy="2152650"/>
          </a:xfrm>
          <a:prstGeom prst="rect">
            <a:avLst/>
          </a:prstGeom>
        </p:spPr>
      </p:pic>
      <p:sp>
        <p:nvSpPr>
          <p:cNvPr id="25" name="textruta 24"/>
          <p:cNvSpPr txBox="1"/>
          <p:nvPr/>
        </p:nvSpPr>
        <p:spPr>
          <a:xfrm>
            <a:off x="270893" y="2448737"/>
            <a:ext cx="11548068" cy="3416320"/>
          </a:xfrm>
          <a:prstGeom prst="rect">
            <a:avLst/>
          </a:prstGeom>
          <a:noFill/>
        </p:spPr>
        <p:txBody>
          <a:bodyPr wrap="square" rtlCol="0">
            <a:spAutoFit/>
          </a:bodyPr>
          <a:lstStyle/>
          <a:p>
            <a:pPr marL="342900" indent="-342900">
              <a:buFont typeface="+mj-lt"/>
              <a:buAutoNum type="arabicPeriod"/>
            </a:pPr>
            <a:r>
              <a:rPr lang="sv-SE" b="1" dirty="0"/>
              <a:t>Do you have the skills to calculate very complex mathematical </a:t>
            </a:r>
            <a:r>
              <a:rPr lang="sv-SE" b="1" dirty="0" err="1"/>
              <a:t>equations</a:t>
            </a:r>
            <a:r>
              <a:rPr lang="sv-SE" b="1" dirty="0"/>
              <a:t> </a:t>
            </a:r>
            <a:r>
              <a:rPr lang="sv-SE" b="1" dirty="0" err="1"/>
              <a:t>regarding</a:t>
            </a:r>
            <a:r>
              <a:rPr lang="sv-SE" b="1" dirty="0"/>
              <a:t> </a:t>
            </a:r>
            <a:r>
              <a:rPr lang="sv-SE" b="1" dirty="0" err="1"/>
              <a:t>statistics</a:t>
            </a:r>
            <a:r>
              <a:rPr lang="sv-SE" b="1" dirty="0"/>
              <a:t> and historical data?</a:t>
            </a:r>
          </a:p>
          <a:p>
            <a:pPr marL="342900" indent="-342900">
              <a:buFont typeface="+mj-lt"/>
              <a:buAutoNum type="arabicPeriod"/>
            </a:pPr>
            <a:r>
              <a:rPr lang="sv-SE" b="1" dirty="0"/>
              <a:t>Have you worked with </a:t>
            </a:r>
            <a:r>
              <a:rPr lang="sv-SE" b="1" dirty="0" err="1"/>
              <a:t>Python</a:t>
            </a:r>
            <a:r>
              <a:rPr lang="sv-SE" b="1" dirty="0"/>
              <a:t> </a:t>
            </a:r>
            <a:r>
              <a:rPr lang="sv-SE" b="1" dirty="0" err="1"/>
              <a:t>before</a:t>
            </a:r>
            <a:r>
              <a:rPr lang="sv-SE" b="1" dirty="0"/>
              <a:t> and </a:t>
            </a:r>
            <a:r>
              <a:rPr lang="sv-SE" b="1" dirty="0" err="1"/>
              <a:t>know</a:t>
            </a:r>
            <a:r>
              <a:rPr lang="sv-SE" b="1" dirty="0"/>
              <a:t> </a:t>
            </a:r>
            <a:r>
              <a:rPr lang="sv-SE" b="1" dirty="0" err="1"/>
              <a:t>how</a:t>
            </a:r>
            <a:r>
              <a:rPr lang="sv-SE" b="1" dirty="0"/>
              <a:t> to </a:t>
            </a:r>
            <a:r>
              <a:rPr lang="sv-SE" b="1" dirty="0" err="1"/>
              <a:t>build</a:t>
            </a:r>
            <a:r>
              <a:rPr lang="sv-SE" b="1" dirty="0"/>
              <a:t> </a:t>
            </a:r>
            <a:r>
              <a:rPr lang="sv-SE" b="1" dirty="0" err="1"/>
              <a:t>effective</a:t>
            </a:r>
            <a:r>
              <a:rPr lang="sv-SE" b="1" dirty="0"/>
              <a:t> UX </a:t>
            </a:r>
            <a:r>
              <a:rPr lang="sv-SE" b="1" dirty="0" err="1"/>
              <a:t>applications</a:t>
            </a:r>
            <a:r>
              <a:rPr lang="sv-SE" b="1" dirty="0"/>
              <a:t>?</a:t>
            </a:r>
          </a:p>
          <a:p>
            <a:pPr marL="342900" indent="-342900">
              <a:buFont typeface="+mj-lt"/>
              <a:buAutoNum type="arabicPeriod"/>
            </a:pPr>
            <a:r>
              <a:rPr lang="sv-SE" b="1" dirty="0"/>
              <a:t>Do you have good knowledge of Machine Learning/AI/Neural Networks/LSTM/GRU and much more?</a:t>
            </a:r>
          </a:p>
          <a:p>
            <a:pPr marL="342900" indent="-342900">
              <a:buFont typeface="+mj-lt"/>
              <a:buAutoNum type="arabicPeriod"/>
            </a:pPr>
            <a:r>
              <a:rPr lang="sv-SE" b="1" dirty="0"/>
              <a:t>Do you have good knowledge about trading and trading strategies, markets, pricebars, patterns and indicators?</a:t>
            </a:r>
          </a:p>
          <a:p>
            <a:pPr marL="342900" indent="-342900">
              <a:buFont typeface="+mj-lt"/>
              <a:buAutoNum type="arabicPeriod"/>
            </a:pPr>
            <a:r>
              <a:rPr lang="sv-SE" b="1" dirty="0"/>
              <a:t>Do you have references of web applications you have produced before?</a:t>
            </a:r>
          </a:p>
          <a:p>
            <a:r>
              <a:rPr lang="sv-SE" b="1" dirty="0"/>
              <a:t>If NO or unsure on any question 1-5: Thank you for your time and interest but this is </a:t>
            </a:r>
            <a:r>
              <a:rPr lang="sv-SE" b="1" u="sng" dirty="0"/>
              <a:t>not the project for you. </a:t>
            </a:r>
          </a:p>
          <a:p>
            <a:endParaRPr lang="sv-SE" b="1" dirty="0"/>
          </a:p>
          <a:p>
            <a:r>
              <a:rPr lang="sv-SE" b="1" dirty="0"/>
              <a:t>If YES then you are the one we are looking for – Welcome to this project presentation and please continue!</a:t>
            </a:r>
          </a:p>
          <a:p>
            <a:endParaRPr lang="sv-SE" b="1" dirty="0"/>
          </a:p>
          <a:p>
            <a:r>
              <a:rPr lang="sv-SE" b="1" dirty="0"/>
              <a:t>EPISEC.se</a:t>
            </a:r>
          </a:p>
          <a:p>
            <a:r>
              <a:rPr lang="sv-SE" b="1" dirty="0"/>
              <a:t>/Johan Graf CEO </a:t>
            </a:r>
          </a:p>
          <a:p>
            <a:endParaRPr lang="sv-SE" dirty="0"/>
          </a:p>
        </p:txBody>
      </p:sp>
      <p:sp>
        <p:nvSpPr>
          <p:cNvPr id="26" name="textruta 25"/>
          <p:cNvSpPr txBox="1"/>
          <p:nvPr/>
        </p:nvSpPr>
        <p:spPr>
          <a:xfrm>
            <a:off x="5574189" y="181071"/>
            <a:ext cx="6435160" cy="646331"/>
          </a:xfrm>
          <a:prstGeom prst="rect">
            <a:avLst/>
          </a:prstGeom>
          <a:noFill/>
        </p:spPr>
        <p:txBody>
          <a:bodyPr wrap="none" rtlCol="0">
            <a:spAutoFit/>
          </a:bodyPr>
          <a:lstStyle/>
          <a:p>
            <a:pPr algn="ctr"/>
            <a:r>
              <a:rPr lang="sv-SE" b="1" dirty="0">
                <a:solidFill>
                  <a:schemeClr val="bg1"/>
                </a:solidFill>
              </a:rPr>
              <a:t>DO NOT CONTINUE IF YOU ARE UNSURE ABOUT REQUIREMENTS </a:t>
            </a:r>
          </a:p>
          <a:p>
            <a:pPr algn="ctr"/>
            <a:r>
              <a:rPr lang="sv-SE" b="1" dirty="0">
                <a:solidFill>
                  <a:schemeClr val="bg1"/>
                </a:solidFill>
              </a:rPr>
              <a:t>WE ONLY WANT PROFFESIONALS!</a:t>
            </a:r>
          </a:p>
        </p:txBody>
      </p:sp>
      <p:pic>
        <p:nvPicPr>
          <p:cNvPr id="28" name="Bildobjekt 27"/>
          <p:cNvPicPr>
            <a:picLocks noChangeAspect="1"/>
          </p:cNvPicPr>
          <p:nvPr/>
        </p:nvPicPr>
        <p:blipFill>
          <a:blip r:embed="rId5"/>
          <a:stretch>
            <a:fillRect/>
          </a:stretch>
        </p:blipFill>
        <p:spPr>
          <a:xfrm>
            <a:off x="270893" y="5661810"/>
            <a:ext cx="6645216" cy="774259"/>
          </a:xfrm>
          <a:prstGeom prst="rect">
            <a:avLst/>
          </a:prstGeom>
        </p:spPr>
      </p:pic>
    </p:spTree>
    <p:extLst>
      <p:ext uri="{BB962C8B-B14F-4D97-AF65-F5344CB8AC3E}">
        <p14:creationId xmlns:p14="http://schemas.microsoft.com/office/powerpoint/2010/main" val="302363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88900" y="571500"/>
            <a:ext cx="12192000" cy="923330"/>
          </a:xfrm>
          <a:prstGeom prst="rect">
            <a:avLst/>
          </a:prstGeom>
          <a:noFill/>
        </p:spPr>
        <p:txBody>
          <a:bodyPr wrap="square" rtlCol="0">
            <a:spAutoFit/>
          </a:bodyPr>
          <a:lstStyle/>
          <a:p>
            <a:r>
              <a:rPr lang="sv-SE" b="1" dirty="0">
                <a:solidFill>
                  <a:srgbClr val="00B050"/>
                </a:solidFill>
              </a:rPr>
              <a:t>5. PART 2: CHART PATTERNS DIMENSION MACHINE LEARNING – BASED ON BROAD HISTORICAL DATA:</a:t>
            </a:r>
          </a:p>
          <a:p>
            <a:r>
              <a:rPr lang="sv-SE" dirty="0"/>
              <a:t>Does price action/charts have memories, can we predict the market better then 65% into the future based on historical data?</a:t>
            </a:r>
          </a:p>
          <a:p>
            <a:endParaRPr lang="sv-SE" b="1" u="sng" dirty="0"/>
          </a:p>
        </p:txBody>
      </p:sp>
      <p:sp>
        <p:nvSpPr>
          <p:cNvPr id="2" name="textruta 1"/>
          <p:cNvSpPr txBox="1"/>
          <p:nvPr/>
        </p:nvSpPr>
        <p:spPr>
          <a:xfrm>
            <a:off x="88900" y="1185755"/>
            <a:ext cx="11696700" cy="6186309"/>
          </a:xfrm>
          <a:prstGeom prst="rect">
            <a:avLst/>
          </a:prstGeom>
          <a:noFill/>
        </p:spPr>
        <p:txBody>
          <a:bodyPr wrap="square" rtlCol="0">
            <a:spAutoFit/>
          </a:bodyPr>
          <a:lstStyle/>
          <a:p>
            <a:r>
              <a:rPr lang="sv-SE" b="1" dirty="0"/>
              <a:t>Your assignment:</a:t>
            </a:r>
          </a:p>
          <a:p>
            <a:r>
              <a:rPr lang="en-US" dirty="0"/>
              <a:t>Create an AI/LSTM/Machine learning or other prediction model using as many inputs as necessary to predict future of chart with an accuracy of 65% or more. </a:t>
            </a:r>
            <a:r>
              <a:rPr lang="en-US" b="1" dirty="0">
                <a:solidFill>
                  <a:srgbClr val="FF0000"/>
                </a:solidFill>
              </a:rPr>
              <a:t>This is a trial and error assignment and will require deep knowledge in trading and machine learning. This is not a task for an “average programmer”!</a:t>
            </a:r>
          </a:p>
          <a:p>
            <a:endParaRPr lang="en-US" dirty="0"/>
          </a:p>
          <a:p>
            <a:r>
              <a:rPr lang="en-US" dirty="0"/>
              <a:t>See video and pdf for inspiration</a:t>
            </a:r>
          </a:p>
          <a:p>
            <a:r>
              <a:rPr lang="en-US" b="1" dirty="0"/>
              <a:t>ht</a:t>
            </a:r>
            <a:r>
              <a:rPr lang="sv-SE" b="1" dirty="0"/>
              <a:t>tps://www.youtube.com/watch?v=ftMq5ps503w</a:t>
            </a:r>
          </a:p>
          <a:p>
            <a:r>
              <a:rPr lang="sv-SE" b="1" dirty="0"/>
              <a:t>https://arxiv.org/pdf/1808.03867.pdf</a:t>
            </a:r>
          </a:p>
          <a:p>
            <a:r>
              <a:rPr lang="sv-SE" b="1" dirty="0"/>
              <a:t>https://www.kaggle.com/raoulma/ny-stock-price-prediction-rnn-lstm-gru</a:t>
            </a:r>
          </a:p>
          <a:p>
            <a:endParaRPr lang="sv-SE" b="1" dirty="0"/>
          </a:p>
          <a:p>
            <a:r>
              <a:rPr lang="sv-SE" b="1" dirty="0"/>
              <a:t>Your assignment:</a:t>
            </a:r>
          </a:p>
          <a:p>
            <a:r>
              <a:rPr lang="sv-SE" dirty="0"/>
              <a:t>Create prediction models that in realtime predicts future movements with atleast 65% accuaracy/win rate! </a:t>
            </a:r>
          </a:p>
          <a:p>
            <a:r>
              <a:rPr lang="sv-SE" dirty="0"/>
              <a:t>Store them in our AI-library</a:t>
            </a:r>
          </a:p>
          <a:p>
            <a:endParaRPr lang="sv-SE" dirty="0"/>
          </a:p>
          <a:p>
            <a:r>
              <a:rPr lang="en-US" dirty="0"/>
              <a:t>The steps to AI models could be something like:</a:t>
            </a:r>
          </a:p>
          <a:p>
            <a:r>
              <a:rPr lang="en-US" b="1" dirty="0"/>
              <a:t>numpy</a:t>
            </a:r>
            <a:r>
              <a:rPr lang="en-US" dirty="0"/>
              <a:t> — used to easily make matrix calculations and mathematic manipulations which are essential for any ML model</a:t>
            </a:r>
          </a:p>
          <a:p>
            <a:r>
              <a:rPr lang="en-US" b="1" dirty="0"/>
              <a:t>pandas</a:t>
            </a:r>
            <a:r>
              <a:rPr lang="en-US" dirty="0"/>
              <a:t> — used to define a nice data structure for your training data</a:t>
            </a:r>
          </a:p>
          <a:p>
            <a:r>
              <a:rPr lang="en-US" b="1" dirty="0"/>
              <a:t>sklearn</a:t>
            </a:r>
            <a:r>
              <a:rPr lang="en-US" dirty="0"/>
              <a:t> — a tool used for data analysis (for example normalizing or clustering data)</a:t>
            </a:r>
          </a:p>
          <a:p>
            <a:r>
              <a:rPr lang="en-US" b="1" dirty="0"/>
              <a:t>matplotlib</a:t>
            </a:r>
            <a:r>
              <a:rPr lang="en-US" dirty="0"/>
              <a:t> — used to display our data</a:t>
            </a:r>
          </a:p>
          <a:p>
            <a:r>
              <a:rPr lang="en-US" b="1" dirty="0"/>
              <a:t>tensorflow</a:t>
            </a:r>
            <a:r>
              <a:rPr lang="en-US" dirty="0"/>
              <a:t> — Google’s open source library used for building ML graphs in an easy and elegant way</a:t>
            </a:r>
          </a:p>
          <a:p>
            <a:endParaRPr lang="sv-SE" dirty="0"/>
          </a:p>
          <a:p>
            <a:endParaRPr lang="sv-SE" dirty="0"/>
          </a:p>
        </p:txBody>
      </p:sp>
    </p:spTree>
    <p:extLst>
      <p:ext uri="{BB962C8B-B14F-4D97-AF65-F5344CB8AC3E}">
        <p14:creationId xmlns:p14="http://schemas.microsoft.com/office/powerpoint/2010/main" val="75627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3425588" y="3193576"/>
            <a:ext cx="5471947" cy="1446550"/>
          </a:xfrm>
          <a:prstGeom prst="rect">
            <a:avLst/>
          </a:prstGeom>
          <a:noFill/>
        </p:spPr>
        <p:txBody>
          <a:bodyPr wrap="none" rtlCol="0">
            <a:spAutoFit/>
          </a:bodyPr>
          <a:lstStyle/>
          <a:p>
            <a:r>
              <a:rPr lang="sv-SE" sz="4400" dirty="0"/>
              <a:t>TRADING LABORATORY</a:t>
            </a:r>
          </a:p>
          <a:p>
            <a:endParaRPr lang="sv-SE" sz="4400" dirty="0"/>
          </a:p>
        </p:txBody>
      </p:sp>
      <p:pic>
        <p:nvPicPr>
          <p:cNvPr id="5" name="Bildobjekt 4"/>
          <p:cNvPicPr>
            <a:picLocks noChangeAspect="1"/>
          </p:cNvPicPr>
          <p:nvPr/>
        </p:nvPicPr>
        <p:blipFill>
          <a:blip r:embed="rId2"/>
          <a:stretch>
            <a:fillRect/>
          </a:stretch>
        </p:blipFill>
        <p:spPr>
          <a:xfrm>
            <a:off x="5120682" y="507526"/>
            <a:ext cx="1704975" cy="2686050"/>
          </a:xfrm>
          <a:prstGeom prst="rect">
            <a:avLst/>
          </a:prstGeom>
        </p:spPr>
      </p:pic>
    </p:spTree>
    <p:extLst>
      <p:ext uri="{BB962C8B-B14F-4D97-AF65-F5344CB8AC3E}">
        <p14:creationId xmlns:p14="http://schemas.microsoft.com/office/powerpoint/2010/main" val="367195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177420" y="2047164"/>
            <a:ext cx="11676127" cy="2031325"/>
          </a:xfrm>
          <a:prstGeom prst="rect">
            <a:avLst/>
          </a:prstGeom>
          <a:noFill/>
        </p:spPr>
        <p:txBody>
          <a:bodyPr wrap="square" rtlCol="0">
            <a:spAutoFit/>
          </a:bodyPr>
          <a:lstStyle/>
          <a:p>
            <a:r>
              <a:rPr lang="sv-SE" b="1" dirty="0"/>
              <a:t>CORE VALUE OF THIS SERVICE IS THIS FEATURE : TRADING LABORATORY!</a:t>
            </a:r>
          </a:p>
          <a:p>
            <a:endParaRPr lang="sv-SE" b="1" dirty="0"/>
          </a:p>
          <a:p>
            <a:r>
              <a:rPr lang="sv-SE" dirty="0"/>
              <a:t>BASIC LAYOUT REQUIREMENTS</a:t>
            </a:r>
          </a:p>
          <a:p>
            <a:pPr marL="285750" indent="-285750">
              <a:buFont typeface="Arial" panose="020B0604020202020204" pitchFamily="34" charset="0"/>
              <a:buChar char="•"/>
            </a:pPr>
            <a:r>
              <a:rPr lang="sv-SE" dirty="0"/>
              <a:t>NEEDS HISTORICAL AND LIVE DATA FROM SUPPLIERS LIKE YAHOO FINANCE ETC (PLEASE SUGGEST AND ADD MORE)</a:t>
            </a:r>
          </a:p>
          <a:p>
            <a:pPr marL="285750" indent="-285750">
              <a:buFont typeface="Arial" panose="020B0604020202020204" pitchFamily="34" charset="0"/>
              <a:buChar char="•"/>
            </a:pPr>
            <a:r>
              <a:rPr lang="sv-SE" dirty="0"/>
              <a:t>PLOT GRAPH LIKE TRADEVIEW.COM OR SIMULAR WITH: CANDLES, LINE, BARS, RENKO OR HEIKIN ASHI -STYLE GRAPH</a:t>
            </a:r>
          </a:p>
          <a:p>
            <a:pPr marL="285750" indent="-285750">
              <a:buFont typeface="Arial" panose="020B0604020202020204" pitchFamily="34" charset="0"/>
              <a:buChar char="•"/>
            </a:pPr>
            <a:r>
              <a:rPr lang="sv-SE" dirty="0"/>
              <a:t>LIBRARY FOR: </a:t>
            </a:r>
            <a:r>
              <a:rPr lang="sv-SE" b="1" dirty="0"/>
              <a:t>66</a:t>
            </a:r>
            <a:r>
              <a:rPr lang="sv-SE" dirty="0"/>
              <a:t> TECHNICAL INDICATORS/ </a:t>
            </a:r>
            <a:r>
              <a:rPr lang="sv-SE" b="1" dirty="0"/>
              <a:t>65</a:t>
            </a:r>
            <a:r>
              <a:rPr lang="sv-SE" dirty="0"/>
              <a:t> CANDLESTICK PATTERNS/ </a:t>
            </a:r>
            <a:r>
              <a:rPr lang="sv-SE" b="1" dirty="0"/>
              <a:t>20</a:t>
            </a:r>
            <a:r>
              <a:rPr lang="sv-SE" dirty="0"/>
              <a:t> CHART PATTERNS</a:t>
            </a:r>
          </a:p>
          <a:p>
            <a:pPr marL="285750" indent="-285750">
              <a:buFont typeface="Arial" panose="020B0604020202020204" pitchFamily="34" charset="0"/>
              <a:buChar char="•"/>
            </a:pPr>
            <a:r>
              <a:rPr lang="sv-SE" dirty="0"/>
              <a:t>LIBRARY WILL ALSO CONSIST OF MACHINE LEARNING MODELS AND OTHER CUSTOM TRADING MODELS/IDEAS</a:t>
            </a:r>
          </a:p>
        </p:txBody>
      </p:sp>
    </p:spTree>
    <p:extLst>
      <p:ext uri="{BB962C8B-B14F-4D97-AF65-F5344CB8AC3E}">
        <p14:creationId xmlns:p14="http://schemas.microsoft.com/office/powerpoint/2010/main" val="269222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0" y="0"/>
            <a:ext cx="8961422" cy="6810375"/>
          </a:xfrm>
          <a:prstGeom prst="rect">
            <a:avLst/>
          </a:prstGeom>
        </p:spPr>
      </p:pic>
      <p:sp>
        <p:nvSpPr>
          <p:cNvPr id="23" name="Rektangel med rundade hörn 22"/>
          <p:cNvSpPr/>
          <p:nvPr/>
        </p:nvSpPr>
        <p:spPr>
          <a:xfrm>
            <a:off x="8961422" y="0"/>
            <a:ext cx="3230578" cy="255213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ruta 23"/>
          <p:cNvSpPr txBox="1"/>
          <p:nvPr/>
        </p:nvSpPr>
        <p:spPr>
          <a:xfrm>
            <a:off x="9078576" y="47625"/>
            <a:ext cx="2996269" cy="2862322"/>
          </a:xfrm>
          <a:prstGeom prst="rect">
            <a:avLst/>
          </a:prstGeom>
          <a:noFill/>
        </p:spPr>
        <p:txBody>
          <a:bodyPr wrap="none" rtlCol="0">
            <a:spAutoFit/>
          </a:bodyPr>
          <a:lstStyle/>
          <a:p>
            <a:pPr algn="ctr"/>
            <a:r>
              <a:rPr lang="sv-SE" dirty="0">
                <a:solidFill>
                  <a:srgbClr val="FF0000"/>
                </a:solidFill>
              </a:rPr>
              <a:t>PERFORMANCE DATA</a:t>
            </a:r>
          </a:p>
          <a:p>
            <a:r>
              <a:rPr lang="sv-SE" dirty="0"/>
              <a:t>BASED ON HISTORICAL DATA </a:t>
            </a:r>
          </a:p>
          <a:p>
            <a:r>
              <a:rPr lang="sv-SE" sz="1400" dirty="0"/>
              <a:t>Specify date from: Year-month-day</a:t>
            </a:r>
          </a:p>
          <a:p>
            <a:r>
              <a:rPr lang="sv-SE" sz="1400" dirty="0"/>
              <a:t>(If not chosen max data is applied)</a:t>
            </a:r>
          </a:p>
          <a:p>
            <a:endParaRPr lang="sv-SE" dirty="0"/>
          </a:p>
          <a:p>
            <a:r>
              <a:rPr lang="sv-SE" sz="1400" dirty="0"/>
              <a:t>Best risk to reward setting for:</a:t>
            </a:r>
          </a:p>
          <a:p>
            <a:r>
              <a:rPr lang="sv-SE" sz="1400" dirty="0"/>
              <a:t>Buy</a:t>
            </a:r>
            <a:r>
              <a:rPr lang="sv-SE" sz="1400" u="sng" dirty="0"/>
              <a:t>__1:121______/ Win Ratio</a:t>
            </a:r>
            <a:r>
              <a:rPr lang="sv-SE" sz="1400" dirty="0"/>
              <a:t>__</a:t>
            </a:r>
            <a:r>
              <a:rPr lang="sv-SE" sz="1400" u="sng" dirty="0"/>
              <a:t>51</a:t>
            </a:r>
            <a:r>
              <a:rPr lang="sv-SE" sz="1400" dirty="0"/>
              <a:t>_%</a:t>
            </a:r>
          </a:p>
          <a:p>
            <a:r>
              <a:rPr lang="sv-SE" sz="1400" dirty="0"/>
              <a:t>Sell</a:t>
            </a:r>
            <a:r>
              <a:rPr lang="sv-SE" sz="1400" u="sng" dirty="0"/>
              <a:t>__1.131______/ Win Ratio</a:t>
            </a:r>
            <a:r>
              <a:rPr lang="sv-SE" sz="1400" dirty="0"/>
              <a:t>__</a:t>
            </a:r>
            <a:r>
              <a:rPr lang="sv-SE" sz="1400" u="sng" dirty="0"/>
              <a:t>49</a:t>
            </a:r>
            <a:r>
              <a:rPr lang="sv-SE" sz="1400" dirty="0"/>
              <a:t>_%</a:t>
            </a:r>
          </a:p>
          <a:p>
            <a:r>
              <a:rPr lang="sv-SE" sz="1400" dirty="0"/>
              <a:t>Max consecutive win streak: 12 times</a:t>
            </a:r>
          </a:p>
          <a:p>
            <a:r>
              <a:rPr lang="sv-SE" sz="1400" dirty="0"/>
              <a:t>Max consecutive loss streak: 11 times</a:t>
            </a:r>
          </a:p>
          <a:p>
            <a:endParaRPr lang="sv-SE" sz="1400" dirty="0"/>
          </a:p>
          <a:p>
            <a:endParaRPr lang="sv-SE" sz="1400" dirty="0"/>
          </a:p>
        </p:txBody>
      </p:sp>
      <p:sp>
        <p:nvSpPr>
          <p:cNvPr id="32" name="textruta 31"/>
          <p:cNvSpPr txBox="1"/>
          <p:nvPr/>
        </p:nvSpPr>
        <p:spPr>
          <a:xfrm>
            <a:off x="59092" y="5887045"/>
            <a:ext cx="4072910" cy="923330"/>
          </a:xfrm>
          <a:prstGeom prst="rect">
            <a:avLst/>
          </a:prstGeom>
          <a:noFill/>
        </p:spPr>
        <p:txBody>
          <a:bodyPr wrap="none" rtlCol="0">
            <a:spAutoFit/>
          </a:bodyPr>
          <a:lstStyle/>
          <a:p>
            <a:pPr algn="ctr"/>
            <a:r>
              <a:rPr lang="sv-SE" b="1" dirty="0">
                <a:solidFill>
                  <a:schemeClr val="bg1"/>
                </a:solidFill>
              </a:rPr>
              <a:t>similar to </a:t>
            </a:r>
          </a:p>
          <a:p>
            <a:pPr algn="ctr"/>
            <a:r>
              <a:rPr lang="sv-SE" b="1" dirty="0">
                <a:solidFill>
                  <a:schemeClr val="bg1"/>
                </a:solidFill>
              </a:rPr>
              <a:t>Tradeview.com and real time data inputs</a:t>
            </a:r>
          </a:p>
          <a:p>
            <a:pPr algn="ctr"/>
            <a:endParaRPr lang="sv-SE" b="1" dirty="0">
              <a:solidFill>
                <a:schemeClr val="bg1"/>
              </a:solidFill>
            </a:endParaRPr>
          </a:p>
        </p:txBody>
      </p:sp>
      <p:sp>
        <p:nvSpPr>
          <p:cNvPr id="37" name="Rektangel med rundade hörn 36"/>
          <p:cNvSpPr/>
          <p:nvPr/>
        </p:nvSpPr>
        <p:spPr>
          <a:xfrm>
            <a:off x="8993560" y="2552131"/>
            <a:ext cx="3198439" cy="430586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dirty="0">
              <a:solidFill>
                <a:schemeClr val="tx1"/>
              </a:solidFill>
            </a:endParaRPr>
          </a:p>
        </p:txBody>
      </p:sp>
      <p:sp>
        <p:nvSpPr>
          <p:cNvPr id="43" name="textruta 42"/>
          <p:cNvSpPr txBox="1"/>
          <p:nvPr/>
        </p:nvSpPr>
        <p:spPr>
          <a:xfrm>
            <a:off x="1737617" y="3220521"/>
            <a:ext cx="5486182" cy="369332"/>
          </a:xfrm>
          <a:prstGeom prst="rect">
            <a:avLst/>
          </a:prstGeom>
          <a:noFill/>
        </p:spPr>
        <p:txBody>
          <a:bodyPr wrap="none" rtlCol="0">
            <a:spAutoFit/>
          </a:bodyPr>
          <a:lstStyle/>
          <a:p>
            <a:r>
              <a:rPr lang="sv-SE" b="1" dirty="0"/>
              <a:t>”SUGGESTED BASIC LAYOUT OF TRADING LABORATORY”</a:t>
            </a:r>
          </a:p>
        </p:txBody>
      </p:sp>
      <p:cxnSp>
        <p:nvCxnSpPr>
          <p:cNvPr id="45" name="Rak pil 44"/>
          <p:cNvCxnSpPr/>
          <p:nvPr/>
        </p:nvCxnSpPr>
        <p:spPr>
          <a:xfrm flipH="1">
            <a:off x="2256910" y="317826"/>
            <a:ext cx="129656" cy="74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ktangel 48"/>
          <p:cNvSpPr/>
          <p:nvPr/>
        </p:nvSpPr>
        <p:spPr>
          <a:xfrm>
            <a:off x="290954" y="1028545"/>
            <a:ext cx="2893325" cy="16737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textruta 45"/>
          <p:cNvSpPr txBox="1"/>
          <p:nvPr/>
        </p:nvSpPr>
        <p:spPr>
          <a:xfrm>
            <a:off x="254730" y="947930"/>
            <a:ext cx="3753135" cy="1754326"/>
          </a:xfrm>
          <a:prstGeom prst="rect">
            <a:avLst/>
          </a:prstGeom>
          <a:noFill/>
        </p:spPr>
        <p:txBody>
          <a:bodyPr wrap="square" rtlCol="0">
            <a:spAutoFit/>
          </a:bodyPr>
          <a:lstStyle/>
          <a:p>
            <a:r>
              <a:rPr lang="sv-SE" dirty="0"/>
              <a:t>Categories:</a:t>
            </a:r>
          </a:p>
          <a:p>
            <a:pPr marL="342900" indent="-342900">
              <a:buFont typeface="+mj-lt"/>
              <a:buAutoNum type="arabicPeriod"/>
            </a:pPr>
            <a:r>
              <a:rPr lang="sv-SE" dirty="0"/>
              <a:t>Technical Indicators (66)</a:t>
            </a:r>
          </a:p>
          <a:p>
            <a:pPr marL="342900" indent="-342900">
              <a:buFont typeface="+mj-lt"/>
              <a:buAutoNum type="arabicPeriod"/>
            </a:pPr>
            <a:r>
              <a:rPr lang="sv-SE" dirty="0"/>
              <a:t>Candlestick Patterns (65)</a:t>
            </a:r>
          </a:p>
          <a:p>
            <a:pPr marL="342900" indent="-342900">
              <a:buFont typeface="+mj-lt"/>
              <a:buAutoNum type="arabicPeriod"/>
            </a:pPr>
            <a:r>
              <a:rPr lang="sv-SE" dirty="0"/>
              <a:t>Chart Patterns (20)</a:t>
            </a:r>
          </a:p>
          <a:p>
            <a:pPr marL="342900" indent="-342900">
              <a:buFont typeface="+mj-lt"/>
              <a:buAutoNum type="arabicPeriod"/>
            </a:pPr>
            <a:r>
              <a:rPr lang="sv-SE" dirty="0"/>
              <a:t>AI Predictions </a:t>
            </a:r>
          </a:p>
          <a:p>
            <a:pPr marL="342900" indent="-342900">
              <a:buFont typeface="+mj-lt"/>
              <a:buAutoNum type="arabicPeriod"/>
            </a:pPr>
            <a:r>
              <a:rPr lang="sv-SE" dirty="0"/>
              <a:t>Custom Indicators</a:t>
            </a:r>
          </a:p>
        </p:txBody>
      </p:sp>
      <p:cxnSp>
        <p:nvCxnSpPr>
          <p:cNvPr id="52" name="Rak pil 51"/>
          <p:cNvCxnSpPr/>
          <p:nvPr/>
        </p:nvCxnSpPr>
        <p:spPr>
          <a:xfrm>
            <a:off x="3466531" y="286603"/>
            <a:ext cx="354842"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ktangel 53"/>
          <p:cNvSpPr/>
          <p:nvPr/>
        </p:nvSpPr>
        <p:spPr>
          <a:xfrm>
            <a:off x="3269295" y="696036"/>
            <a:ext cx="1948191" cy="332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textruta 52"/>
          <p:cNvSpPr txBox="1"/>
          <p:nvPr/>
        </p:nvSpPr>
        <p:spPr>
          <a:xfrm>
            <a:off x="3294543" y="696036"/>
            <a:ext cx="1992981" cy="369332"/>
          </a:xfrm>
          <a:prstGeom prst="rect">
            <a:avLst/>
          </a:prstGeom>
          <a:noFill/>
        </p:spPr>
        <p:txBody>
          <a:bodyPr wrap="none" rtlCol="0">
            <a:spAutoFit/>
          </a:bodyPr>
          <a:lstStyle/>
          <a:p>
            <a:r>
              <a:rPr lang="sv-SE" dirty="0"/>
              <a:t>Save your template</a:t>
            </a:r>
          </a:p>
        </p:txBody>
      </p:sp>
      <p:cxnSp>
        <p:nvCxnSpPr>
          <p:cNvPr id="56" name="Rak pil 55"/>
          <p:cNvCxnSpPr/>
          <p:nvPr/>
        </p:nvCxnSpPr>
        <p:spPr>
          <a:xfrm>
            <a:off x="4026090" y="286603"/>
            <a:ext cx="1856095"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ktangel 57"/>
          <p:cNvSpPr/>
          <p:nvPr/>
        </p:nvSpPr>
        <p:spPr>
          <a:xfrm>
            <a:off x="5547484" y="696036"/>
            <a:ext cx="2955071" cy="332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textruta 56"/>
          <p:cNvSpPr txBox="1"/>
          <p:nvPr/>
        </p:nvSpPr>
        <p:spPr>
          <a:xfrm>
            <a:off x="5547484" y="696036"/>
            <a:ext cx="3013902" cy="369332"/>
          </a:xfrm>
          <a:prstGeom prst="rect">
            <a:avLst/>
          </a:prstGeom>
          <a:noFill/>
        </p:spPr>
        <p:txBody>
          <a:bodyPr wrap="none" rtlCol="0">
            <a:spAutoFit/>
          </a:bodyPr>
          <a:lstStyle/>
          <a:p>
            <a:r>
              <a:rPr lang="sv-SE" dirty="0"/>
              <a:t>Alert when signal is generated</a:t>
            </a:r>
          </a:p>
        </p:txBody>
      </p:sp>
      <p:sp>
        <p:nvSpPr>
          <p:cNvPr id="63" name="textruta 62"/>
          <p:cNvSpPr txBox="1"/>
          <p:nvPr/>
        </p:nvSpPr>
        <p:spPr>
          <a:xfrm>
            <a:off x="5390866" y="4503761"/>
            <a:ext cx="184731" cy="369332"/>
          </a:xfrm>
          <a:prstGeom prst="rect">
            <a:avLst/>
          </a:prstGeom>
          <a:noFill/>
        </p:spPr>
        <p:txBody>
          <a:bodyPr wrap="none" rtlCol="0">
            <a:spAutoFit/>
          </a:bodyPr>
          <a:lstStyle/>
          <a:p>
            <a:endParaRPr lang="sv-SE" dirty="0"/>
          </a:p>
        </p:txBody>
      </p:sp>
      <p:sp>
        <p:nvSpPr>
          <p:cNvPr id="3073" name="Rektangel 3072"/>
          <p:cNvSpPr/>
          <p:nvPr/>
        </p:nvSpPr>
        <p:spPr>
          <a:xfrm>
            <a:off x="8993560" y="2552131"/>
            <a:ext cx="3198440" cy="430586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2" name="Bildobjekt 3071"/>
          <p:cNvPicPr>
            <a:picLocks noChangeAspect="1"/>
          </p:cNvPicPr>
          <p:nvPr/>
        </p:nvPicPr>
        <p:blipFill>
          <a:blip r:embed="rId3"/>
          <a:stretch>
            <a:fillRect/>
          </a:stretch>
        </p:blipFill>
        <p:spPr>
          <a:xfrm>
            <a:off x="9020515" y="2577020"/>
            <a:ext cx="3158394" cy="4280979"/>
          </a:xfrm>
          <a:prstGeom prst="rect">
            <a:avLst/>
          </a:prstGeom>
        </p:spPr>
      </p:pic>
    </p:spTree>
    <p:extLst>
      <p:ext uri="{BB962C8B-B14F-4D97-AF65-F5344CB8AC3E}">
        <p14:creationId xmlns:p14="http://schemas.microsoft.com/office/powerpoint/2010/main" val="417546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0"/>
            <a:ext cx="8188657" cy="4607115"/>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t>Step 1: Pick asset </a:t>
            </a:r>
          </a:p>
          <a:p>
            <a:r>
              <a:rPr lang="sv-SE" dirty="0"/>
              <a:t>(this </a:t>
            </a:r>
            <a:r>
              <a:rPr lang="sv-SE" dirty="0" err="1"/>
              <a:t>example</a:t>
            </a:r>
            <a:r>
              <a:rPr lang="sv-SE" dirty="0"/>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854381"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t>Step 2: Pick time frame </a:t>
            </a:r>
          </a:p>
          <a:p>
            <a:r>
              <a:rPr lang="sv-SE" dirty="0"/>
              <a:t>(this </a:t>
            </a:r>
            <a:r>
              <a:rPr lang="sv-SE" dirty="0" err="1"/>
              <a:t>example</a:t>
            </a:r>
            <a:r>
              <a:rPr lang="sv-SE" dirty="0"/>
              <a:t> 15 min) </a:t>
            </a:r>
          </a:p>
        </p:txBody>
      </p:sp>
    </p:spTree>
    <p:extLst>
      <p:ext uri="{BB962C8B-B14F-4D97-AF65-F5344CB8AC3E}">
        <p14:creationId xmlns:p14="http://schemas.microsoft.com/office/powerpoint/2010/main" val="166129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0" y="41868"/>
            <a:ext cx="4952660" cy="2567129"/>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152819" y="346501"/>
            <a:ext cx="1005823" cy="57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a:off x="444076" y="328851"/>
            <a:ext cx="138549" cy="143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cxnSp>
        <p:nvCxnSpPr>
          <p:cNvPr id="4" name="Rak pil 3"/>
          <p:cNvCxnSpPr/>
          <p:nvPr/>
        </p:nvCxnSpPr>
        <p:spPr>
          <a:xfrm>
            <a:off x="1321194" y="104567"/>
            <a:ext cx="957982" cy="254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ruta 5"/>
          <p:cNvSpPr txBox="1"/>
          <p:nvPr/>
        </p:nvSpPr>
        <p:spPr>
          <a:xfrm>
            <a:off x="0" y="2905553"/>
            <a:ext cx="12310724" cy="1754326"/>
          </a:xfrm>
          <a:prstGeom prst="rect">
            <a:avLst/>
          </a:prstGeom>
          <a:noFill/>
        </p:spPr>
        <p:txBody>
          <a:bodyPr wrap="square" rtlCol="0">
            <a:spAutoFit/>
          </a:bodyPr>
          <a:lstStyle/>
          <a:p>
            <a:r>
              <a:rPr lang="sv-SE" sz="1200" dirty="0"/>
              <a:t>Lets add a technical indicator to filter the trades. Lets say we add </a:t>
            </a:r>
            <a:r>
              <a:rPr lang="sv-SE" sz="1200" b="1" dirty="0"/>
              <a:t>MACD</a:t>
            </a:r>
            <a:r>
              <a:rPr lang="sv-SE" sz="1200" dirty="0"/>
              <a:t>. </a:t>
            </a:r>
          </a:p>
          <a:p>
            <a:r>
              <a:rPr lang="sv-SE" sz="1200" dirty="0"/>
              <a:t>(Example not fact) - We have defined that there are 3 ways this indicator can generate buy/sell signals. (Example not fact) </a:t>
            </a:r>
          </a:p>
          <a:p>
            <a:r>
              <a:rPr lang="sv-SE" sz="1200" dirty="0"/>
              <a:t>We pick one and add as filter. The application now runs back tests to define the optimal settings for this indicator and strategy.</a:t>
            </a:r>
          </a:p>
          <a:p>
            <a:endParaRPr lang="sv-SE" sz="1200" dirty="0"/>
          </a:p>
          <a:p>
            <a:r>
              <a:rPr lang="sv-SE" sz="1200" dirty="0"/>
              <a:t>Lets say it is: </a:t>
            </a:r>
            <a:r>
              <a:rPr lang="sv-SE" sz="1200" b="1" dirty="0"/>
              <a:t>22,26</a:t>
            </a:r>
            <a:r>
              <a:rPr lang="sv-SE" sz="1200" dirty="0"/>
              <a:t> and </a:t>
            </a:r>
            <a:r>
              <a:rPr lang="sv-SE" sz="1200" b="1" dirty="0"/>
              <a:t>9</a:t>
            </a:r>
          </a:p>
          <a:p>
            <a:r>
              <a:rPr lang="sv-SE" sz="1200" dirty="0"/>
              <a:t>To achieve best performance</a:t>
            </a:r>
          </a:p>
          <a:p>
            <a:endParaRPr lang="sv-SE" sz="1200" dirty="0"/>
          </a:p>
          <a:p>
            <a:r>
              <a:rPr lang="sv-SE" sz="1200" dirty="0"/>
              <a:t>Will this filter improve our</a:t>
            </a:r>
          </a:p>
          <a:p>
            <a:r>
              <a:rPr lang="sv-SE" sz="1200" dirty="0">
                <a:solidFill>
                  <a:srgbClr val="FF0000"/>
                </a:solidFill>
              </a:rPr>
              <a:t>*Performance data? Yes or no?</a:t>
            </a:r>
          </a:p>
        </p:txBody>
      </p:sp>
      <p:pic>
        <p:nvPicPr>
          <p:cNvPr id="7" name="Bildobjekt 6"/>
          <p:cNvPicPr>
            <a:picLocks noChangeAspect="1"/>
          </p:cNvPicPr>
          <p:nvPr/>
        </p:nvPicPr>
        <p:blipFill>
          <a:blip r:embed="rId3"/>
          <a:stretch>
            <a:fillRect/>
          </a:stretch>
        </p:blipFill>
        <p:spPr>
          <a:xfrm>
            <a:off x="2416504" y="3642882"/>
            <a:ext cx="7212298" cy="1450386"/>
          </a:xfrm>
          <a:prstGeom prst="rect">
            <a:avLst/>
          </a:prstGeom>
        </p:spPr>
      </p:pic>
      <p:cxnSp>
        <p:nvCxnSpPr>
          <p:cNvPr id="14" name="Rak pil 13"/>
          <p:cNvCxnSpPr/>
          <p:nvPr/>
        </p:nvCxnSpPr>
        <p:spPr>
          <a:xfrm flipV="1">
            <a:off x="5256944" y="4289720"/>
            <a:ext cx="54591" cy="586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5123022" y="4137243"/>
            <a:ext cx="377026" cy="230832"/>
          </a:xfrm>
          <a:prstGeom prst="rect">
            <a:avLst/>
          </a:prstGeom>
          <a:noFill/>
        </p:spPr>
        <p:txBody>
          <a:bodyPr wrap="none" rtlCol="0">
            <a:spAutoFit/>
          </a:bodyPr>
          <a:lstStyle/>
          <a:p>
            <a:r>
              <a:rPr lang="sv-SE" sz="900" dirty="0"/>
              <a:t>BUY</a:t>
            </a:r>
          </a:p>
        </p:txBody>
      </p:sp>
      <p:cxnSp>
        <p:nvCxnSpPr>
          <p:cNvPr id="19" name="Rak pil 18"/>
          <p:cNvCxnSpPr/>
          <p:nvPr/>
        </p:nvCxnSpPr>
        <p:spPr>
          <a:xfrm>
            <a:off x="7693919" y="4345749"/>
            <a:ext cx="68239" cy="44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ruta 21"/>
          <p:cNvSpPr txBox="1"/>
          <p:nvPr/>
        </p:nvSpPr>
        <p:spPr>
          <a:xfrm>
            <a:off x="7517355" y="4137243"/>
            <a:ext cx="1078172" cy="246221"/>
          </a:xfrm>
          <a:prstGeom prst="rect">
            <a:avLst/>
          </a:prstGeom>
          <a:noFill/>
        </p:spPr>
        <p:txBody>
          <a:bodyPr wrap="square" rtlCol="0">
            <a:spAutoFit/>
          </a:bodyPr>
          <a:lstStyle/>
          <a:p>
            <a:r>
              <a:rPr lang="sv-SE" sz="1000" dirty="0"/>
              <a:t>Sell</a:t>
            </a:r>
          </a:p>
        </p:txBody>
      </p:sp>
      <p:sp>
        <p:nvSpPr>
          <p:cNvPr id="25" name="textruta 24"/>
          <p:cNvSpPr txBox="1"/>
          <p:nvPr/>
        </p:nvSpPr>
        <p:spPr>
          <a:xfrm>
            <a:off x="0" y="2648910"/>
            <a:ext cx="3243452" cy="369332"/>
          </a:xfrm>
          <a:prstGeom prst="rect">
            <a:avLst/>
          </a:prstGeom>
          <a:noFill/>
        </p:spPr>
        <p:txBody>
          <a:bodyPr wrap="none" rtlCol="0">
            <a:spAutoFit/>
          </a:bodyPr>
          <a:lstStyle/>
          <a:p>
            <a:r>
              <a:rPr lang="sv-SE" dirty="0"/>
              <a:t>Step 3: Add filter from </a:t>
            </a:r>
            <a:r>
              <a:rPr lang="sv-SE" b="1" dirty="0"/>
              <a:t>Indicators</a:t>
            </a:r>
          </a:p>
        </p:txBody>
      </p:sp>
      <p:cxnSp>
        <p:nvCxnSpPr>
          <p:cNvPr id="28" name="Rak pil 27"/>
          <p:cNvCxnSpPr/>
          <p:nvPr/>
        </p:nvCxnSpPr>
        <p:spPr>
          <a:xfrm flipV="1">
            <a:off x="1616474" y="3744299"/>
            <a:ext cx="800030" cy="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14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1"/>
            <a:ext cx="8188657" cy="4244454"/>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569142"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sp>
        <p:nvSpPr>
          <p:cNvPr id="6" name="textruta 5"/>
          <p:cNvSpPr txBox="1"/>
          <p:nvPr/>
        </p:nvSpPr>
        <p:spPr>
          <a:xfrm>
            <a:off x="29184" y="4609912"/>
            <a:ext cx="12310724" cy="1200329"/>
          </a:xfrm>
          <a:prstGeom prst="rect">
            <a:avLst/>
          </a:prstGeom>
          <a:noFill/>
        </p:spPr>
        <p:txBody>
          <a:bodyPr wrap="square" rtlCol="0">
            <a:spAutoFit/>
          </a:bodyPr>
          <a:lstStyle/>
          <a:p>
            <a:r>
              <a:rPr lang="sv-SE" sz="1200" dirty="0"/>
              <a:t>Lets add another technical indicator to filter the trades even further. Lets say we add </a:t>
            </a:r>
            <a:r>
              <a:rPr lang="sv-SE" sz="1200" b="1" dirty="0"/>
              <a:t>MA Cross. </a:t>
            </a:r>
          </a:p>
          <a:p>
            <a:r>
              <a:rPr lang="sv-SE" sz="1200" dirty="0"/>
              <a:t>(Example not fact) - We have defined that there are 2 ways this MA Cross indicator can generate buy/sell signals. (Example not fact) </a:t>
            </a:r>
          </a:p>
          <a:p>
            <a:r>
              <a:rPr lang="sv-SE" sz="1200" dirty="0"/>
              <a:t>We pick one and add as filter. The application now runs back tests to define the optimal settings for this indicator and strategy.</a:t>
            </a:r>
          </a:p>
          <a:p>
            <a:endParaRPr lang="sv-SE" sz="1200" dirty="0"/>
          </a:p>
          <a:p>
            <a:r>
              <a:rPr lang="sv-SE" sz="1200" dirty="0"/>
              <a:t>Lets say it is </a:t>
            </a:r>
            <a:r>
              <a:rPr lang="sv-SE" sz="1200" b="1" dirty="0"/>
              <a:t>MA Pair 13</a:t>
            </a:r>
            <a:r>
              <a:rPr lang="sv-SE" sz="1200" dirty="0"/>
              <a:t> and </a:t>
            </a:r>
            <a:r>
              <a:rPr lang="sv-SE" sz="1200" b="1" dirty="0"/>
              <a:t>48</a:t>
            </a:r>
            <a:r>
              <a:rPr lang="sv-SE" sz="1200" dirty="0"/>
              <a:t> to achieve best performance</a:t>
            </a:r>
          </a:p>
          <a:p>
            <a:r>
              <a:rPr lang="sv-SE" sz="1200" dirty="0"/>
              <a:t>Will this filter and the previous filter </a:t>
            </a:r>
            <a:r>
              <a:rPr lang="sv-SE" sz="1200" b="1" dirty="0"/>
              <a:t>MACD</a:t>
            </a:r>
            <a:r>
              <a:rPr lang="sv-SE" sz="1200" dirty="0"/>
              <a:t> improve our </a:t>
            </a:r>
            <a:r>
              <a:rPr lang="sv-SE" sz="1200" dirty="0">
                <a:solidFill>
                  <a:srgbClr val="FF0000"/>
                </a:solidFill>
              </a:rPr>
              <a:t>*Performance data? Yes or no?</a:t>
            </a:r>
          </a:p>
        </p:txBody>
      </p:sp>
      <p:sp>
        <p:nvSpPr>
          <p:cNvPr id="25" name="textruta 24"/>
          <p:cNvSpPr txBox="1"/>
          <p:nvPr/>
        </p:nvSpPr>
        <p:spPr>
          <a:xfrm>
            <a:off x="6337" y="4240580"/>
            <a:ext cx="2599430" cy="369332"/>
          </a:xfrm>
          <a:prstGeom prst="rect">
            <a:avLst/>
          </a:prstGeom>
          <a:noFill/>
        </p:spPr>
        <p:txBody>
          <a:bodyPr wrap="none" rtlCol="0">
            <a:spAutoFit/>
          </a:bodyPr>
          <a:lstStyle/>
          <a:p>
            <a:r>
              <a:rPr lang="sv-SE" dirty="0"/>
              <a:t>Step 4: Add another filter.</a:t>
            </a:r>
          </a:p>
        </p:txBody>
      </p:sp>
      <p:pic>
        <p:nvPicPr>
          <p:cNvPr id="2" name="Bildobjekt 1"/>
          <p:cNvPicPr>
            <a:picLocks noChangeAspect="1"/>
          </p:cNvPicPr>
          <p:nvPr/>
        </p:nvPicPr>
        <p:blipFill>
          <a:blip r:embed="rId3"/>
          <a:stretch>
            <a:fillRect/>
          </a:stretch>
        </p:blipFill>
        <p:spPr>
          <a:xfrm>
            <a:off x="272955" y="28128"/>
            <a:ext cx="8188657" cy="3981683"/>
          </a:xfrm>
          <a:prstGeom prst="rect">
            <a:avLst/>
          </a:prstGeom>
        </p:spPr>
      </p:pic>
      <p:cxnSp>
        <p:nvCxnSpPr>
          <p:cNvPr id="4" name="Rak pil 3"/>
          <p:cNvCxnSpPr/>
          <p:nvPr/>
        </p:nvCxnSpPr>
        <p:spPr>
          <a:xfrm>
            <a:off x="550466" y="1031669"/>
            <a:ext cx="4731218" cy="357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Rak pil 20"/>
          <p:cNvCxnSpPr/>
          <p:nvPr/>
        </p:nvCxnSpPr>
        <p:spPr>
          <a:xfrm>
            <a:off x="550466" y="995107"/>
            <a:ext cx="4485558" cy="98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Rak pil 26"/>
          <p:cNvCxnSpPr/>
          <p:nvPr/>
        </p:nvCxnSpPr>
        <p:spPr>
          <a:xfrm>
            <a:off x="4367283" y="1835624"/>
            <a:ext cx="818866" cy="286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ruta 29"/>
          <p:cNvSpPr txBox="1"/>
          <p:nvPr/>
        </p:nvSpPr>
        <p:spPr>
          <a:xfrm>
            <a:off x="1306052" y="2556280"/>
            <a:ext cx="383438" cy="261610"/>
          </a:xfrm>
          <a:prstGeom prst="rect">
            <a:avLst/>
          </a:prstGeom>
          <a:noFill/>
        </p:spPr>
        <p:txBody>
          <a:bodyPr wrap="none" rtlCol="0">
            <a:spAutoFit/>
          </a:bodyPr>
          <a:lstStyle/>
          <a:p>
            <a:r>
              <a:rPr lang="sv-SE" sz="1100" dirty="0"/>
              <a:t>Sell</a:t>
            </a:r>
          </a:p>
        </p:txBody>
      </p:sp>
      <p:sp>
        <p:nvSpPr>
          <p:cNvPr id="31" name="textruta 30"/>
          <p:cNvSpPr txBox="1"/>
          <p:nvPr/>
        </p:nvSpPr>
        <p:spPr>
          <a:xfrm>
            <a:off x="3457866" y="3147973"/>
            <a:ext cx="399468" cy="261610"/>
          </a:xfrm>
          <a:prstGeom prst="rect">
            <a:avLst/>
          </a:prstGeom>
          <a:noFill/>
        </p:spPr>
        <p:txBody>
          <a:bodyPr wrap="none" rtlCol="0">
            <a:spAutoFit/>
          </a:bodyPr>
          <a:lstStyle/>
          <a:p>
            <a:r>
              <a:rPr lang="sv-SE" sz="1100" dirty="0"/>
              <a:t>Buy</a:t>
            </a:r>
          </a:p>
        </p:txBody>
      </p:sp>
      <p:pic>
        <p:nvPicPr>
          <p:cNvPr id="33" name="Bildobjekt 32"/>
          <p:cNvPicPr>
            <a:picLocks noChangeAspect="1"/>
          </p:cNvPicPr>
          <p:nvPr/>
        </p:nvPicPr>
        <p:blipFill>
          <a:blip r:embed="rId4"/>
          <a:stretch>
            <a:fillRect/>
          </a:stretch>
        </p:blipFill>
        <p:spPr>
          <a:xfrm>
            <a:off x="7281953" y="1288362"/>
            <a:ext cx="4813141" cy="3420116"/>
          </a:xfrm>
          <a:prstGeom prst="rect">
            <a:avLst/>
          </a:prstGeom>
        </p:spPr>
      </p:pic>
      <p:cxnSp>
        <p:nvCxnSpPr>
          <p:cNvPr id="39" name="Vinklad  38"/>
          <p:cNvCxnSpPr/>
          <p:nvPr/>
        </p:nvCxnSpPr>
        <p:spPr>
          <a:xfrm rot="5400000" flipH="1" flipV="1">
            <a:off x="8684480" y="4185360"/>
            <a:ext cx="1396713" cy="1241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ak 41"/>
          <p:cNvCxnSpPr/>
          <p:nvPr/>
        </p:nvCxnSpPr>
        <p:spPr>
          <a:xfrm flipV="1">
            <a:off x="5554639" y="5504690"/>
            <a:ext cx="3207224" cy="186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51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1"/>
            <a:ext cx="8188657" cy="4244454"/>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569142"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sp>
        <p:nvSpPr>
          <p:cNvPr id="6" name="textruta 5"/>
          <p:cNvSpPr txBox="1"/>
          <p:nvPr/>
        </p:nvSpPr>
        <p:spPr>
          <a:xfrm>
            <a:off x="29184" y="4609912"/>
            <a:ext cx="12310724" cy="1015663"/>
          </a:xfrm>
          <a:prstGeom prst="rect">
            <a:avLst/>
          </a:prstGeom>
          <a:noFill/>
        </p:spPr>
        <p:txBody>
          <a:bodyPr wrap="square" rtlCol="0">
            <a:spAutoFit/>
          </a:bodyPr>
          <a:lstStyle/>
          <a:p>
            <a:r>
              <a:rPr lang="sv-SE" sz="1200" dirty="0"/>
              <a:t>Lets add 4 more filters, Lets say we add Candlestick pattern: </a:t>
            </a:r>
            <a:r>
              <a:rPr lang="sv-SE" sz="1200" b="1" dirty="0"/>
              <a:t>Three outside up </a:t>
            </a:r>
            <a:r>
              <a:rPr lang="sv-SE" sz="1200" dirty="0"/>
              <a:t>&amp;</a:t>
            </a:r>
            <a:r>
              <a:rPr lang="sv-SE" sz="1200" b="1" dirty="0"/>
              <a:t> Three outside down </a:t>
            </a:r>
          </a:p>
          <a:p>
            <a:r>
              <a:rPr lang="sv-SE" sz="1200" dirty="0"/>
              <a:t>And Chart pattern: </a:t>
            </a:r>
            <a:r>
              <a:rPr lang="sv-SE" sz="1200" b="1" dirty="0"/>
              <a:t>Head and shoulders </a:t>
            </a:r>
            <a:r>
              <a:rPr lang="sv-SE" sz="1200" dirty="0"/>
              <a:t>&amp;</a:t>
            </a:r>
            <a:r>
              <a:rPr lang="sv-SE" sz="1200" b="1" dirty="0"/>
              <a:t> Inverse Head and shoulders</a:t>
            </a:r>
          </a:p>
          <a:p>
            <a:endParaRPr lang="sv-SE" sz="1200" dirty="0"/>
          </a:p>
          <a:p>
            <a:r>
              <a:rPr lang="sv-SE" sz="1200" dirty="0"/>
              <a:t>The application now runs back tests to define the optimal settings for this strategy.</a:t>
            </a:r>
          </a:p>
          <a:p>
            <a:r>
              <a:rPr lang="sv-SE" sz="1200" dirty="0"/>
              <a:t>Will these 4 new filter and the previous </a:t>
            </a:r>
            <a:r>
              <a:rPr lang="sv-SE" sz="1200" b="1" dirty="0"/>
              <a:t>MACD and MA Cross</a:t>
            </a:r>
            <a:r>
              <a:rPr lang="sv-SE" sz="1200" dirty="0"/>
              <a:t> improve our </a:t>
            </a:r>
            <a:r>
              <a:rPr lang="sv-SE" sz="1200" dirty="0">
                <a:solidFill>
                  <a:srgbClr val="FF0000"/>
                </a:solidFill>
              </a:rPr>
              <a:t>*Performance data? Yes or no?</a:t>
            </a:r>
          </a:p>
        </p:txBody>
      </p:sp>
      <p:sp>
        <p:nvSpPr>
          <p:cNvPr id="25" name="textruta 24"/>
          <p:cNvSpPr txBox="1"/>
          <p:nvPr/>
        </p:nvSpPr>
        <p:spPr>
          <a:xfrm>
            <a:off x="6337" y="4240580"/>
            <a:ext cx="7060715" cy="369332"/>
          </a:xfrm>
          <a:prstGeom prst="rect">
            <a:avLst/>
          </a:prstGeom>
          <a:noFill/>
        </p:spPr>
        <p:txBody>
          <a:bodyPr wrap="none" rtlCol="0">
            <a:spAutoFit/>
          </a:bodyPr>
          <a:lstStyle/>
          <a:p>
            <a:r>
              <a:rPr lang="sv-SE" dirty="0"/>
              <a:t>Step 5: Add another filter based on Price Bar Pattern and/or Chart pattern</a:t>
            </a:r>
          </a:p>
        </p:txBody>
      </p:sp>
      <p:pic>
        <p:nvPicPr>
          <p:cNvPr id="2" name="Bildobjekt 1"/>
          <p:cNvPicPr>
            <a:picLocks noChangeAspect="1"/>
          </p:cNvPicPr>
          <p:nvPr/>
        </p:nvPicPr>
        <p:blipFill>
          <a:blip r:embed="rId3"/>
          <a:stretch>
            <a:fillRect/>
          </a:stretch>
        </p:blipFill>
        <p:spPr>
          <a:xfrm>
            <a:off x="272955" y="28128"/>
            <a:ext cx="8188657" cy="3981683"/>
          </a:xfrm>
          <a:prstGeom prst="rect">
            <a:avLst/>
          </a:prstGeom>
        </p:spPr>
      </p:pic>
      <p:sp>
        <p:nvSpPr>
          <p:cNvPr id="30" name="textruta 29"/>
          <p:cNvSpPr txBox="1"/>
          <p:nvPr/>
        </p:nvSpPr>
        <p:spPr>
          <a:xfrm>
            <a:off x="1306052" y="2556280"/>
            <a:ext cx="383438" cy="261610"/>
          </a:xfrm>
          <a:prstGeom prst="rect">
            <a:avLst/>
          </a:prstGeom>
          <a:noFill/>
        </p:spPr>
        <p:txBody>
          <a:bodyPr wrap="none" rtlCol="0">
            <a:spAutoFit/>
          </a:bodyPr>
          <a:lstStyle/>
          <a:p>
            <a:r>
              <a:rPr lang="sv-SE" sz="1100" dirty="0"/>
              <a:t>Sell</a:t>
            </a:r>
          </a:p>
        </p:txBody>
      </p:sp>
      <p:sp>
        <p:nvSpPr>
          <p:cNvPr id="31" name="textruta 30"/>
          <p:cNvSpPr txBox="1"/>
          <p:nvPr/>
        </p:nvSpPr>
        <p:spPr>
          <a:xfrm>
            <a:off x="3457866" y="3147973"/>
            <a:ext cx="399468" cy="261610"/>
          </a:xfrm>
          <a:prstGeom prst="rect">
            <a:avLst/>
          </a:prstGeom>
          <a:noFill/>
        </p:spPr>
        <p:txBody>
          <a:bodyPr wrap="none" rtlCol="0">
            <a:spAutoFit/>
          </a:bodyPr>
          <a:lstStyle/>
          <a:p>
            <a:r>
              <a:rPr lang="sv-SE" sz="1100" dirty="0"/>
              <a:t>Buy</a:t>
            </a:r>
          </a:p>
        </p:txBody>
      </p:sp>
    </p:spTree>
    <p:extLst>
      <p:ext uri="{BB962C8B-B14F-4D97-AF65-F5344CB8AC3E}">
        <p14:creationId xmlns:p14="http://schemas.microsoft.com/office/powerpoint/2010/main" val="332280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med rundade hörn 4"/>
          <p:cNvSpPr/>
          <p:nvPr/>
        </p:nvSpPr>
        <p:spPr>
          <a:xfrm>
            <a:off x="145915" y="1863059"/>
            <a:ext cx="11550215" cy="394991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textruta 3"/>
          <p:cNvSpPr txBox="1"/>
          <p:nvPr/>
        </p:nvSpPr>
        <p:spPr>
          <a:xfrm>
            <a:off x="495869" y="148104"/>
            <a:ext cx="11696131" cy="6494085"/>
          </a:xfrm>
          <a:prstGeom prst="rect">
            <a:avLst/>
          </a:prstGeom>
          <a:noFill/>
        </p:spPr>
        <p:txBody>
          <a:bodyPr wrap="square" rtlCol="0">
            <a:spAutoFit/>
          </a:bodyPr>
          <a:lstStyle/>
          <a:p>
            <a:r>
              <a:rPr lang="sv-SE" sz="1600" b="1" dirty="0"/>
              <a:t>Important:</a:t>
            </a:r>
          </a:p>
          <a:p>
            <a:r>
              <a:rPr lang="sv-SE" sz="1600" dirty="0"/>
              <a:t>The app should be able to handle up to 10 filters to give the user lots of room for </a:t>
            </a:r>
            <a:r>
              <a:rPr lang="sv-SE" sz="1600" dirty="0" err="1"/>
              <a:t>exploration</a:t>
            </a:r>
            <a:r>
              <a:rPr lang="sv-SE" sz="1600" dirty="0"/>
              <a:t>! (</a:t>
            </a:r>
            <a:r>
              <a:rPr lang="sv-SE" sz="2400" dirty="0">
                <a:solidFill>
                  <a:srgbClr val="FF0000"/>
                </a:solidFill>
              </a:rPr>
              <a:t>*</a:t>
            </a:r>
            <a:r>
              <a:rPr lang="sv-SE" sz="1600" b="1" i="1" dirty="0" err="1">
                <a:solidFill>
                  <a:srgbClr val="FF0000"/>
                </a:solidFill>
              </a:rPr>
              <a:t>We</a:t>
            </a:r>
            <a:r>
              <a:rPr lang="sv-SE" sz="1600" b="1" i="1" dirty="0">
                <a:solidFill>
                  <a:srgbClr val="FF0000"/>
                </a:solidFill>
              </a:rPr>
              <a:t> </a:t>
            </a:r>
            <a:r>
              <a:rPr lang="sv-SE" sz="1600" b="1" i="1" dirty="0" err="1">
                <a:solidFill>
                  <a:srgbClr val="FF0000"/>
                </a:solidFill>
              </a:rPr>
              <a:t>have</a:t>
            </a:r>
            <a:r>
              <a:rPr lang="sv-SE" sz="1600" b="1" i="1" dirty="0">
                <a:solidFill>
                  <a:srgbClr val="FF0000"/>
                </a:solidFill>
              </a:rPr>
              <a:t> a </a:t>
            </a:r>
            <a:r>
              <a:rPr lang="sv-SE" sz="1600" b="1" i="1" dirty="0" err="1">
                <a:solidFill>
                  <a:srgbClr val="FF0000"/>
                </a:solidFill>
              </a:rPr>
              <a:t>raw</a:t>
            </a:r>
            <a:r>
              <a:rPr lang="sv-SE" sz="1600" b="1" i="1" dirty="0">
                <a:solidFill>
                  <a:srgbClr val="FF0000"/>
                </a:solidFill>
              </a:rPr>
              <a:t> </a:t>
            </a:r>
            <a:r>
              <a:rPr lang="sv-SE" sz="1600" b="1" i="1" dirty="0" err="1">
                <a:solidFill>
                  <a:srgbClr val="FF0000"/>
                </a:solidFill>
              </a:rPr>
              <a:t>frame</a:t>
            </a:r>
            <a:r>
              <a:rPr lang="sv-SE" sz="1600" b="1" i="1" dirty="0">
                <a:solidFill>
                  <a:srgbClr val="FF0000"/>
                </a:solidFill>
              </a:rPr>
              <a:t> </a:t>
            </a:r>
            <a:r>
              <a:rPr lang="sv-SE" sz="1600" b="1" i="1" dirty="0" err="1">
                <a:solidFill>
                  <a:srgbClr val="FF0000"/>
                </a:solidFill>
              </a:rPr>
              <a:t>work</a:t>
            </a:r>
            <a:r>
              <a:rPr lang="sv-SE" sz="1600" b="1" i="1" dirty="0">
                <a:solidFill>
                  <a:srgbClr val="FF0000"/>
                </a:solidFill>
              </a:rPr>
              <a:t> for </a:t>
            </a:r>
            <a:r>
              <a:rPr lang="sv-SE" sz="1600" b="1" i="1" dirty="0" err="1">
                <a:solidFill>
                  <a:srgbClr val="FF0000"/>
                </a:solidFill>
              </a:rPr>
              <a:t>this</a:t>
            </a:r>
            <a:r>
              <a:rPr lang="sv-SE" sz="1600" b="1" i="1" dirty="0">
                <a:solidFill>
                  <a:srgbClr val="FF0000"/>
                </a:solidFill>
              </a:rPr>
              <a:t>, </a:t>
            </a:r>
            <a:r>
              <a:rPr lang="sv-SE" sz="1600" b="1" i="1" dirty="0" err="1">
                <a:solidFill>
                  <a:srgbClr val="FF0000"/>
                </a:solidFill>
              </a:rPr>
              <a:t>see</a:t>
            </a:r>
            <a:r>
              <a:rPr lang="sv-SE" sz="1600" b="1" i="1" dirty="0">
                <a:solidFill>
                  <a:srgbClr val="FF0000"/>
                </a:solidFill>
              </a:rPr>
              <a:t> </a:t>
            </a:r>
          </a:p>
          <a:p>
            <a:r>
              <a:rPr lang="sv-SE" sz="1600" b="1" i="1" dirty="0">
                <a:solidFill>
                  <a:srgbClr val="FF0000"/>
                </a:solidFill>
              </a:rPr>
              <a:t>attachment for </a:t>
            </a:r>
            <a:r>
              <a:rPr lang="sv-SE" sz="1600" b="1" i="1" dirty="0" err="1">
                <a:solidFill>
                  <a:srgbClr val="FF0000"/>
                </a:solidFill>
              </a:rPr>
              <a:t>this</a:t>
            </a:r>
            <a:r>
              <a:rPr lang="sv-SE" sz="1600" b="1" i="1" dirty="0">
                <a:solidFill>
                  <a:srgbClr val="FF0000"/>
                </a:solidFill>
              </a:rPr>
              <a:t> </a:t>
            </a:r>
            <a:r>
              <a:rPr lang="sv-SE" sz="1600" b="1" i="1" dirty="0" err="1">
                <a:solidFill>
                  <a:srgbClr val="FF0000"/>
                </a:solidFill>
              </a:rPr>
              <a:t>project</a:t>
            </a:r>
            <a:r>
              <a:rPr lang="sv-SE" sz="1600" i="1" dirty="0"/>
              <a:t>.)</a:t>
            </a:r>
          </a:p>
          <a:p>
            <a:r>
              <a:rPr lang="sv-SE" sz="1600" dirty="0"/>
              <a:t>We need </a:t>
            </a:r>
            <a:r>
              <a:rPr lang="sv-SE" sz="1600" b="1" dirty="0"/>
              <a:t>you</a:t>
            </a:r>
            <a:r>
              <a:rPr lang="sv-SE" sz="1600" dirty="0"/>
              <a:t> to help us to define and cross reference the filters. Meaning: What are the rules for filtrering and what is possible when combining the different filters? </a:t>
            </a:r>
            <a:r>
              <a:rPr lang="sv-SE" sz="1600" b="1" u="sng" dirty="0"/>
              <a:t>The more choices for user, the better of course!</a:t>
            </a:r>
          </a:p>
          <a:p>
            <a:r>
              <a:rPr lang="sv-SE" sz="1600" dirty="0"/>
              <a:t>This part need a lot of work since we want the user to feel he has many option when backtesting his strategies and filters.</a:t>
            </a:r>
          </a:p>
          <a:p>
            <a:endParaRPr lang="sv-SE" sz="1600" dirty="0"/>
          </a:p>
          <a:p>
            <a:r>
              <a:rPr lang="sv-SE" sz="2400" b="1" dirty="0">
                <a:solidFill>
                  <a:srgbClr val="FF0000"/>
                </a:solidFill>
              </a:rPr>
              <a:t>*</a:t>
            </a:r>
            <a:r>
              <a:rPr lang="sv-SE" sz="1600" b="1" dirty="0" err="1"/>
              <a:t>Very</a:t>
            </a:r>
            <a:r>
              <a:rPr lang="sv-SE" sz="1600" b="1" dirty="0"/>
              <a:t> basic filter rule </a:t>
            </a:r>
            <a:r>
              <a:rPr lang="sv-SE" sz="1600" b="1" dirty="0" err="1"/>
              <a:t>example</a:t>
            </a:r>
            <a:r>
              <a:rPr lang="sv-SE" sz="1600" b="1" dirty="0"/>
              <a:t>:</a:t>
            </a:r>
          </a:p>
          <a:p>
            <a:r>
              <a:rPr lang="sv-SE" sz="1600" dirty="0"/>
              <a:t>What can we use as simple rules that is easy to implement? </a:t>
            </a:r>
          </a:p>
          <a:p>
            <a:pPr marL="342900" indent="-342900">
              <a:buFont typeface="+mj-lt"/>
              <a:buAutoNum type="arabicPeriod"/>
            </a:pPr>
            <a:r>
              <a:rPr lang="sv-SE" sz="1600" dirty="0"/>
              <a:t>And</a:t>
            </a:r>
          </a:p>
          <a:p>
            <a:pPr marL="342900" indent="-342900">
              <a:buFont typeface="+mj-lt"/>
              <a:buAutoNum type="arabicPeriod"/>
            </a:pPr>
            <a:r>
              <a:rPr lang="sv-SE" sz="1600" dirty="0"/>
              <a:t>Or</a:t>
            </a:r>
          </a:p>
          <a:p>
            <a:pPr marL="342900" indent="-342900">
              <a:buFont typeface="+mj-lt"/>
              <a:buAutoNum type="arabicPeriod"/>
            </a:pPr>
            <a:r>
              <a:rPr lang="sv-SE" sz="1600" dirty="0"/>
              <a:t>And/Or</a:t>
            </a:r>
          </a:p>
          <a:p>
            <a:pPr marL="342900" indent="-342900">
              <a:buFont typeface="+mj-lt"/>
              <a:buAutoNum type="arabicPeriod"/>
            </a:pPr>
            <a:r>
              <a:rPr lang="sv-SE" sz="1600" dirty="0"/>
              <a:t>Length within X pricebars of signal or time lets say X min</a:t>
            </a:r>
          </a:p>
          <a:p>
            <a:pPr marL="342900" indent="-342900">
              <a:buFont typeface="+mj-lt"/>
              <a:buAutoNum type="arabicPeriod"/>
            </a:pPr>
            <a:r>
              <a:rPr lang="sv-SE" sz="1600" dirty="0"/>
              <a:t>…..And more</a:t>
            </a:r>
          </a:p>
          <a:p>
            <a:r>
              <a:rPr lang="sv-SE" sz="1600" dirty="0"/>
              <a:t>Example:</a:t>
            </a:r>
          </a:p>
          <a:p>
            <a:r>
              <a:rPr lang="sv-SE" sz="1600" b="1" dirty="0"/>
              <a:t>Signal when indicator (1 </a:t>
            </a:r>
            <a:r>
              <a:rPr lang="sv-SE" sz="1600" b="1" dirty="0">
                <a:solidFill>
                  <a:srgbClr val="FF0000"/>
                </a:solidFill>
              </a:rPr>
              <a:t>and/or</a:t>
            </a:r>
            <a:r>
              <a:rPr lang="sv-SE" sz="1600" b="1" dirty="0"/>
              <a:t> 2) is generated and (3 </a:t>
            </a:r>
            <a:r>
              <a:rPr lang="sv-SE" sz="1600" b="1" dirty="0">
                <a:solidFill>
                  <a:srgbClr val="FF0000"/>
                </a:solidFill>
              </a:rPr>
              <a:t>Or</a:t>
            </a:r>
            <a:r>
              <a:rPr lang="sv-SE" sz="1600" b="1" dirty="0"/>
              <a:t> 4) within </a:t>
            </a:r>
            <a:r>
              <a:rPr lang="sv-SE" sz="1600" b="1" dirty="0">
                <a:solidFill>
                  <a:srgbClr val="FF0000"/>
                </a:solidFill>
              </a:rPr>
              <a:t>10</a:t>
            </a:r>
            <a:r>
              <a:rPr lang="sv-SE" sz="1600" b="1" dirty="0"/>
              <a:t> pricebars</a:t>
            </a:r>
            <a:endParaRPr lang="sv-SE" sz="1600" dirty="0"/>
          </a:p>
          <a:p>
            <a:endParaRPr lang="sv-SE" sz="1600" dirty="0"/>
          </a:p>
          <a:p>
            <a:r>
              <a:rPr lang="sv-SE" sz="1600" dirty="0"/>
              <a:t>Indicator 1 Technical indicator </a:t>
            </a:r>
            <a:r>
              <a:rPr lang="sv-SE" sz="1600" b="1" dirty="0"/>
              <a:t>MACD			</a:t>
            </a:r>
          </a:p>
          <a:p>
            <a:r>
              <a:rPr lang="sv-SE" sz="1600" dirty="0"/>
              <a:t>Indicator 2 Technical indicator </a:t>
            </a:r>
            <a:r>
              <a:rPr lang="sv-SE" sz="1600" b="1" dirty="0"/>
              <a:t>MA Cross</a:t>
            </a:r>
          </a:p>
          <a:p>
            <a:r>
              <a:rPr lang="sv-SE" sz="1600" dirty="0"/>
              <a:t>Indicator 3 Candlestick pattern: </a:t>
            </a:r>
            <a:r>
              <a:rPr lang="sv-SE" sz="1600" b="1" dirty="0"/>
              <a:t>Three outside up</a:t>
            </a:r>
          </a:p>
          <a:p>
            <a:r>
              <a:rPr lang="sv-SE" sz="1600" dirty="0"/>
              <a:t>Indicator 4 Candlestick pattern: </a:t>
            </a:r>
            <a:r>
              <a:rPr lang="sv-SE" sz="1600" b="1" dirty="0"/>
              <a:t>Three outside down </a:t>
            </a:r>
          </a:p>
          <a:p>
            <a:endParaRPr lang="sv-SE" sz="1600" b="1" dirty="0"/>
          </a:p>
          <a:p>
            <a:endParaRPr lang="sv-SE" sz="1600" dirty="0"/>
          </a:p>
          <a:p>
            <a:r>
              <a:rPr lang="sv-SE" sz="1600" dirty="0"/>
              <a:t>Another option is for the user to click and add </a:t>
            </a:r>
            <a:r>
              <a:rPr lang="sv-SE" sz="1600" b="1" dirty="0"/>
              <a:t>AI prediction </a:t>
            </a:r>
            <a:r>
              <a:rPr lang="sv-SE" sz="1600" dirty="0"/>
              <a:t>to his strategies. Here we can add different prediction models from our ”Library” for the user to add to his chart that will predict the next lets say 10-60 bars!</a:t>
            </a:r>
          </a:p>
        </p:txBody>
      </p:sp>
    </p:spTree>
    <p:extLst>
      <p:ext uri="{BB962C8B-B14F-4D97-AF65-F5344CB8AC3E}">
        <p14:creationId xmlns:p14="http://schemas.microsoft.com/office/powerpoint/2010/main" val="211447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1352939" y="2890400"/>
            <a:ext cx="14559033" cy="1015663"/>
          </a:xfrm>
          <a:prstGeom prst="rect">
            <a:avLst/>
          </a:prstGeom>
          <a:noFill/>
        </p:spPr>
        <p:txBody>
          <a:bodyPr wrap="square" rtlCol="0">
            <a:spAutoFit/>
          </a:bodyPr>
          <a:lstStyle/>
          <a:p>
            <a:pPr algn="ctr"/>
            <a:r>
              <a:rPr lang="sv-SE" sz="4400" dirty="0"/>
              <a:t>DASHBOARD LAYOUT</a:t>
            </a:r>
          </a:p>
          <a:p>
            <a:pPr algn="ctr"/>
            <a:r>
              <a:rPr lang="sv-SE" sz="1600" dirty="0" err="1"/>
              <a:t>Framework</a:t>
            </a:r>
            <a:r>
              <a:rPr lang="sv-SE" sz="1600" dirty="0"/>
              <a:t> </a:t>
            </a:r>
            <a:r>
              <a:rPr lang="sv-SE" sz="1600" dirty="0" err="1"/>
              <a:t>done</a:t>
            </a:r>
            <a:r>
              <a:rPr lang="sv-SE" sz="1600" dirty="0"/>
              <a:t> </a:t>
            </a:r>
            <a:r>
              <a:rPr lang="sv-SE" sz="1600" dirty="0" err="1"/>
              <a:t>but</a:t>
            </a:r>
            <a:r>
              <a:rPr lang="sv-SE" sz="1600" dirty="0"/>
              <a:t> </a:t>
            </a:r>
            <a:r>
              <a:rPr lang="sv-SE" sz="1600" dirty="0" err="1"/>
              <a:t>need</a:t>
            </a:r>
            <a:r>
              <a:rPr lang="sv-SE" sz="1600" dirty="0"/>
              <a:t> lots of </a:t>
            </a:r>
            <a:r>
              <a:rPr lang="sv-SE" sz="1600" dirty="0" err="1"/>
              <a:t>improvments</a:t>
            </a:r>
            <a:r>
              <a:rPr lang="sv-SE" sz="1600" dirty="0"/>
              <a:t>!</a:t>
            </a:r>
          </a:p>
        </p:txBody>
      </p:sp>
      <p:pic>
        <p:nvPicPr>
          <p:cNvPr id="5" name="Bildobjekt 4"/>
          <p:cNvPicPr>
            <a:picLocks noChangeAspect="1"/>
          </p:cNvPicPr>
          <p:nvPr/>
        </p:nvPicPr>
        <p:blipFill>
          <a:blip r:embed="rId2"/>
          <a:stretch>
            <a:fillRect/>
          </a:stretch>
        </p:blipFill>
        <p:spPr>
          <a:xfrm>
            <a:off x="4610626" y="1073055"/>
            <a:ext cx="2857500" cy="1600200"/>
          </a:xfrm>
          <a:prstGeom prst="rect">
            <a:avLst/>
          </a:prstGeom>
        </p:spPr>
      </p:pic>
    </p:spTree>
    <p:extLst>
      <p:ext uri="{BB962C8B-B14F-4D97-AF65-F5344CB8AC3E}">
        <p14:creationId xmlns:p14="http://schemas.microsoft.com/office/powerpoint/2010/main" val="307779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2729552" y="2129050"/>
            <a:ext cx="6762942" cy="3416320"/>
          </a:xfrm>
          <a:prstGeom prst="rect">
            <a:avLst/>
          </a:prstGeom>
          <a:noFill/>
        </p:spPr>
        <p:txBody>
          <a:bodyPr wrap="none" rtlCol="0">
            <a:spAutoFit/>
          </a:bodyPr>
          <a:lstStyle/>
          <a:p>
            <a:r>
              <a:rPr lang="sv-SE" b="1" dirty="0"/>
              <a:t>Index</a:t>
            </a:r>
          </a:p>
          <a:p>
            <a:r>
              <a:rPr lang="sv-SE" dirty="0"/>
              <a:t>Purpose of application and about us			Page 3</a:t>
            </a:r>
          </a:p>
          <a:p>
            <a:r>
              <a:rPr lang="sv-SE" dirty="0"/>
              <a:t>Risk to reward &amp; time frame				Page 4</a:t>
            </a:r>
          </a:p>
          <a:p>
            <a:r>
              <a:rPr lang="sv-SE" dirty="0"/>
              <a:t>Technical indicator					Page 5-7</a:t>
            </a:r>
          </a:p>
          <a:p>
            <a:r>
              <a:rPr lang="sv-SE" dirty="0"/>
              <a:t>Candlestick patterns				Page 8</a:t>
            </a:r>
          </a:p>
          <a:p>
            <a:r>
              <a:rPr lang="sv-SE" dirty="0"/>
              <a:t>Chart patterns and Machine learning			Page 9-10</a:t>
            </a:r>
          </a:p>
          <a:p>
            <a:r>
              <a:rPr lang="sv-SE" dirty="0"/>
              <a:t>Trading Laboratory					Page 11-18</a:t>
            </a:r>
          </a:p>
          <a:p>
            <a:r>
              <a:rPr lang="sv-SE" dirty="0"/>
              <a:t>Trading Dashboard					Page 19-22</a:t>
            </a:r>
          </a:p>
          <a:p>
            <a:r>
              <a:rPr lang="sv-SE" dirty="0"/>
              <a:t>Summary						Page 23</a:t>
            </a:r>
          </a:p>
          <a:p>
            <a:endParaRPr lang="sv-SE" dirty="0"/>
          </a:p>
          <a:p>
            <a:endParaRPr lang="sv-SE" dirty="0"/>
          </a:p>
          <a:p>
            <a:r>
              <a:rPr lang="sv-SE" dirty="0"/>
              <a:t> </a:t>
            </a:r>
          </a:p>
        </p:txBody>
      </p:sp>
    </p:spTree>
    <p:extLst>
      <p:ext uri="{BB962C8B-B14F-4D97-AF65-F5344CB8AC3E}">
        <p14:creationId xmlns:p14="http://schemas.microsoft.com/office/powerpoint/2010/main" val="116505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ktangel 48"/>
          <p:cNvSpPr/>
          <p:nvPr/>
        </p:nvSpPr>
        <p:spPr>
          <a:xfrm>
            <a:off x="8337145" y="4482379"/>
            <a:ext cx="1760987" cy="1647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Bildobjekt 14"/>
          <p:cNvPicPr>
            <a:picLocks noChangeAspect="1"/>
          </p:cNvPicPr>
          <p:nvPr/>
        </p:nvPicPr>
        <p:blipFill>
          <a:blip r:embed="rId2"/>
          <a:stretch>
            <a:fillRect/>
          </a:stretch>
        </p:blipFill>
        <p:spPr>
          <a:xfrm rot="19325194">
            <a:off x="9629907" y="613007"/>
            <a:ext cx="1603118" cy="1730942"/>
          </a:xfrm>
          <a:prstGeom prst="rect">
            <a:avLst/>
          </a:prstGeom>
        </p:spPr>
      </p:pic>
      <p:pic>
        <p:nvPicPr>
          <p:cNvPr id="4" name="Bildobjekt 3"/>
          <p:cNvPicPr>
            <a:picLocks noChangeAspect="1"/>
          </p:cNvPicPr>
          <p:nvPr/>
        </p:nvPicPr>
        <p:blipFill>
          <a:blip r:embed="rId3"/>
          <a:stretch>
            <a:fillRect/>
          </a:stretch>
        </p:blipFill>
        <p:spPr>
          <a:xfrm>
            <a:off x="3100726" y="170176"/>
            <a:ext cx="6353942" cy="2833447"/>
          </a:xfrm>
          <a:prstGeom prst="rect">
            <a:avLst/>
          </a:prstGeom>
        </p:spPr>
      </p:pic>
      <p:cxnSp>
        <p:nvCxnSpPr>
          <p:cNvPr id="7" name="Rak pil 6"/>
          <p:cNvCxnSpPr/>
          <p:nvPr/>
        </p:nvCxnSpPr>
        <p:spPr>
          <a:xfrm flipV="1">
            <a:off x="7583612" y="483353"/>
            <a:ext cx="982639" cy="3099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Bildobjekt 9"/>
          <p:cNvPicPr>
            <a:picLocks noChangeAspect="1"/>
          </p:cNvPicPr>
          <p:nvPr/>
        </p:nvPicPr>
        <p:blipFill>
          <a:blip r:embed="rId4"/>
          <a:stretch>
            <a:fillRect/>
          </a:stretch>
        </p:blipFill>
        <p:spPr>
          <a:xfrm>
            <a:off x="310906" y="89743"/>
            <a:ext cx="2706246" cy="2735345"/>
          </a:xfrm>
          <a:prstGeom prst="rect">
            <a:avLst/>
          </a:prstGeom>
        </p:spPr>
      </p:pic>
      <p:sp>
        <p:nvSpPr>
          <p:cNvPr id="11" name="Ellips 10"/>
          <p:cNvSpPr/>
          <p:nvPr/>
        </p:nvSpPr>
        <p:spPr>
          <a:xfrm>
            <a:off x="798240" y="529959"/>
            <a:ext cx="1815152" cy="1897038"/>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ktangel 11"/>
          <p:cNvSpPr/>
          <p:nvPr/>
        </p:nvSpPr>
        <p:spPr>
          <a:xfrm>
            <a:off x="772762" y="1235790"/>
            <a:ext cx="1815152" cy="4367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t>RISK/REWARD 1:22</a:t>
            </a:r>
          </a:p>
        </p:txBody>
      </p:sp>
      <p:sp>
        <p:nvSpPr>
          <p:cNvPr id="13" name="textruta 12"/>
          <p:cNvSpPr txBox="1"/>
          <p:nvPr/>
        </p:nvSpPr>
        <p:spPr>
          <a:xfrm>
            <a:off x="1135078" y="649289"/>
            <a:ext cx="894797" cy="584775"/>
          </a:xfrm>
          <a:prstGeom prst="rect">
            <a:avLst/>
          </a:prstGeom>
          <a:noFill/>
        </p:spPr>
        <p:txBody>
          <a:bodyPr wrap="none" rtlCol="0">
            <a:spAutoFit/>
          </a:bodyPr>
          <a:lstStyle/>
          <a:p>
            <a:r>
              <a:rPr lang="sv-SE" sz="3200" dirty="0">
                <a:solidFill>
                  <a:srgbClr val="92D050"/>
                </a:solidFill>
              </a:rPr>
              <a:t>63%</a:t>
            </a:r>
          </a:p>
        </p:txBody>
      </p:sp>
      <p:sp>
        <p:nvSpPr>
          <p:cNvPr id="14" name="textruta 13"/>
          <p:cNvSpPr txBox="1"/>
          <p:nvPr/>
        </p:nvSpPr>
        <p:spPr>
          <a:xfrm>
            <a:off x="1151853" y="1702213"/>
            <a:ext cx="894797" cy="584775"/>
          </a:xfrm>
          <a:prstGeom prst="rect">
            <a:avLst/>
          </a:prstGeom>
          <a:noFill/>
        </p:spPr>
        <p:txBody>
          <a:bodyPr wrap="none" rtlCol="0">
            <a:spAutoFit/>
          </a:bodyPr>
          <a:lstStyle/>
          <a:p>
            <a:r>
              <a:rPr lang="sv-SE" sz="3200" dirty="0">
                <a:solidFill>
                  <a:srgbClr val="FF0000"/>
                </a:solidFill>
              </a:rPr>
              <a:t>37%</a:t>
            </a:r>
          </a:p>
        </p:txBody>
      </p:sp>
      <p:pic>
        <p:nvPicPr>
          <p:cNvPr id="18" name="Bildobjekt 17"/>
          <p:cNvPicPr>
            <a:picLocks noChangeAspect="1"/>
          </p:cNvPicPr>
          <p:nvPr/>
        </p:nvPicPr>
        <p:blipFill>
          <a:blip r:embed="rId5"/>
          <a:stretch>
            <a:fillRect/>
          </a:stretch>
        </p:blipFill>
        <p:spPr>
          <a:xfrm>
            <a:off x="159784" y="4273417"/>
            <a:ext cx="4165814" cy="2584583"/>
          </a:xfrm>
          <a:prstGeom prst="rect">
            <a:avLst/>
          </a:prstGeom>
        </p:spPr>
      </p:pic>
      <p:sp>
        <p:nvSpPr>
          <p:cNvPr id="19" name="textruta 18"/>
          <p:cNvSpPr txBox="1"/>
          <p:nvPr/>
        </p:nvSpPr>
        <p:spPr>
          <a:xfrm>
            <a:off x="10916433" y="672671"/>
            <a:ext cx="1267783" cy="1754326"/>
          </a:xfrm>
          <a:prstGeom prst="rect">
            <a:avLst/>
          </a:prstGeom>
          <a:noFill/>
        </p:spPr>
        <p:txBody>
          <a:bodyPr wrap="none" rtlCol="0">
            <a:spAutoFit/>
          </a:bodyPr>
          <a:lstStyle/>
          <a:p>
            <a:r>
              <a:rPr lang="sv-SE" dirty="0"/>
              <a:t>Range</a:t>
            </a:r>
          </a:p>
          <a:p>
            <a:r>
              <a:rPr lang="sv-SE" dirty="0"/>
              <a:t>Select:</a:t>
            </a:r>
          </a:p>
          <a:p>
            <a:pPr marL="285750" indent="-285750">
              <a:buFont typeface="Arial" panose="020B0604020202020204" pitchFamily="34" charset="0"/>
              <a:buChar char="•"/>
            </a:pPr>
            <a:r>
              <a:rPr lang="sv-SE" dirty="0"/>
              <a:t>Daily</a:t>
            </a:r>
          </a:p>
          <a:p>
            <a:pPr marL="285750" indent="-285750">
              <a:buFont typeface="Arial" panose="020B0604020202020204" pitchFamily="34" charset="0"/>
              <a:buChar char="•"/>
            </a:pPr>
            <a:r>
              <a:rPr lang="sv-SE" dirty="0"/>
              <a:t>Weekly</a:t>
            </a:r>
          </a:p>
          <a:p>
            <a:pPr marL="285750" indent="-285750">
              <a:buFont typeface="Arial" panose="020B0604020202020204" pitchFamily="34" charset="0"/>
              <a:buChar char="•"/>
            </a:pPr>
            <a:r>
              <a:rPr lang="sv-SE" dirty="0"/>
              <a:t>Monthly</a:t>
            </a:r>
          </a:p>
          <a:p>
            <a:pPr marL="285750" indent="-285750">
              <a:buFont typeface="Arial" panose="020B0604020202020204" pitchFamily="34" charset="0"/>
              <a:buChar char="•"/>
            </a:pPr>
            <a:r>
              <a:rPr lang="sv-SE" dirty="0"/>
              <a:t>Yearly</a:t>
            </a:r>
          </a:p>
        </p:txBody>
      </p:sp>
      <p:pic>
        <p:nvPicPr>
          <p:cNvPr id="20" name="Bildobjekt 19"/>
          <p:cNvPicPr>
            <a:picLocks noChangeAspect="1"/>
          </p:cNvPicPr>
          <p:nvPr/>
        </p:nvPicPr>
        <p:blipFill>
          <a:blip r:embed="rId6"/>
          <a:stretch>
            <a:fillRect/>
          </a:stretch>
        </p:blipFill>
        <p:spPr>
          <a:xfrm>
            <a:off x="159784" y="3353430"/>
            <a:ext cx="7835624" cy="884809"/>
          </a:xfrm>
          <a:prstGeom prst="rect">
            <a:avLst/>
          </a:prstGeom>
        </p:spPr>
      </p:pic>
      <p:sp>
        <p:nvSpPr>
          <p:cNvPr id="21" name="Rektangel 20"/>
          <p:cNvSpPr/>
          <p:nvPr/>
        </p:nvSpPr>
        <p:spPr>
          <a:xfrm>
            <a:off x="7613477" y="818868"/>
            <a:ext cx="45719" cy="191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ktangel 21"/>
          <p:cNvSpPr/>
          <p:nvPr/>
        </p:nvSpPr>
        <p:spPr>
          <a:xfrm flipH="1">
            <a:off x="7613477" y="386064"/>
            <a:ext cx="45719" cy="4367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4" name="Rak 23"/>
          <p:cNvCxnSpPr/>
          <p:nvPr/>
        </p:nvCxnSpPr>
        <p:spPr>
          <a:xfrm>
            <a:off x="7269820" y="1029292"/>
            <a:ext cx="90075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ruta 24"/>
          <p:cNvSpPr txBox="1"/>
          <p:nvPr/>
        </p:nvSpPr>
        <p:spPr>
          <a:xfrm>
            <a:off x="8123240" y="943250"/>
            <a:ext cx="679994" cy="215444"/>
          </a:xfrm>
          <a:prstGeom prst="rect">
            <a:avLst/>
          </a:prstGeom>
          <a:noFill/>
        </p:spPr>
        <p:txBody>
          <a:bodyPr wrap="none" rtlCol="0">
            <a:spAutoFit/>
          </a:bodyPr>
          <a:lstStyle/>
          <a:p>
            <a:r>
              <a:rPr lang="sv-SE" sz="800" dirty="0"/>
              <a:t>STOPP LOSS</a:t>
            </a:r>
          </a:p>
        </p:txBody>
      </p:sp>
      <p:cxnSp>
        <p:nvCxnSpPr>
          <p:cNvPr id="27" name="Rak 26"/>
          <p:cNvCxnSpPr/>
          <p:nvPr/>
        </p:nvCxnSpPr>
        <p:spPr>
          <a:xfrm>
            <a:off x="7287903" y="401172"/>
            <a:ext cx="86458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ruta 27"/>
          <p:cNvSpPr txBox="1"/>
          <p:nvPr/>
        </p:nvSpPr>
        <p:spPr>
          <a:xfrm>
            <a:off x="8104263" y="293450"/>
            <a:ext cx="513282" cy="215444"/>
          </a:xfrm>
          <a:prstGeom prst="rect">
            <a:avLst/>
          </a:prstGeom>
          <a:noFill/>
        </p:spPr>
        <p:txBody>
          <a:bodyPr wrap="none" rtlCol="0">
            <a:spAutoFit/>
          </a:bodyPr>
          <a:lstStyle/>
          <a:p>
            <a:r>
              <a:rPr lang="sv-SE" sz="800" dirty="0"/>
              <a:t>TARGET</a:t>
            </a:r>
          </a:p>
        </p:txBody>
      </p:sp>
      <p:pic>
        <p:nvPicPr>
          <p:cNvPr id="29" name="Bildobjekt 28"/>
          <p:cNvPicPr>
            <a:picLocks noChangeAspect="1"/>
          </p:cNvPicPr>
          <p:nvPr/>
        </p:nvPicPr>
        <p:blipFill>
          <a:blip r:embed="rId7"/>
          <a:stretch>
            <a:fillRect/>
          </a:stretch>
        </p:blipFill>
        <p:spPr>
          <a:xfrm>
            <a:off x="4370465" y="4257541"/>
            <a:ext cx="3624942" cy="1308167"/>
          </a:xfrm>
          <a:prstGeom prst="rect">
            <a:avLst/>
          </a:prstGeom>
        </p:spPr>
      </p:pic>
      <p:pic>
        <p:nvPicPr>
          <p:cNvPr id="32" name="Bildobjekt 31"/>
          <p:cNvPicPr>
            <a:picLocks noChangeAspect="1"/>
          </p:cNvPicPr>
          <p:nvPr/>
        </p:nvPicPr>
        <p:blipFill>
          <a:blip r:embed="rId8"/>
          <a:stretch>
            <a:fillRect/>
          </a:stretch>
        </p:blipFill>
        <p:spPr>
          <a:xfrm>
            <a:off x="4515136" y="5662279"/>
            <a:ext cx="3480271" cy="1011475"/>
          </a:xfrm>
          <a:prstGeom prst="rect">
            <a:avLst/>
          </a:prstGeom>
        </p:spPr>
      </p:pic>
      <p:sp>
        <p:nvSpPr>
          <p:cNvPr id="35" name="textruta 34"/>
          <p:cNvSpPr txBox="1"/>
          <p:nvPr/>
        </p:nvSpPr>
        <p:spPr>
          <a:xfrm>
            <a:off x="8360904" y="4195176"/>
            <a:ext cx="1768176" cy="1938992"/>
          </a:xfrm>
          <a:prstGeom prst="rect">
            <a:avLst/>
          </a:prstGeom>
          <a:noFill/>
        </p:spPr>
        <p:txBody>
          <a:bodyPr wrap="none" rtlCol="0">
            <a:spAutoFit/>
          </a:bodyPr>
          <a:lstStyle/>
          <a:p>
            <a:r>
              <a:rPr lang="sv-SE" sz="1200" b="1" dirty="0">
                <a:solidFill>
                  <a:schemeClr val="tx1">
                    <a:lumMod val="65000"/>
                    <a:lumOff val="35000"/>
                  </a:schemeClr>
                </a:solidFill>
              </a:rPr>
              <a:t>Time Frame trend power</a:t>
            </a:r>
          </a:p>
          <a:p>
            <a:endParaRPr lang="sv-SE" sz="1200" b="1" dirty="0"/>
          </a:p>
          <a:p>
            <a:r>
              <a:rPr lang="sv-SE" sz="1200" b="1" dirty="0">
                <a:solidFill>
                  <a:schemeClr val="bg1">
                    <a:lumMod val="50000"/>
                  </a:schemeClr>
                </a:solidFill>
              </a:rPr>
              <a:t>1 min 	+51%</a:t>
            </a:r>
          </a:p>
          <a:p>
            <a:r>
              <a:rPr lang="sv-SE" sz="1200" b="1" dirty="0">
                <a:solidFill>
                  <a:schemeClr val="bg1">
                    <a:lumMod val="50000"/>
                  </a:schemeClr>
                </a:solidFill>
              </a:rPr>
              <a:t>5 min	+76%</a:t>
            </a:r>
          </a:p>
          <a:p>
            <a:r>
              <a:rPr lang="sv-SE" sz="1200" b="1" dirty="0">
                <a:solidFill>
                  <a:schemeClr val="bg1">
                    <a:lumMod val="50000"/>
                  </a:schemeClr>
                </a:solidFill>
              </a:rPr>
              <a:t>15 min	+91%</a:t>
            </a:r>
          </a:p>
          <a:p>
            <a:r>
              <a:rPr lang="sv-SE" sz="1200" b="1" dirty="0">
                <a:solidFill>
                  <a:schemeClr val="bg1">
                    <a:lumMod val="50000"/>
                  </a:schemeClr>
                </a:solidFill>
              </a:rPr>
              <a:t>30 min	+67%</a:t>
            </a:r>
          </a:p>
          <a:p>
            <a:r>
              <a:rPr lang="sv-SE" sz="1200" b="1" dirty="0">
                <a:solidFill>
                  <a:schemeClr val="bg1">
                    <a:lumMod val="50000"/>
                  </a:schemeClr>
                </a:solidFill>
              </a:rPr>
              <a:t>60 min	+61%</a:t>
            </a:r>
          </a:p>
          <a:p>
            <a:r>
              <a:rPr lang="sv-SE" sz="1200" b="1" dirty="0">
                <a:solidFill>
                  <a:schemeClr val="bg1">
                    <a:lumMod val="50000"/>
                  </a:schemeClr>
                </a:solidFill>
              </a:rPr>
              <a:t>4h	+33%</a:t>
            </a:r>
          </a:p>
          <a:p>
            <a:r>
              <a:rPr lang="sv-SE" sz="1200" b="1" dirty="0">
                <a:solidFill>
                  <a:schemeClr val="bg1">
                    <a:lumMod val="50000"/>
                  </a:schemeClr>
                </a:solidFill>
              </a:rPr>
              <a:t>Daily	+67%</a:t>
            </a:r>
          </a:p>
          <a:p>
            <a:r>
              <a:rPr lang="sv-SE" sz="1200" b="1" dirty="0">
                <a:solidFill>
                  <a:schemeClr val="bg1">
                    <a:lumMod val="50000"/>
                  </a:schemeClr>
                </a:solidFill>
              </a:rPr>
              <a:t>Weekly	+55%</a:t>
            </a:r>
          </a:p>
        </p:txBody>
      </p:sp>
      <p:sp>
        <p:nvSpPr>
          <p:cNvPr id="40" name="Rektangel med rundade hörn 39"/>
          <p:cNvSpPr/>
          <p:nvPr/>
        </p:nvSpPr>
        <p:spPr>
          <a:xfrm>
            <a:off x="0" y="382137"/>
            <a:ext cx="310906" cy="234741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ruta 40"/>
          <p:cNvSpPr txBox="1"/>
          <p:nvPr/>
        </p:nvSpPr>
        <p:spPr>
          <a:xfrm>
            <a:off x="-97982" y="128221"/>
            <a:ext cx="506870" cy="253916"/>
          </a:xfrm>
          <a:prstGeom prst="rect">
            <a:avLst/>
          </a:prstGeom>
          <a:noFill/>
        </p:spPr>
        <p:txBody>
          <a:bodyPr wrap="none" rtlCol="0">
            <a:spAutoFit/>
          </a:bodyPr>
          <a:lstStyle/>
          <a:p>
            <a:r>
              <a:rPr lang="sv-SE" sz="1050" dirty="0"/>
              <a:t>Signal</a:t>
            </a:r>
          </a:p>
        </p:txBody>
      </p:sp>
      <p:sp>
        <p:nvSpPr>
          <p:cNvPr id="42" name="textruta 41"/>
          <p:cNvSpPr txBox="1"/>
          <p:nvPr/>
        </p:nvSpPr>
        <p:spPr>
          <a:xfrm>
            <a:off x="264555" y="293450"/>
            <a:ext cx="412292" cy="215444"/>
          </a:xfrm>
          <a:prstGeom prst="rect">
            <a:avLst/>
          </a:prstGeom>
          <a:noFill/>
        </p:spPr>
        <p:txBody>
          <a:bodyPr wrap="none" rtlCol="0">
            <a:spAutoFit/>
          </a:bodyPr>
          <a:lstStyle/>
          <a:p>
            <a:r>
              <a:rPr lang="sv-SE" sz="800" dirty="0"/>
              <a:t>100%</a:t>
            </a:r>
          </a:p>
        </p:txBody>
      </p:sp>
      <p:sp>
        <p:nvSpPr>
          <p:cNvPr id="43" name="textruta 42"/>
          <p:cNvSpPr txBox="1"/>
          <p:nvPr/>
        </p:nvSpPr>
        <p:spPr>
          <a:xfrm>
            <a:off x="283066" y="2576272"/>
            <a:ext cx="309700" cy="215444"/>
          </a:xfrm>
          <a:prstGeom prst="rect">
            <a:avLst/>
          </a:prstGeom>
          <a:noFill/>
        </p:spPr>
        <p:txBody>
          <a:bodyPr wrap="none" rtlCol="0">
            <a:spAutoFit/>
          </a:bodyPr>
          <a:lstStyle/>
          <a:p>
            <a:r>
              <a:rPr lang="sv-SE" sz="800" dirty="0"/>
              <a:t>0%</a:t>
            </a:r>
          </a:p>
        </p:txBody>
      </p:sp>
      <p:pic>
        <p:nvPicPr>
          <p:cNvPr id="44" name="Bildobjekt 43"/>
          <p:cNvPicPr>
            <a:picLocks noChangeAspect="1"/>
          </p:cNvPicPr>
          <p:nvPr/>
        </p:nvPicPr>
        <p:blipFill>
          <a:blip r:embed="rId9"/>
          <a:stretch>
            <a:fillRect/>
          </a:stretch>
        </p:blipFill>
        <p:spPr>
          <a:xfrm rot="10800000">
            <a:off x="-12704" y="382137"/>
            <a:ext cx="349561" cy="174781"/>
          </a:xfrm>
          <a:prstGeom prst="rect">
            <a:avLst/>
          </a:prstGeom>
        </p:spPr>
      </p:pic>
      <p:cxnSp>
        <p:nvCxnSpPr>
          <p:cNvPr id="52" name="Rak 51"/>
          <p:cNvCxnSpPr/>
          <p:nvPr/>
        </p:nvCxnSpPr>
        <p:spPr>
          <a:xfrm>
            <a:off x="-12704"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ruta 55"/>
          <p:cNvSpPr txBox="1"/>
          <p:nvPr/>
        </p:nvSpPr>
        <p:spPr>
          <a:xfrm>
            <a:off x="10280670" y="3514964"/>
            <a:ext cx="1893916" cy="3570208"/>
          </a:xfrm>
          <a:prstGeom prst="rect">
            <a:avLst/>
          </a:prstGeom>
          <a:noFill/>
        </p:spPr>
        <p:txBody>
          <a:bodyPr wrap="none" rtlCol="0">
            <a:spAutoFit/>
          </a:bodyPr>
          <a:lstStyle/>
          <a:p>
            <a:pPr algn="ctr"/>
            <a:r>
              <a:rPr lang="sv-SE" dirty="0"/>
              <a:t>Past performance </a:t>
            </a:r>
          </a:p>
          <a:p>
            <a:pPr algn="ctr"/>
            <a:r>
              <a:rPr lang="sv-SE" sz="1600" dirty="0"/>
              <a:t>Win/Loss ratio 7/10 </a:t>
            </a:r>
          </a:p>
          <a:p>
            <a:pPr algn="ctr"/>
            <a:endParaRPr lang="sv-SE" dirty="0"/>
          </a:p>
          <a:p>
            <a:pPr algn="ctr"/>
            <a:r>
              <a:rPr lang="sv-SE" sz="1200" dirty="0"/>
              <a:t>Trade 1 - Win</a:t>
            </a:r>
          </a:p>
          <a:p>
            <a:pPr algn="ctr"/>
            <a:r>
              <a:rPr lang="sv-SE" sz="1200" dirty="0"/>
              <a:t>Trade 2 - Win</a:t>
            </a:r>
          </a:p>
          <a:p>
            <a:pPr algn="ctr"/>
            <a:r>
              <a:rPr lang="sv-SE" sz="1200" dirty="0"/>
              <a:t>Trade 3 - Loss</a:t>
            </a:r>
          </a:p>
          <a:p>
            <a:pPr algn="ctr"/>
            <a:r>
              <a:rPr lang="sv-SE" sz="1200" dirty="0"/>
              <a:t>Trade 4 - Loss</a:t>
            </a:r>
          </a:p>
          <a:p>
            <a:pPr algn="ctr"/>
            <a:r>
              <a:rPr lang="sv-SE" sz="1200" dirty="0"/>
              <a:t>Trade 5 - Loss</a:t>
            </a:r>
          </a:p>
          <a:p>
            <a:pPr algn="ctr"/>
            <a:r>
              <a:rPr lang="sv-SE" sz="1200" dirty="0"/>
              <a:t>Trade 6 - Win</a:t>
            </a:r>
          </a:p>
          <a:p>
            <a:pPr algn="ctr"/>
            <a:r>
              <a:rPr lang="sv-SE" sz="1200" dirty="0"/>
              <a:t>Trade 7 - Loss</a:t>
            </a:r>
          </a:p>
          <a:p>
            <a:pPr algn="ctr"/>
            <a:r>
              <a:rPr lang="sv-SE" sz="1200" dirty="0"/>
              <a:t>Trade 8 - Win</a:t>
            </a:r>
          </a:p>
          <a:p>
            <a:pPr algn="ctr"/>
            <a:r>
              <a:rPr lang="sv-SE" sz="1200" dirty="0"/>
              <a:t>Trade 9 - Win</a:t>
            </a:r>
          </a:p>
          <a:p>
            <a:pPr algn="ctr"/>
            <a:r>
              <a:rPr lang="sv-SE" sz="1200" dirty="0"/>
              <a:t>Trade 10 - Win</a:t>
            </a:r>
          </a:p>
          <a:p>
            <a:endParaRPr lang="sv-SE" dirty="0"/>
          </a:p>
          <a:p>
            <a:endParaRPr lang="sv-SE" dirty="0"/>
          </a:p>
          <a:p>
            <a:endParaRPr lang="sv-SE" dirty="0"/>
          </a:p>
        </p:txBody>
      </p:sp>
      <p:sp>
        <p:nvSpPr>
          <p:cNvPr id="57" name="Rektangel 56"/>
          <p:cNvSpPr/>
          <p:nvPr/>
        </p:nvSpPr>
        <p:spPr>
          <a:xfrm>
            <a:off x="10322769" y="3353430"/>
            <a:ext cx="1856527" cy="2796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9" name="Rak 58"/>
          <p:cNvCxnSpPr/>
          <p:nvPr/>
        </p:nvCxnSpPr>
        <p:spPr>
          <a:xfrm>
            <a:off x="10322769" y="4195176"/>
            <a:ext cx="1833286"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Ned 60"/>
          <p:cNvSpPr/>
          <p:nvPr/>
        </p:nvSpPr>
        <p:spPr>
          <a:xfrm>
            <a:off x="2094003" y="1810321"/>
            <a:ext cx="262409" cy="406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Ned 61"/>
          <p:cNvSpPr/>
          <p:nvPr/>
        </p:nvSpPr>
        <p:spPr>
          <a:xfrm rot="10800000">
            <a:off x="2069811" y="757820"/>
            <a:ext cx="286601" cy="37108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0" name="Rak 69"/>
          <p:cNvCxnSpPr/>
          <p:nvPr/>
        </p:nvCxnSpPr>
        <p:spPr>
          <a:xfrm>
            <a:off x="8566251" y="487280"/>
            <a:ext cx="64973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ruta 72"/>
          <p:cNvSpPr txBox="1"/>
          <p:nvPr/>
        </p:nvSpPr>
        <p:spPr>
          <a:xfrm>
            <a:off x="6537278" y="2115403"/>
            <a:ext cx="2269596" cy="369332"/>
          </a:xfrm>
          <a:prstGeom prst="rect">
            <a:avLst/>
          </a:prstGeom>
          <a:noFill/>
        </p:spPr>
        <p:txBody>
          <a:bodyPr wrap="none" rtlCol="0">
            <a:spAutoFit/>
          </a:bodyPr>
          <a:lstStyle/>
          <a:p>
            <a:r>
              <a:rPr lang="sv-SE" dirty="0"/>
              <a:t>”Live – real time data”</a:t>
            </a:r>
          </a:p>
        </p:txBody>
      </p:sp>
    </p:spTree>
    <p:extLst>
      <p:ext uri="{BB962C8B-B14F-4D97-AF65-F5344CB8AC3E}">
        <p14:creationId xmlns:p14="http://schemas.microsoft.com/office/powerpoint/2010/main" val="132510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ktangel med rundade hörn 66"/>
          <p:cNvSpPr/>
          <p:nvPr/>
        </p:nvSpPr>
        <p:spPr>
          <a:xfrm>
            <a:off x="5537773" y="3645491"/>
            <a:ext cx="3752401" cy="38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ktangel med rundade hörn 50"/>
          <p:cNvSpPr/>
          <p:nvPr/>
        </p:nvSpPr>
        <p:spPr>
          <a:xfrm>
            <a:off x="5219554" y="4898485"/>
            <a:ext cx="6322844" cy="933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Rektangel med rundade hörn 49"/>
          <p:cNvSpPr/>
          <p:nvPr/>
        </p:nvSpPr>
        <p:spPr>
          <a:xfrm>
            <a:off x="2029874" y="5252706"/>
            <a:ext cx="3048783" cy="1399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Rektangel med rundade hörn 47"/>
          <p:cNvSpPr/>
          <p:nvPr/>
        </p:nvSpPr>
        <p:spPr>
          <a:xfrm>
            <a:off x="0" y="4065773"/>
            <a:ext cx="2103923"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Bildobjekt 14"/>
          <p:cNvPicPr>
            <a:picLocks noChangeAspect="1"/>
          </p:cNvPicPr>
          <p:nvPr/>
        </p:nvPicPr>
        <p:blipFill>
          <a:blip r:embed="rId2"/>
          <a:stretch>
            <a:fillRect/>
          </a:stretch>
        </p:blipFill>
        <p:spPr>
          <a:xfrm rot="19325194">
            <a:off x="9629907" y="613007"/>
            <a:ext cx="1603118" cy="1730942"/>
          </a:xfrm>
          <a:prstGeom prst="rect">
            <a:avLst/>
          </a:prstGeom>
        </p:spPr>
      </p:pic>
      <p:pic>
        <p:nvPicPr>
          <p:cNvPr id="4" name="Bildobjekt 3"/>
          <p:cNvPicPr>
            <a:picLocks noChangeAspect="1"/>
          </p:cNvPicPr>
          <p:nvPr/>
        </p:nvPicPr>
        <p:blipFill>
          <a:blip r:embed="rId3"/>
          <a:stretch>
            <a:fillRect/>
          </a:stretch>
        </p:blipFill>
        <p:spPr>
          <a:xfrm>
            <a:off x="3100726" y="170176"/>
            <a:ext cx="6353942" cy="2833447"/>
          </a:xfrm>
          <a:prstGeom prst="rect">
            <a:avLst/>
          </a:prstGeom>
        </p:spPr>
      </p:pic>
      <p:cxnSp>
        <p:nvCxnSpPr>
          <p:cNvPr id="7" name="Rak pil 6"/>
          <p:cNvCxnSpPr/>
          <p:nvPr/>
        </p:nvCxnSpPr>
        <p:spPr>
          <a:xfrm flipV="1">
            <a:off x="7583612" y="483353"/>
            <a:ext cx="982639" cy="3099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Bildobjekt 9"/>
          <p:cNvPicPr>
            <a:picLocks noChangeAspect="1"/>
          </p:cNvPicPr>
          <p:nvPr/>
        </p:nvPicPr>
        <p:blipFill>
          <a:blip r:embed="rId4"/>
          <a:stretch>
            <a:fillRect/>
          </a:stretch>
        </p:blipFill>
        <p:spPr>
          <a:xfrm>
            <a:off x="310906" y="89743"/>
            <a:ext cx="2706246" cy="2735345"/>
          </a:xfrm>
          <a:prstGeom prst="rect">
            <a:avLst/>
          </a:prstGeom>
        </p:spPr>
      </p:pic>
      <p:sp>
        <p:nvSpPr>
          <p:cNvPr id="11" name="Ellips 10"/>
          <p:cNvSpPr/>
          <p:nvPr/>
        </p:nvSpPr>
        <p:spPr>
          <a:xfrm>
            <a:off x="798240" y="529959"/>
            <a:ext cx="1815152" cy="1897038"/>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ktangel 11"/>
          <p:cNvSpPr/>
          <p:nvPr/>
        </p:nvSpPr>
        <p:spPr>
          <a:xfrm>
            <a:off x="772762" y="1235790"/>
            <a:ext cx="1815152" cy="4367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t>RISK/REWARD 1:22</a:t>
            </a:r>
          </a:p>
        </p:txBody>
      </p:sp>
      <p:sp>
        <p:nvSpPr>
          <p:cNvPr id="13" name="textruta 12"/>
          <p:cNvSpPr txBox="1"/>
          <p:nvPr/>
        </p:nvSpPr>
        <p:spPr>
          <a:xfrm>
            <a:off x="1135078" y="649289"/>
            <a:ext cx="894797" cy="584775"/>
          </a:xfrm>
          <a:prstGeom prst="rect">
            <a:avLst/>
          </a:prstGeom>
          <a:noFill/>
        </p:spPr>
        <p:txBody>
          <a:bodyPr wrap="none" rtlCol="0">
            <a:spAutoFit/>
          </a:bodyPr>
          <a:lstStyle/>
          <a:p>
            <a:r>
              <a:rPr lang="sv-SE" sz="3200" dirty="0">
                <a:solidFill>
                  <a:srgbClr val="92D050"/>
                </a:solidFill>
              </a:rPr>
              <a:t>63%</a:t>
            </a:r>
          </a:p>
        </p:txBody>
      </p:sp>
      <p:sp>
        <p:nvSpPr>
          <p:cNvPr id="14" name="textruta 13"/>
          <p:cNvSpPr txBox="1"/>
          <p:nvPr/>
        </p:nvSpPr>
        <p:spPr>
          <a:xfrm>
            <a:off x="1151853" y="1702213"/>
            <a:ext cx="894797" cy="584775"/>
          </a:xfrm>
          <a:prstGeom prst="rect">
            <a:avLst/>
          </a:prstGeom>
          <a:noFill/>
        </p:spPr>
        <p:txBody>
          <a:bodyPr wrap="none" rtlCol="0">
            <a:spAutoFit/>
          </a:bodyPr>
          <a:lstStyle/>
          <a:p>
            <a:r>
              <a:rPr lang="sv-SE" sz="3200" dirty="0">
                <a:solidFill>
                  <a:srgbClr val="FF0000"/>
                </a:solidFill>
              </a:rPr>
              <a:t>37%</a:t>
            </a:r>
          </a:p>
        </p:txBody>
      </p:sp>
      <p:sp>
        <p:nvSpPr>
          <p:cNvPr id="19" name="textruta 18"/>
          <p:cNvSpPr txBox="1"/>
          <p:nvPr/>
        </p:nvSpPr>
        <p:spPr>
          <a:xfrm>
            <a:off x="10916433" y="672671"/>
            <a:ext cx="1267783" cy="1754326"/>
          </a:xfrm>
          <a:prstGeom prst="rect">
            <a:avLst/>
          </a:prstGeom>
          <a:noFill/>
        </p:spPr>
        <p:txBody>
          <a:bodyPr wrap="none" rtlCol="0">
            <a:spAutoFit/>
          </a:bodyPr>
          <a:lstStyle/>
          <a:p>
            <a:r>
              <a:rPr lang="sv-SE" dirty="0"/>
              <a:t>Range</a:t>
            </a:r>
          </a:p>
          <a:p>
            <a:r>
              <a:rPr lang="sv-SE" dirty="0"/>
              <a:t>Select:</a:t>
            </a:r>
          </a:p>
          <a:p>
            <a:pPr marL="285750" indent="-285750">
              <a:buFont typeface="Arial" panose="020B0604020202020204" pitchFamily="34" charset="0"/>
              <a:buChar char="•"/>
            </a:pPr>
            <a:r>
              <a:rPr lang="sv-SE" dirty="0"/>
              <a:t>Daily</a:t>
            </a:r>
          </a:p>
          <a:p>
            <a:pPr marL="285750" indent="-285750">
              <a:buFont typeface="Arial" panose="020B0604020202020204" pitchFamily="34" charset="0"/>
              <a:buChar char="•"/>
            </a:pPr>
            <a:r>
              <a:rPr lang="sv-SE" dirty="0"/>
              <a:t>Weekly</a:t>
            </a:r>
          </a:p>
          <a:p>
            <a:pPr marL="285750" indent="-285750">
              <a:buFont typeface="Arial" panose="020B0604020202020204" pitchFamily="34" charset="0"/>
              <a:buChar char="•"/>
            </a:pPr>
            <a:r>
              <a:rPr lang="sv-SE" dirty="0"/>
              <a:t>Monthly</a:t>
            </a:r>
          </a:p>
          <a:p>
            <a:pPr marL="285750" indent="-285750">
              <a:buFont typeface="Arial" panose="020B0604020202020204" pitchFamily="34" charset="0"/>
              <a:buChar char="•"/>
            </a:pPr>
            <a:r>
              <a:rPr lang="sv-SE" dirty="0"/>
              <a:t>Yearly</a:t>
            </a:r>
          </a:p>
        </p:txBody>
      </p:sp>
      <p:sp>
        <p:nvSpPr>
          <p:cNvPr id="21" name="Rektangel 20"/>
          <p:cNvSpPr/>
          <p:nvPr/>
        </p:nvSpPr>
        <p:spPr>
          <a:xfrm>
            <a:off x="7613477" y="818868"/>
            <a:ext cx="45719" cy="191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ktangel 21"/>
          <p:cNvSpPr/>
          <p:nvPr/>
        </p:nvSpPr>
        <p:spPr>
          <a:xfrm flipH="1">
            <a:off x="7613477" y="386064"/>
            <a:ext cx="45719" cy="4367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4" name="Rak 23"/>
          <p:cNvCxnSpPr/>
          <p:nvPr/>
        </p:nvCxnSpPr>
        <p:spPr>
          <a:xfrm>
            <a:off x="7269820" y="1029292"/>
            <a:ext cx="90075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ruta 24"/>
          <p:cNvSpPr txBox="1"/>
          <p:nvPr/>
        </p:nvSpPr>
        <p:spPr>
          <a:xfrm>
            <a:off x="8123240" y="943250"/>
            <a:ext cx="679994" cy="215444"/>
          </a:xfrm>
          <a:prstGeom prst="rect">
            <a:avLst/>
          </a:prstGeom>
          <a:noFill/>
        </p:spPr>
        <p:txBody>
          <a:bodyPr wrap="none" rtlCol="0">
            <a:spAutoFit/>
          </a:bodyPr>
          <a:lstStyle/>
          <a:p>
            <a:r>
              <a:rPr lang="sv-SE" sz="800" dirty="0"/>
              <a:t>STOPP LOSS</a:t>
            </a:r>
          </a:p>
        </p:txBody>
      </p:sp>
      <p:cxnSp>
        <p:nvCxnSpPr>
          <p:cNvPr id="27" name="Rak 26"/>
          <p:cNvCxnSpPr/>
          <p:nvPr/>
        </p:nvCxnSpPr>
        <p:spPr>
          <a:xfrm>
            <a:off x="7287903" y="401172"/>
            <a:ext cx="86458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ruta 27"/>
          <p:cNvSpPr txBox="1"/>
          <p:nvPr/>
        </p:nvSpPr>
        <p:spPr>
          <a:xfrm>
            <a:off x="8104263" y="293450"/>
            <a:ext cx="513282" cy="215444"/>
          </a:xfrm>
          <a:prstGeom prst="rect">
            <a:avLst/>
          </a:prstGeom>
          <a:noFill/>
        </p:spPr>
        <p:txBody>
          <a:bodyPr wrap="none" rtlCol="0">
            <a:spAutoFit/>
          </a:bodyPr>
          <a:lstStyle/>
          <a:p>
            <a:r>
              <a:rPr lang="sv-SE" sz="800" dirty="0"/>
              <a:t>TARGET</a:t>
            </a:r>
          </a:p>
        </p:txBody>
      </p:sp>
      <p:sp>
        <p:nvSpPr>
          <p:cNvPr id="40" name="Rektangel med rundade hörn 39"/>
          <p:cNvSpPr/>
          <p:nvPr/>
        </p:nvSpPr>
        <p:spPr>
          <a:xfrm>
            <a:off x="0" y="382137"/>
            <a:ext cx="310906" cy="234741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ruta 40"/>
          <p:cNvSpPr txBox="1"/>
          <p:nvPr/>
        </p:nvSpPr>
        <p:spPr>
          <a:xfrm>
            <a:off x="-97982" y="128221"/>
            <a:ext cx="506870" cy="253916"/>
          </a:xfrm>
          <a:prstGeom prst="rect">
            <a:avLst/>
          </a:prstGeom>
          <a:noFill/>
        </p:spPr>
        <p:txBody>
          <a:bodyPr wrap="none" rtlCol="0">
            <a:spAutoFit/>
          </a:bodyPr>
          <a:lstStyle/>
          <a:p>
            <a:r>
              <a:rPr lang="sv-SE" sz="1050" dirty="0"/>
              <a:t>Signal</a:t>
            </a:r>
          </a:p>
        </p:txBody>
      </p:sp>
      <p:sp>
        <p:nvSpPr>
          <p:cNvPr id="42" name="textruta 41"/>
          <p:cNvSpPr txBox="1"/>
          <p:nvPr/>
        </p:nvSpPr>
        <p:spPr>
          <a:xfrm>
            <a:off x="264555" y="293450"/>
            <a:ext cx="412292" cy="215444"/>
          </a:xfrm>
          <a:prstGeom prst="rect">
            <a:avLst/>
          </a:prstGeom>
          <a:noFill/>
        </p:spPr>
        <p:txBody>
          <a:bodyPr wrap="none" rtlCol="0">
            <a:spAutoFit/>
          </a:bodyPr>
          <a:lstStyle/>
          <a:p>
            <a:r>
              <a:rPr lang="sv-SE" sz="800" dirty="0"/>
              <a:t>100%</a:t>
            </a:r>
          </a:p>
        </p:txBody>
      </p:sp>
      <p:sp>
        <p:nvSpPr>
          <p:cNvPr id="43" name="textruta 42"/>
          <p:cNvSpPr txBox="1"/>
          <p:nvPr/>
        </p:nvSpPr>
        <p:spPr>
          <a:xfrm>
            <a:off x="283066" y="2576272"/>
            <a:ext cx="309700" cy="215444"/>
          </a:xfrm>
          <a:prstGeom prst="rect">
            <a:avLst/>
          </a:prstGeom>
          <a:noFill/>
        </p:spPr>
        <p:txBody>
          <a:bodyPr wrap="none" rtlCol="0">
            <a:spAutoFit/>
          </a:bodyPr>
          <a:lstStyle/>
          <a:p>
            <a:r>
              <a:rPr lang="sv-SE" sz="800" dirty="0"/>
              <a:t>0%</a:t>
            </a:r>
          </a:p>
        </p:txBody>
      </p:sp>
      <p:pic>
        <p:nvPicPr>
          <p:cNvPr id="44" name="Bildobjekt 43"/>
          <p:cNvPicPr>
            <a:picLocks noChangeAspect="1"/>
          </p:cNvPicPr>
          <p:nvPr/>
        </p:nvPicPr>
        <p:blipFill>
          <a:blip r:embed="rId5"/>
          <a:stretch>
            <a:fillRect/>
          </a:stretch>
        </p:blipFill>
        <p:spPr>
          <a:xfrm rot="10800000">
            <a:off x="-12704" y="382137"/>
            <a:ext cx="349561" cy="174781"/>
          </a:xfrm>
          <a:prstGeom prst="rect">
            <a:avLst/>
          </a:prstGeom>
        </p:spPr>
      </p:pic>
      <p:cxnSp>
        <p:nvCxnSpPr>
          <p:cNvPr id="52" name="Rak 51"/>
          <p:cNvCxnSpPr/>
          <p:nvPr/>
        </p:nvCxnSpPr>
        <p:spPr>
          <a:xfrm>
            <a:off x="-35945"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Ned 60"/>
          <p:cNvSpPr/>
          <p:nvPr/>
        </p:nvSpPr>
        <p:spPr>
          <a:xfrm>
            <a:off x="2094003" y="1810321"/>
            <a:ext cx="262409" cy="406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Ned 61"/>
          <p:cNvSpPr/>
          <p:nvPr/>
        </p:nvSpPr>
        <p:spPr>
          <a:xfrm rot="10800000">
            <a:off x="2069811" y="757820"/>
            <a:ext cx="286601" cy="37108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0" name="Rak 69"/>
          <p:cNvCxnSpPr/>
          <p:nvPr/>
        </p:nvCxnSpPr>
        <p:spPr>
          <a:xfrm>
            <a:off x="8566251" y="487280"/>
            <a:ext cx="6497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ak pil 2"/>
          <p:cNvCxnSpPr>
            <a:stCxn id="40" idx="2"/>
          </p:cNvCxnSpPr>
          <p:nvPr/>
        </p:nvCxnSpPr>
        <p:spPr>
          <a:xfrm>
            <a:off x="155453" y="2729552"/>
            <a:ext cx="521394" cy="128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ruta 4"/>
          <p:cNvSpPr txBox="1"/>
          <p:nvPr/>
        </p:nvSpPr>
        <p:spPr>
          <a:xfrm>
            <a:off x="-51920" y="4082974"/>
            <a:ext cx="2239747" cy="1200329"/>
          </a:xfrm>
          <a:prstGeom prst="rect">
            <a:avLst/>
          </a:prstGeom>
          <a:noFill/>
        </p:spPr>
        <p:txBody>
          <a:bodyPr wrap="square" rtlCol="0">
            <a:spAutoFit/>
          </a:bodyPr>
          <a:lstStyle/>
          <a:p>
            <a:r>
              <a:rPr lang="sv-SE" dirty="0"/>
              <a:t>How far are we from a trading signal based on our settings in Laboratory?</a:t>
            </a:r>
          </a:p>
        </p:txBody>
      </p:sp>
      <p:cxnSp>
        <p:nvCxnSpPr>
          <p:cNvPr id="8" name="Rak pil 7"/>
          <p:cNvCxnSpPr/>
          <p:nvPr/>
        </p:nvCxnSpPr>
        <p:spPr>
          <a:xfrm>
            <a:off x="2356412" y="1598993"/>
            <a:ext cx="3389295" cy="330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ruta 8"/>
          <p:cNvSpPr txBox="1"/>
          <p:nvPr/>
        </p:nvSpPr>
        <p:spPr>
          <a:xfrm>
            <a:off x="5272811" y="4933790"/>
            <a:ext cx="6380851" cy="923330"/>
          </a:xfrm>
          <a:prstGeom prst="rect">
            <a:avLst/>
          </a:prstGeom>
          <a:noFill/>
        </p:spPr>
        <p:txBody>
          <a:bodyPr wrap="square" rtlCol="0">
            <a:spAutoFit/>
          </a:bodyPr>
          <a:lstStyle/>
          <a:p>
            <a:r>
              <a:rPr lang="sv-SE" b="1" dirty="0"/>
              <a:t>Main gauge </a:t>
            </a:r>
            <a:r>
              <a:rPr lang="sv-SE" dirty="0"/>
              <a:t>that gives us the odds/risk to reward ratio and *plots it on chart. Odds for going up or down in a trade i real time in % (63% up and 37% down).</a:t>
            </a:r>
          </a:p>
        </p:txBody>
      </p:sp>
      <p:cxnSp>
        <p:nvCxnSpPr>
          <p:cNvPr id="36" name="Rak pil 35"/>
          <p:cNvCxnSpPr/>
          <p:nvPr/>
        </p:nvCxnSpPr>
        <p:spPr>
          <a:xfrm flipH="1" flipV="1">
            <a:off x="7720195" y="1029293"/>
            <a:ext cx="3139959" cy="390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Rak pil 37"/>
          <p:cNvCxnSpPr/>
          <p:nvPr/>
        </p:nvCxnSpPr>
        <p:spPr>
          <a:xfrm>
            <a:off x="2677194" y="2005631"/>
            <a:ext cx="602367" cy="326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ruta 44"/>
          <p:cNvSpPr txBox="1"/>
          <p:nvPr/>
        </p:nvSpPr>
        <p:spPr>
          <a:xfrm>
            <a:off x="2063433" y="5223509"/>
            <a:ext cx="3743411" cy="1754326"/>
          </a:xfrm>
          <a:prstGeom prst="rect">
            <a:avLst/>
          </a:prstGeom>
          <a:noFill/>
        </p:spPr>
        <p:txBody>
          <a:bodyPr wrap="square" rtlCol="0">
            <a:spAutoFit/>
          </a:bodyPr>
          <a:lstStyle/>
          <a:p>
            <a:r>
              <a:rPr lang="sv-SE" dirty="0"/>
              <a:t>Signal strength to buy/sell</a:t>
            </a:r>
          </a:p>
          <a:p>
            <a:r>
              <a:rPr lang="sv-SE" dirty="0"/>
              <a:t>Based on user selection of:</a:t>
            </a:r>
          </a:p>
          <a:p>
            <a:pPr marL="285750" indent="-285750">
              <a:buFont typeface="Arial" panose="020B0604020202020204" pitchFamily="34" charset="0"/>
              <a:buChar char="•"/>
            </a:pPr>
            <a:r>
              <a:rPr lang="sv-SE" dirty="0"/>
              <a:t>Technical indicators and/or</a:t>
            </a:r>
          </a:p>
          <a:p>
            <a:pPr marL="285750" indent="-285750">
              <a:buFont typeface="Arial" panose="020B0604020202020204" pitchFamily="34" charset="0"/>
              <a:buChar char="•"/>
            </a:pPr>
            <a:r>
              <a:rPr lang="sv-SE" dirty="0"/>
              <a:t>Bar patterns and/or</a:t>
            </a:r>
          </a:p>
          <a:p>
            <a:pPr marL="285750" indent="-285750">
              <a:buFont typeface="Arial" panose="020B0604020202020204" pitchFamily="34" charset="0"/>
              <a:buChar char="•"/>
            </a:pPr>
            <a:r>
              <a:rPr lang="sv-SE" dirty="0"/>
              <a:t>Chart patterns</a:t>
            </a:r>
          </a:p>
          <a:p>
            <a:endParaRPr lang="sv-SE" dirty="0"/>
          </a:p>
        </p:txBody>
      </p:sp>
      <p:sp>
        <p:nvSpPr>
          <p:cNvPr id="53" name="textruta 52"/>
          <p:cNvSpPr txBox="1"/>
          <p:nvPr/>
        </p:nvSpPr>
        <p:spPr>
          <a:xfrm>
            <a:off x="592766" y="2915174"/>
            <a:ext cx="2840458" cy="646331"/>
          </a:xfrm>
          <a:prstGeom prst="rect">
            <a:avLst/>
          </a:prstGeom>
          <a:noFill/>
        </p:spPr>
        <p:txBody>
          <a:bodyPr wrap="none" rtlCol="0">
            <a:spAutoFit/>
          </a:bodyPr>
          <a:lstStyle/>
          <a:p>
            <a:r>
              <a:rPr lang="sv-SE" dirty="0"/>
              <a:t>For that Time frame (15min)</a:t>
            </a:r>
          </a:p>
          <a:p>
            <a:endParaRPr lang="sv-SE" dirty="0"/>
          </a:p>
        </p:txBody>
      </p:sp>
      <p:cxnSp>
        <p:nvCxnSpPr>
          <p:cNvPr id="58" name="Rak pil 57"/>
          <p:cNvCxnSpPr/>
          <p:nvPr/>
        </p:nvCxnSpPr>
        <p:spPr>
          <a:xfrm flipH="1">
            <a:off x="1178206" y="2676221"/>
            <a:ext cx="309024" cy="32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ruta 64"/>
          <p:cNvSpPr txBox="1"/>
          <p:nvPr/>
        </p:nvSpPr>
        <p:spPr>
          <a:xfrm>
            <a:off x="5552118" y="3652518"/>
            <a:ext cx="3914470" cy="369332"/>
          </a:xfrm>
          <a:prstGeom prst="rect">
            <a:avLst/>
          </a:prstGeom>
          <a:noFill/>
        </p:spPr>
        <p:txBody>
          <a:bodyPr wrap="none" rtlCol="0">
            <a:spAutoFit/>
          </a:bodyPr>
          <a:lstStyle/>
          <a:p>
            <a:r>
              <a:rPr lang="sv-SE" dirty="0"/>
              <a:t>AI-Prediction plots 10-60 bars in future  </a:t>
            </a:r>
          </a:p>
        </p:txBody>
      </p:sp>
      <p:cxnSp>
        <p:nvCxnSpPr>
          <p:cNvPr id="69" name="Rak pil 68"/>
          <p:cNvCxnSpPr/>
          <p:nvPr/>
        </p:nvCxnSpPr>
        <p:spPr>
          <a:xfrm flipH="1" flipV="1">
            <a:off x="8360904" y="539785"/>
            <a:ext cx="205347" cy="310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2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ktangel med rundade hörn 66"/>
          <p:cNvSpPr/>
          <p:nvPr/>
        </p:nvSpPr>
        <p:spPr>
          <a:xfrm>
            <a:off x="7737284" y="1946156"/>
            <a:ext cx="2585485" cy="72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ktangel med rundade hörn 63"/>
          <p:cNvSpPr/>
          <p:nvPr/>
        </p:nvSpPr>
        <p:spPr>
          <a:xfrm>
            <a:off x="9676263" y="688855"/>
            <a:ext cx="2033516" cy="89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ktangel med rundade hörn 50"/>
          <p:cNvSpPr/>
          <p:nvPr/>
        </p:nvSpPr>
        <p:spPr>
          <a:xfrm>
            <a:off x="580636" y="2334801"/>
            <a:ext cx="2530057" cy="97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ktangel med rundade hörn 36"/>
          <p:cNvSpPr/>
          <p:nvPr/>
        </p:nvSpPr>
        <p:spPr>
          <a:xfrm>
            <a:off x="4839635" y="2283619"/>
            <a:ext cx="2227247" cy="445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ktangel med rundade hörn 30"/>
          <p:cNvSpPr/>
          <p:nvPr/>
        </p:nvSpPr>
        <p:spPr>
          <a:xfrm>
            <a:off x="3957851" y="745375"/>
            <a:ext cx="2620370" cy="391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ktangel med rundade hörn 16"/>
          <p:cNvSpPr/>
          <p:nvPr/>
        </p:nvSpPr>
        <p:spPr>
          <a:xfrm>
            <a:off x="1338811" y="831175"/>
            <a:ext cx="2251881" cy="618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ktangel med rundade hörn 5"/>
          <p:cNvSpPr/>
          <p:nvPr/>
        </p:nvSpPr>
        <p:spPr>
          <a:xfrm>
            <a:off x="239012" y="95682"/>
            <a:ext cx="2296813" cy="60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Rektangel 48"/>
          <p:cNvSpPr/>
          <p:nvPr/>
        </p:nvSpPr>
        <p:spPr>
          <a:xfrm>
            <a:off x="8337145" y="4482379"/>
            <a:ext cx="1760987" cy="1647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8" name="Bildobjekt 17"/>
          <p:cNvPicPr>
            <a:picLocks noChangeAspect="1"/>
          </p:cNvPicPr>
          <p:nvPr/>
        </p:nvPicPr>
        <p:blipFill>
          <a:blip r:embed="rId2"/>
          <a:stretch>
            <a:fillRect/>
          </a:stretch>
        </p:blipFill>
        <p:spPr>
          <a:xfrm>
            <a:off x="159784" y="4273417"/>
            <a:ext cx="4165814" cy="2584583"/>
          </a:xfrm>
          <a:prstGeom prst="rect">
            <a:avLst/>
          </a:prstGeom>
        </p:spPr>
      </p:pic>
      <p:pic>
        <p:nvPicPr>
          <p:cNvPr id="20" name="Bildobjekt 19"/>
          <p:cNvPicPr>
            <a:picLocks noChangeAspect="1"/>
          </p:cNvPicPr>
          <p:nvPr/>
        </p:nvPicPr>
        <p:blipFill>
          <a:blip r:embed="rId3"/>
          <a:stretch>
            <a:fillRect/>
          </a:stretch>
        </p:blipFill>
        <p:spPr>
          <a:xfrm>
            <a:off x="159784" y="3353430"/>
            <a:ext cx="7835624" cy="884809"/>
          </a:xfrm>
          <a:prstGeom prst="rect">
            <a:avLst/>
          </a:prstGeom>
        </p:spPr>
      </p:pic>
      <p:pic>
        <p:nvPicPr>
          <p:cNvPr id="29" name="Bildobjekt 28"/>
          <p:cNvPicPr>
            <a:picLocks noChangeAspect="1"/>
          </p:cNvPicPr>
          <p:nvPr/>
        </p:nvPicPr>
        <p:blipFill>
          <a:blip r:embed="rId4"/>
          <a:stretch>
            <a:fillRect/>
          </a:stretch>
        </p:blipFill>
        <p:spPr>
          <a:xfrm>
            <a:off x="4370465" y="4257541"/>
            <a:ext cx="3624942" cy="1308167"/>
          </a:xfrm>
          <a:prstGeom prst="rect">
            <a:avLst/>
          </a:prstGeom>
        </p:spPr>
      </p:pic>
      <p:pic>
        <p:nvPicPr>
          <p:cNvPr id="32" name="Bildobjekt 31"/>
          <p:cNvPicPr>
            <a:picLocks noChangeAspect="1"/>
          </p:cNvPicPr>
          <p:nvPr/>
        </p:nvPicPr>
        <p:blipFill>
          <a:blip r:embed="rId5"/>
          <a:stretch>
            <a:fillRect/>
          </a:stretch>
        </p:blipFill>
        <p:spPr>
          <a:xfrm>
            <a:off x="4515136" y="5662279"/>
            <a:ext cx="3480271" cy="1011475"/>
          </a:xfrm>
          <a:prstGeom prst="rect">
            <a:avLst/>
          </a:prstGeom>
        </p:spPr>
      </p:pic>
      <p:sp>
        <p:nvSpPr>
          <p:cNvPr id="35" name="textruta 34"/>
          <p:cNvSpPr txBox="1"/>
          <p:nvPr/>
        </p:nvSpPr>
        <p:spPr>
          <a:xfrm>
            <a:off x="8360904" y="4195176"/>
            <a:ext cx="1768176" cy="1938992"/>
          </a:xfrm>
          <a:prstGeom prst="rect">
            <a:avLst/>
          </a:prstGeom>
          <a:noFill/>
        </p:spPr>
        <p:txBody>
          <a:bodyPr wrap="none" rtlCol="0">
            <a:spAutoFit/>
          </a:bodyPr>
          <a:lstStyle/>
          <a:p>
            <a:r>
              <a:rPr lang="sv-SE" sz="1200" b="1" dirty="0">
                <a:solidFill>
                  <a:schemeClr val="tx1">
                    <a:lumMod val="65000"/>
                    <a:lumOff val="35000"/>
                  </a:schemeClr>
                </a:solidFill>
              </a:rPr>
              <a:t>Time Frame trend power</a:t>
            </a:r>
          </a:p>
          <a:p>
            <a:endParaRPr lang="sv-SE" sz="1200" b="1" dirty="0"/>
          </a:p>
          <a:p>
            <a:r>
              <a:rPr lang="sv-SE" sz="1200" b="1" dirty="0">
                <a:solidFill>
                  <a:schemeClr val="bg1">
                    <a:lumMod val="50000"/>
                  </a:schemeClr>
                </a:solidFill>
              </a:rPr>
              <a:t>1 min 	+51%</a:t>
            </a:r>
          </a:p>
          <a:p>
            <a:r>
              <a:rPr lang="sv-SE" sz="1200" b="1" dirty="0">
                <a:solidFill>
                  <a:schemeClr val="bg1">
                    <a:lumMod val="50000"/>
                  </a:schemeClr>
                </a:solidFill>
              </a:rPr>
              <a:t>5 min	+76%</a:t>
            </a:r>
          </a:p>
          <a:p>
            <a:r>
              <a:rPr lang="sv-SE" sz="1200" b="1" dirty="0">
                <a:solidFill>
                  <a:schemeClr val="bg1">
                    <a:lumMod val="50000"/>
                  </a:schemeClr>
                </a:solidFill>
              </a:rPr>
              <a:t>15 min	+91%</a:t>
            </a:r>
          </a:p>
          <a:p>
            <a:r>
              <a:rPr lang="sv-SE" sz="1200" b="1" dirty="0">
                <a:solidFill>
                  <a:schemeClr val="bg1">
                    <a:lumMod val="50000"/>
                  </a:schemeClr>
                </a:solidFill>
              </a:rPr>
              <a:t>30 min	+67%</a:t>
            </a:r>
          </a:p>
          <a:p>
            <a:r>
              <a:rPr lang="sv-SE" sz="1200" b="1" dirty="0">
                <a:solidFill>
                  <a:schemeClr val="bg1">
                    <a:lumMod val="50000"/>
                  </a:schemeClr>
                </a:solidFill>
              </a:rPr>
              <a:t>60 min	+61%</a:t>
            </a:r>
          </a:p>
          <a:p>
            <a:r>
              <a:rPr lang="sv-SE" sz="1200" b="1" dirty="0">
                <a:solidFill>
                  <a:schemeClr val="bg1">
                    <a:lumMod val="50000"/>
                  </a:schemeClr>
                </a:solidFill>
              </a:rPr>
              <a:t>4h	+33%</a:t>
            </a:r>
          </a:p>
          <a:p>
            <a:r>
              <a:rPr lang="sv-SE" sz="1200" b="1" dirty="0">
                <a:solidFill>
                  <a:schemeClr val="bg1">
                    <a:lumMod val="50000"/>
                  </a:schemeClr>
                </a:solidFill>
              </a:rPr>
              <a:t>Daily	+67%</a:t>
            </a:r>
          </a:p>
          <a:p>
            <a:r>
              <a:rPr lang="sv-SE" sz="1200" b="1" dirty="0">
                <a:solidFill>
                  <a:schemeClr val="bg1">
                    <a:lumMod val="50000"/>
                  </a:schemeClr>
                </a:solidFill>
              </a:rPr>
              <a:t>Weekly	+55%</a:t>
            </a:r>
          </a:p>
        </p:txBody>
      </p:sp>
      <p:cxnSp>
        <p:nvCxnSpPr>
          <p:cNvPr id="52" name="Rak 51"/>
          <p:cNvCxnSpPr/>
          <p:nvPr/>
        </p:nvCxnSpPr>
        <p:spPr>
          <a:xfrm>
            <a:off x="-12704"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ruta 55"/>
          <p:cNvSpPr txBox="1"/>
          <p:nvPr/>
        </p:nvSpPr>
        <p:spPr>
          <a:xfrm>
            <a:off x="10280670" y="3514964"/>
            <a:ext cx="1893916" cy="3570208"/>
          </a:xfrm>
          <a:prstGeom prst="rect">
            <a:avLst/>
          </a:prstGeom>
          <a:noFill/>
        </p:spPr>
        <p:txBody>
          <a:bodyPr wrap="none" rtlCol="0">
            <a:spAutoFit/>
          </a:bodyPr>
          <a:lstStyle/>
          <a:p>
            <a:pPr algn="ctr"/>
            <a:r>
              <a:rPr lang="sv-SE" dirty="0"/>
              <a:t>Past performance </a:t>
            </a:r>
          </a:p>
          <a:p>
            <a:pPr algn="ctr"/>
            <a:r>
              <a:rPr lang="sv-SE" sz="1600" dirty="0"/>
              <a:t>Win/loss ratio 7/10 </a:t>
            </a:r>
          </a:p>
          <a:p>
            <a:pPr algn="ctr"/>
            <a:endParaRPr lang="sv-SE" dirty="0"/>
          </a:p>
          <a:p>
            <a:pPr algn="ctr"/>
            <a:r>
              <a:rPr lang="sv-SE" sz="1200" dirty="0"/>
              <a:t>Trade 1 - Win</a:t>
            </a:r>
          </a:p>
          <a:p>
            <a:pPr algn="ctr"/>
            <a:r>
              <a:rPr lang="sv-SE" sz="1200" dirty="0"/>
              <a:t>Trade 2 - Win</a:t>
            </a:r>
          </a:p>
          <a:p>
            <a:pPr algn="ctr"/>
            <a:r>
              <a:rPr lang="sv-SE" sz="1200" dirty="0"/>
              <a:t>Trade 3 - Loss</a:t>
            </a:r>
          </a:p>
          <a:p>
            <a:pPr algn="ctr"/>
            <a:r>
              <a:rPr lang="sv-SE" sz="1200" dirty="0"/>
              <a:t>Trade 4 - Loss</a:t>
            </a:r>
          </a:p>
          <a:p>
            <a:pPr algn="ctr"/>
            <a:r>
              <a:rPr lang="sv-SE" sz="1200" dirty="0"/>
              <a:t>Trade 5 - Loss</a:t>
            </a:r>
          </a:p>
          <a:p>
            <a:pPr algn="ctr"/>
            <a:r>
              <a:rPr lang="sv-SE" sz="1200" dirty="0"/>
              <a:t>Trade 6 - Win</a:t>
            </a:r>
          </a:p>
          <a:p>
            <a:pPr algn="ctr"/>
            <a:r>
              <a:rPr lang="sv-SE" sz="1200" dirty="0"/>
              <a:t>Trade 7 - Loss</a:t>
            </a:r>
          </a:p>
          <a:p>
            <a:pPr algn="ctr"/>
            <a:r>
              <a:rPr lang="sv-SE" sz="1200" dirty="0"/>
              <a:t>Trade 8 - Win</a:t>
            </a:r>
          </a:p>
          <a:p>
            <a:pPr algn="ctr"/>
            <a:r>
              <a:rPr lang="sv-SE" sz="1200" dirty="0"/>
              <a:t>Trade 9 - Win</a:t>
            </a:r>
          </a:p>
          <a:p>
            <a:pPr algn="ctr"/>
            <a:r>
              <a:rPr lang="sv-SE" sz="1200" dirty="0"/>
              <a:t>Trade 10 - Win</a:t>
            </a:r>
          </a:p>
          <a:p>
            <a:endParaRPr lang="sv-SE" dirty="0"/>
          </a:p>
          <a:p>
            <a:endParaRPr lang="sv-SE" dirty="0"/>
          </a:p>
          <a:p>
            <a:endParaRPr lang="sv-SE" dirty="0"/>
          </a:p>
        </p:txBody>
      </p:sp>
      <p:sp>
        <p:nvSpPr>
          <p:cNvPr id="57" name="Rektangel 56"/>
          <p:cNvSpPr/>
          <p:nvPr/>
        </p:nvSpPr>
        <p:spPr>
          <a:xfrm>
            <a:off x="10322769" y="3353430"/>
            <a:ext cx="1856527" cy="2796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9" name="Rak 58"/>
          <p:cNvCxnSpPr/>
          <p:nvPr/>
        </p:nvCxnSpPr>
        <p:spPr>
          <a:xfrm>
            <a:off x="10322769" y="4195176"/>
            <a:ext cx="1833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ak pil 2"/>
          <p:cNvCxnSpPr/>
          <p:nvPr/>
        </p:nvCxnSpPr>
        <p:spPr>
          <a:xfrm flipV="1">
            <a:off x="282614" y="701947"/>
            <a:ext cx="72228" cy="367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ruta 4"/>
          <p:cNvSpPr txBox="1"/>
          <p:nvPr/>
        </p:nvSpPr>
        <p:spPr>
          <a:xfrm>
            <a:off x="239012" y="95063"/>
            <a:ext cx="2381358" cy="646331"/>
          </a:xfrm>
          <a:prstGeom prst="rect">
            <a:avLst/>
          </a:prstGeom>
          <a:noFill/>
        </p:spPr>
        <p:txBody>
          <a:bodyPr wrap="none" rtlCol="0">
            <a:spAutoFit/>
          </a:bodyPr>
          <a:lstStyle/>
          <a:p>
            <a:r>
              <a:rPr lang="sv-SE" dirty="0"/>
              <a:t>The 12 best performing</a:t>
            </a:r>
          </a:p>
          <a:p>
            <a:r>
              <a:rPr lang="sv-SE" dirty="0"/>
              <a:t>indicators</a:t>
            </a:r>
          </a:p>
        </p:txBody>
      </p:sp>
      <p:cxnSp>
        <p:nvCxnSpPr>
          <p:cNvPr id="9" name="Rak pil 8"/>
          <p:cNvCxnSpPr/>
          <p:nvPr/>
        </p:nvCxnSpPr>
        <p:spPr>
          <a:xfrm flipV="1">
            <a:off x="3089644" y="1438675"/>
            <a:ext cx="42099" cy="279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ruta 15"/>
          <p:cNvSpPr txBox="1"/>
          <p:nvPr/>
        </p:nvSpPr>
        <p:spPr>
          <a:xfrm>
            <a:off x="1404388" y="766869"/>
            <a:ext cx="2186304" cy="646331"/>
          </a:xfrm>
          <a:prstGeom prst="rect">
            <a:avLst/>
          </a:prstGeom>
          <a:noFill/>
        </p:spPr>
        <p:txBody>
          <a:bodyPr wrap="none" rtlCol="0">
            <a:spAutoFit/>
          </a:bodyPr>
          <a:lstStyle/>
          <a:p>
            <a:r>
              <a:rPr lang="sv-SE" dirty="0"/>
              <a:t>Moving Averages</a:t>
            </a:r>
          </a:p>
          <a:p>
            <a:r>
              <a:rPr lang="sv-SE" dirty="0"/>
              <a:t>Simple &amp; Exponential</a:t>
            </a:r>
          </a:p>
        </p:txBody>
      </p:sp>
      <p:cxnSp>
        <p:nvCxnSpPr>
          <p:cNvPr id="26" name="Rak pil 25"/>
          <p:cNvCxnSpPr/>
          <p:nvPr/>
        </p:nvCxnSpPr>
        <p:spPr>
          <a:xfrm flipH="1" flipV="1">
            <a:off x="4790364" y="1185439"/>
            <a:ext cx="27296" cy="308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ruta 29"/>
          <p:cNvSpPr txBox="1"/>
          <p:nvPr/>
        </p:nvSpPr>
        <p:spPr>
          <a:xfrm>
            <a:off x="3957851" y="766869"/>
            <a:ext cx="2675412" cy="369332"/>
          </a:xfrm>
          <a:prstGeom prst="rect">
            <a:avLst/>
          </a:prstGeom>
          <a:noFill/>
        </p:spPr>
        <p:txBody>
          <a:bodyPr wrap="none" rtlCol="0">
            <a:spAutoFit/>
          </a:bodyPr>
          <a:lstStyle/>
          <a:p>
            <a:r>
              <a:rPr lang="sv-SE" dirty="0"/>
              <a:t>Last 5 Candlestick Patterns</a:t>
            </a:r>
          </a:p>
        </p:txBody>
      </p:sp>
      <p:cxnSp>
        <p:nvCxnSpPr>
          <p:cNvPr id="34" name="Rak pil 33"/>
          <p:cNvCxnSpPr/>
          <p:nvPr/>
        </p:nvCxnSpPr>
        <p:spPr>
          <a:xfrm flipH="1" flipV="1">
            <a:off x="5459104" y="2675556"/>
            <a:ext cx="27296" cy="29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ruta 35"/>
          <p:cNvSpPr txBox="1"/>
          <p:nvPr/>
        </p:nvSpPr>
        <p:spPr>
          <a:xfrm>
            <a:off x="4935401" y="2334801"/>
            <a:ext cx="2123338" cy="369332"/>
          </a:xfrm>
          <a:prstGeom prst="rect">
            <a:avLst/>
          </a:prstGeom>
          <a:noFill/>
        </p:spPr>
        <p:txBody>
          <a:bodyPr wrap="none" rtlCol="0">
            <a:spAutoFit/>
          </a:bodyPr>
          <a:lstStyle/>
          <a:p>
            <a:r>
              <a:rPr lang="sv-SE" dirty="0"/>
              <a:t>Last 3 Chart Patterns</a:t>
            </a:r>
          </a:p>
        </p:txBody>
      </p:sp>
      <p:sp>
        <p:nvSpPr>
          <p:cNvPr id="50" name="textruta 49"/>
          <p:cNvSpPr txBox="1"/>
          <p:nvPr/>
        </p:nvSpPr>
        <p:spPr>
          <a:xfrm>
            <a:off x="573206" y="2334801"/>
            <a:ext cx="2497158" cy="923330"/>
          </a:xfrm>
          <a:prstGeom prst="rect">
            <a:avLst/>
          </a:prstGeom>
          <a:noFill/>
        </p:spPr>
        <p:txBody>
          <a:bodyPr wrap="none" rtlCol="0">
            <a:spAutoFit/>
          </a:bodyPr>
          <a:lstStyle/>
          <a:p>
            <a:r>
              <a:rPr lang="sv-SE" dirty="0"/>
              <a:t>Summary of indicators,</a:t>
            </a:r>
          </a:p>
          <a:p>
            <a:r>
              <a:rPr lang="sv-SE" dirty="0"/>
              <a:t>MA, Candlesticks and </a:t>
            </a:r>
          </a:p>
          <a:p>
            <a:r>
              <a:rPr lang="sv-SE" dirty="0"/>
              <a:t>Chart Patterns indicators</a:t>
            </a:r>
          </a:p>
        </p:txBody>
      </p:sp>
      <p:cxnSp>
        <p:nvCxnSpPr>
          <p:cNvPr id="54" name="Rak pil 53"/>
          <p:cNvCxnSpPr/>
          <p:nvPr/>
        </p:nvCxnSpPr>
        <p:spPr>
          <a:xfrm flipV="1">
            <a:off x="1023582" y="3312639"/>
            <a:ext cx="95534" cy="20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Rak pil 59"/>
          <p:cNvCxnSpPr/>
          <p:nvPr/>
        </p:nvCxnSpPr>
        <p:spPr>
          <a:xfrm flipH="1" flipV="1">
            <a:off x="10699845" y="1624084"/>
            <a:ext cx="40943" cy="189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ruta 62"/>
          <p:cNvSpPr txBox="1"/>
          <p:nvPr/>
        </p:nvSpPr>
        <p:spPr>
          <a:xfrm>
            <a:off x="9697604" y="696695"/>
            <a:ext cx="2244187" cy="923330"/>
          </a:xfrm>
          <a:prstGeom prst="rect">
            <a:avLst/>
          </a:prstGeom>
          <a:noFill/>
        </p:spPr>
        <p:txBody>
          <a:bodyPr wrap="square" rtlCol="0">
            <a:spAutoFit/>
          </a:bodyPr>
          <a:lstStyle/>
          <a:p>
            <a:r>
              <a:rPr lang="sv-SE" dirty="0"/>
              <a:t>Past performance of strategy chosen in Trading Laboratory</a:t>
            </a:r>
          </a:p>
        </p:txBody>
      </p:sp>
      <p:sp>
        <p:nvSpPr>
          <p:cNvPr id="66" name="textruta 65"/>
          <p:cNvSpPr txBox="1"/>
          <p:nvPr/>
        </p:nvSpPr>
        <p:spPr>
          <a:xfrm>
            <a:off x="7737284" y="1946156"/>
            <a:ext cx="2511188" cy="646331"/>
          </a:xfrm>
          <a:prstGeom prst="rect">
            <a:avLst/>
          </a:prstGeom>
          <a:noFill/>
        </p:spPr>
        <p:txBody>
          <a:bodyPr wrap="square" rtlCol="0">
            <a:spAutoFit/>
          </a:bodyPr>
          <a:lstStyle/>
          <a:p>
            <a:r>
              <a:rPr lang="sv-SE" dirty="0"/>
              <a:t>Quick strength overview of the other time frames</a:t>
            </a:r>
          </a:p>
        </p:txBody>
      </p:sp>
      <p:cxnSp>
        <p:nvCxnSpPr>
          <p:cNvPr id="69" name="Rak pil 68"/>
          <p:cNvCxnSpPr/>
          <p:nvPr/>
        </p:nvCxnSpPr>
        <p:spPr>
          <a:xfrm flipV="1">
            <a:off x="8992878" y="2729428"/>
            <a:ext cx="0" cy="154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2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1"/>
          <p:cNvSpPr/>
          <p:nvPr/>
        </p:nvSpPr>
        <p:spPr>
          <a:xfrm>
            <a:off x="121297" y="117693"/>
            <a:ext cx="11933853" cy="6740307"/>
          </a:xfrm>
          <a:prstGeom prst="rect">
            <a:avLst/>
          </a:prstGeom>
        </p:spPr>
        <p:txBody>
          <a:bodyPr wrap="square">
            <a:spAutoFit/>
          </a:bodyPr>
          <a:lstStyle/>
          <a:p>
            <a:r>
              <a:rPr lang="sv-SE" b="1" dirty="0"/>
              <a:t>Web application Login Security.</a:t>
            </a:r>
          </a:p>
          <a:p>
            <a:r>
              <a:rPr lang="sv-SE" dirty="0"/>
              <a:t>Each user has their e-mail and password for access to application.</a:t>
            </a:r>
          </a:p>
          <a:p>
            <a:r>
              <a:rPr lang="sv-SE" dirty="0"/>
              <a:t>First time user e-mail is validated by an request link sent to e-mail (</a:t>
            </a:r>
            <a:r>
              <a:rPr lang="sv-SE" i="1" dirty="0"/>
              <a:t>thereafter the user can set up a password</a:t>
            </a:r>
            <a:r>
              <a:rPr lang="sv-SE" dirty="0"/>
              <a:t>)</a:t>
            </a:r>
          </a:p>
          <a:p>
            <a:r>
              <a:rPr lang="sv-SE" dirty="0"/>
              <a:t>Lost password can be reset by requesting a reset link send to e-mail where user can create a new password</a:t>
            </a:r>
          </a:p>
          <a:p>
            <a:endParaRPr lang="sv-SE" dirty="0"/>
          </a:p>
          <a:p>
            <a:r>
              <a:rPr lang="sv-SE" b="1" dirty="0"/>
              <a:t>Be ready for pay option.</a:t>
            </a:r>
          </a:p>
          <a:p>
            <a:r>
              <a:rPr lang="sv-SE" dirty="0"/>
              <a:t>We might consider a pay option for pro-members later on so we need our application to be ready for an payment</a:t>
            </a:r>
          </a:p>
          <a:p>
            <a:r>
              <a:rPr lang="sv-SE" dirty="0"/>
              <a:t>option!</a:t>
            </a:r>
          </a:p>
          <a:p>
            <a:endParaRPr lang="sv-SE" b="1" dirty="0"/>
          </a:p>
          <a:p>
            <a:r>
              <a:rPr lang="sv-SE" b="1" dirty="0"/>
              <a:t>Front End/UX.</a:t>
            </a:r>
          </a:p>
          <a:p>
            <a:r>
              <a:rPr lang="sv-SE" dirty="0"/>
              <a:t>Front end must be very user friendly. We might have a UX professional adjust the design later on for the best user experience. </a:t>
            </a:r>
            <a:r>
              <a:rPr lang="sv-SE" dirty="0" err="1"/>
              <a:t>Hosting</a:t>
            </a:r>
            <a:r>
              <a:rPr lang="sv-SE" dirty="0"/>
              <a:t> and </a:t>
            </a:r>
            <a:r>
              <a:rPr lang="sv-SE" dirty="0" err="1"/>
              <a:t>database</a:t>
            </a:r>
            <a:r>
              <a:rPr lang="sv-SE" dirty="0"/>
              <a:t> administration will be handled by </a:t>
            </a:r>
            <a:r>
              <a:rPr lang="sv-SE" dirty="0" err="1"/>
              <a:t>us</a:t>
            </a:r>
            <a:r>
              <a:rPr lang="sv-SE" dirty="0"/>
              <a:t>.</a:t>
            </a:r>
          </a:p>
          <a:p>
            <a:endParaRPr lang="sv-SE" dirty="0"/>
          </a:p>
          <a:p>
            <a:r>
              <a:rPr lang="sv-SE" b="1" dirty="0"/>
              <a:t>Summary:</a:t>
            </a:r>
          </a:p>
          <a:p>
            <a:r>
              <a:rPr lang="sv-SE" dirty="0" err="1"/>
              <a:t>First</a:t>
            </a:r>
            <a:r>
              <a:rPr lang="sv-SE" dirty="0"/>
              <a:t>, thank you for taking the time to read through </a:t>
            </a:r>
            <a:r>
              <a:rPr lang="sv-SE" dirty="0" err="1"/>
              <a:t>this</a:t>
            </a:r>
            <a:r>
              <a:rPr lang="sv-SE" dirty="0"/>
              <a:t> presentation. The Freelancer profile we are looking for is someone with excellent knowledge in math, trading and perhaps most important someone who can think outside the ”box” and add to our ideas, values and be </a:t>
            </a:r>
            <a:r>
              <a:rPr lang="sv-SE" dirty="0" err="1"/>
              <a:t>our</a:t>
            </a:r>
            <a:r>
              <a:rPr lang="sv-SE" dirty="0"/>
              <a:t> </a:t>
            </a:r>
            <a:r>
              <a:rPr lang="sv-SE" dirty="0" err="1"/>
              <a:t>future</a:t>
            </a:r>
            <a:r>
              <a:rPr lang="sv-SE" dirty="0"/>
              <a:t> </a:t>
            </a:r>
            <a:r>
              <a:rPr lang="sv-SE" dirty="0" err="1"/>
              <a:t>developing</a:t>
            </a:r>
            <a:r>
              <a:rPr lang="sv-SE" dirty="0"/>
              <a:t> partner. </a:t>
            </a:r>
            <a:r>
              <a:rPr lang="sv-SE" dirty="0" err="1"/>
              <a:t>We</a:t>
            </a:r>
            <a:r>
              <a:rPr lang="sv-SE" dirty="0"/>
              <a:t> </a:t>
            </a:r>
            <a:r>
              <a:rPr lang="sv-SE" dirty="0" err="1"/>
              <a:t>had</a:t>
            </a:r>
            <a:r>
              <a:rPr lang="sv-SE" dirty="0"/>
              <a:t> a </a:t>
            </a:r>
            <a:r>
              <a:rPr lang="sv-SE" dirty="0" err="1"/>
              <a:t>awesome</a:t>
            </a:r>
            <a:r>
              <a:rPr lang="sv-SE" dirty="0"/>
              <a:t> Freelancer </a:t>
            </a:r>
            <a:r>
              <a:rPr lang="sv-SE" dirty="0" err="1"/>
              <a:t>who</a:t>
            </a:r>
            <a:r>
              <a:rPr lang="sv-SE" dirty="0"/>
              <a:t> has </a:t>
            </a:r>
            <a:r>
              <a:rPr lang="sv-SE" dirty="0" err="1"/>
              <a:t>done</a:t>
            </a:r>
            <a:r>
              <a:rPr lang="sv-SE" dirty="0"/>
              <a:t> </a:t>
            </a:r>
            <a:r>
              <a:rPr lang="sv-SE" dirty="0" err="1"/>
              <a:t>most</a:t>
            </a:r>
            <a:r>
              <a:rPr lang="sv-SE" dirty="0"/>
              <a:t> of the </a:t>
            </a:r>
            <a:r>
              <a:rPr lang="sv-SE" dirty="0" err="1"/>
              <a:t>graphical</a:t>
            </a:r>
            <a:r>
              <a:rPr lang="sv-SE" dirty="0"/>
              <a:t> </a:t>
            </a:r>
            <a:r>
              <a:rPr lang="sv-SE" dirty="0" err="1"/>
              <a:t>work</a:t>
            </a:r>
            <a:r>
              <a:rPr lang="sv-SE" dirty="0"/>
              <a:t> and </a:t>
            </a:r>
            <a:r>
              <a:rPr lang="sv-SE" dirty="0" err="1"/>
              <a:t>framework</a:t>
            </a:r>
            <a:r>
              <a:rPr lang="sv-SE" dirty="0"/>
              <a:t> for </a:t>
            </a:r>
            <a:r>
              <a:rPr lang="sv-SE" dirty="0" err="1"/>
              <a:t>our</a:t>
            </a:r>
            <a:r>
              <a:rPr lang="sv-SE" dirty="0"/>
              <a:t> </a:t>
            </a:r>
            <a:r>
              <a:rPr lang="sv-SE" dirty="0" err="1"/>
              <a:t>application</a:t>
            </a:r>
            <a:r>
              <a:rPr lang="sv-SE" dirty="0"/>
              <a:t>. </a:t>
            </a:r>
            <a:r>
              <a:rPr lang="sv-SE" dirty="0" err="1"/>
              <a:t>Unfortunatily</a:t>
            </a:r>
            <a:r>
              <a:rPr lang="sv-SE" dirty="0"/>
              <a:t> </a:t>
            </a:r>
            <a:r>
              <a:rPr lang="sv-SE" dirty="0" err="1"/>
              <a:t>he</a:t>
            </a:r>
            <a:r>
              <a:rPr lang="sv-SE" dirty="0"/>
              <a:t> got </a:t>
            </a:r>
            <a:r>
              <a:rPr lang="sv-SE" dirty="0" err="1"/>
              <a:t>very</a:t>
            </a:r>
            <a:r>
              <a:rPr lang="sv-SE" dirty="0"/>
              <a:t> sick and is no </a:t>
            </a:r>
            <a:r>
              <a:rPr lang="sv-SE" dirty="0" err="1"/>
              <a:t>longer</a:t>
            </a:r>
            <a:r>
              <a:rPr lang="sv-SE" dirty="0"/>
              <a:t> </a:t>
            </a:r>
            <a:r>
              <a:rPr lang="sv-SE" dirty="0" err="1"/>
              <a:t>with</a:t>
            </a:r>
            <a:r>
              <a:rPr lang="sv-SE" dirty="0"/>
              <a:t> </a:t>
            </a:r>
            <a:r>
              <a:rPr lang="sv-SE" dirty="0" err="1"/>
              <a:t>us</a:t>
            </a:r>
            <a:r>
              <a:rPr lang="sv-SE" dirty="0"/>
              <a:t>. </a:t>
            </a:r>
            <a:r>
              <a:rPr lang="sv-SE" dirty="0" err="1"/>
              <a:t>We</a:t>
            </a:r>
            <a:r>
              <a:rPr lang="sv-SE" dirty="0"/>
              <a:t> </a:t>
            </a:r>
            <a:r>
              <a:rPr lang="sv-SE" dirty="0" err="1"/>
              <a:t>hope</a:t>
            </a:r>
            <a:r>
              <a:rPr lang="sv-SE" dirty="0"/>
              <a:t> </a:t>
            </a:r>
            <a:r>
              <a:rPr lang="sv-SE" dirty="0" err="1"/>
              <a:t>you</a:t>
            </a:r>
            <a:r>
              <a:rPr lang="sv-SE" dirty="0"/>
              <a:t> </a:t>
            </a:r>
            <a:r>
              <a:rPr lang="sv-SE" dirty="0" err="1"/>
              <a:t>can</a:t>
            </a:r>
            <a:r>
              <a:rPr lang="sv-SE" dirty="0"/>
              <a:t> finish </a:t>
            </a:r>
            <a:r>
              <a:rPr lang="sv-SE" dirty="0" err="1"/>
              <a:t>what</a:t>
            </a:r>
            <a:r>
              <a:rPr lang="sv-SE" dirty="0"/>
              <a:t> </a:t>
            </a:r>
            <a:r>
              <a:rPr lang="sv-SE" dirty="0" err="1"/>
              <a:t>he</a:t>
            </a:r>
            <a:r>
              <a:rPr lang="sv-SE" dirty="0"/>
              <a:t> has </a:t>
            </a:r>
            <a:r>
              <a:rPr lang="sv-SE" dirty="0" err="1"/>
              <a:t>started</a:t>
            </a:r>
            <a:r>
              <a:rPr lang="sv-SE" dirty="0"/>
              <a:t> and look forward to your </a:t>
            </a:r>
            <a:r>
              <a:rPr lang="sv-SE" dirty="0" err="1"/>
              <a:t>proposal</a:t>
            </a:r>
            <a:r>
              <a:rPr lang="sv-SE" dirty="0"/>
              <a:t>. </a:t>
            </a:r>
            <a:r>
              <a:rPr lang="sv-SE" dirty="0" err="1"/>
              <a:t>See</a:t>
            </a:r>
            <a:r>
              <a:rPr lang="sv-SE" dirty="0"/>
              <a:t> </a:t>
            </a:r>
            <a:r>
              <a:rPr lang="sv-SE" dirty="0" err="1"/>
              <a:t>our</a:t>
            </a:r>
            <a:r>
              <a:rPr lang="sv-SE" dirty="0"/>
              <a:t> </a:t>
            </a:r>
            <a:r>
              <a:rPr lang="sv-SE" dirty="0" err="1"/>
              <a:t>application</a:t>
            </a:r>
            <a:r>
              <a:rPr lang="sv-SE" dirty="0"/>
              <a:t> and </a:t>
            </a:r>
            <a:r>
              <a:rPr lang="sv-SE" dirty="0" err="1"/>
              <a:t>current</a:t>
            </a:r>
            <a:r>
              <a:rPr lang="sv-SE" dirty="0"/>
              <a:t> status: </a:t>
            </a:r>
            <a:r>
              <a:rPr lang="sv-SE" dirty="0">
                <a:hlinkClick r:id="rId2"/>
              </a:rPr>
              <a:t>http://585tradingepisec.episec.se:8080/#</a:t>
            </a:r>
            <a:endParaRPr lang="sv-SE" dirty="0"/>
          </a:p>
          <a:p>
            <a:endParaRPr lang="sv-SE" b="1" dirty="0"/>
          </a:p>
          <a:p>
            <a:r>
              <a:rPr lang="sv-SE" dirty="0"/>
              <a:t>Best Regards,</a:t>
            </a:r>
          </a:p>
          <a:p>
            <a:r>
              <a:rPr lang="sv-SE" b="1" dirty="0"/>
              <a:t>EPISEC.se</a:t>
            </a:r>
          </a:p>
          <a:p>
            <a:r>
              <a:rPr lang="sv-SE" dirty="0"/>
              <a:t>Johan Graf CEO </a:t>
            </a:r>
          </a:p>
        </p:txBody>
      </p:sp>
    </p:spTree>
    <p:extLst>
      <p:ext uri="{BB962C8B-B14F-4D97-AF65-F5344CB8AC3E}">
        <p14:creationId xmlns:p14="http://schemas.microsoft.com/office/powerpoint/2010/main" val="40392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4128396756"/>
              </p:ext>
            </p:extLst>
          </p:nvPr>
        </p:nvGraphicFramePr>
        <p:xfrm>
          <a:off x="2032000" y="6904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Bildobjekt 13"/>
          <p:cNvPicPr>
            <a:picLocks noChangeAspect="1"/>
          </p:cNvPicPr>
          <p:nvPr/>
        </p:nvPicPr>
        <p:blipFill>
          <a:blip r:embed="rId7"/>
          <a:stretch>
            <a:fillRect/>
          </a:stretch>
        </p:blipFill>
        <p:spPr>
          <a:xfrm>
            <a:off x="-10337" y="0"/>
            <a:ext cx="4084674" cy="499915"/>
          </a:xfrm>
          <a:prstGeom prst="rect">
            <a:avLst/>
          </a:prstGeom>
        </p:spPr>
      </p:pic>
      <p:sp>
        <p:nvSpPr>
          <p:cNvPr id="16" name="Ellips 15"/>
          <p:cNvSpPr/>
          <p:nvPr/>
        </p:nvSpPr>
        <p:spPr>
          <a:xfrm>
            <a:off x="5075948" y="3044007"/>
            <a:ext cx="2262158" cy="121605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ruta 14"/>
          <p:cNvSpPr txBox="1"/>
          <p:nvPr/>
        </p:nvSpPr>
        <p:spPr>
          <a:xfrm>
            <a:off x="5075948" y="3467366"/>
            <a:ext cx="2262158" cy="369332"/>
          </a:xfrm>
          <a:prstGeom prst="rect">
            <a:avLst/>
          </a:prstGeom>
          <a:noFill/>
        </p:spPr>
        <p:txBody>
          <a:bodyPr wrap="none" rtlCol="0">
            <a:spAutoFit/>
          </a:bodyPr>
          <a:lstStyle/>
          <a:p>
            <a:r>
              <a:rPr lang="sv-SE" b="1" dirty="0">
                <a:latin typeface="GungsuhChe" panose="02030609000101010101" pitchFamily="49" charset="-127"/>
                <a:ea typeface="GungsuhChe" panose="02030609000101010101" pitchFamily="49" charset="-127"/>
              </a:rPr>
              <a:t>Trading dimensions</a:t>
            </a:r>
          </a:p>
        </p:txBody>
      </p:sp>
      <p:sp>
        <p:nvSpPr>
          <p:cNvPr id="2" name="textruta 1"/>
          <p:cNvSpPr txBox="1"/>
          <p:nvPr/>
        </p:nvSpPr>
        <p:spPr>
          <a:xfrm>
            <a:off x="245660" y="697378"/>
            <a:ext cx="2784143" cy="5909310"/>
          </a:xfrm>
          <a:prstGeom prst="rect">
            <a:avLst/>
          </a:prstGeom>
          <a:noFill/>
        </p:spPr>
        <p:txBody>
          <a:bodyPr wrap="square" rtlCol="0">
            <a:spAutoFit/>
          </a:bodyPr>
          <a:lstStyle/>
          <a:p>
            <a:r>
              <a:rPr lang="sv-SE" b="1" dirty="0">
                <a:solidFill>
                  <a:srgbClr val="FF0000"/>
                </a:solidFill>
              </a:rPr>
              <a:t>Purpose and project vision:</a:t>
            </a:r>
          </a:p>
          <a:p>
            <a:r>
              <a:rPr lang="sv-SE" b="1" dirty="0"/>
              <a:t>Trading Odds Manager </a:t>
            </a:r>
            <a:r>
              <a:rPr lang="sv-SE" dirty="0"/>
              <a:t>is a online trading tool and website that calculates the odds to win a financial trade in real time. This is done by predictions using the different trading dimensions. This application is only one of many applications/tools a trader uses before making a decision. Nothing is by any means new in this application and vision  except it illustrates the market from different dimensions and predicts the outcome of the trade. </a:t>
            </a:r>
            <a:r>
              <a:rPr lang="sv-SE" b="1" i="1" dirty="0"/>
              <a:t>All done super easy, fast and user friendly!</a:t>
            </a:r>
          </a:p>
        </p:txBody>
      </p:sp>
      <p:sp>
        <p:nvSpPr>
          <p:cNvPr id="3" name="textruta 2"/>
          <p:cNvSpPr txBox="1"/>
          <p:nvPr/>
        </p:nvSpPr>
        <p:spPr>
          <a:xfrm>
            <a:off x="9567082" y="2406717"/>
            <a:ext cx="2511187" cy="1754326"/>
          </a:xfrm>
          <a:prstGeom prst="rect">
            <a:avLst/>
          </a:prstGeom>
          <a:noFill/>
        </p:spPr>
        <p:txBody>
          <a:bodyPr wrap="square" rtlCol="0">
            <a:spAutoFit/>
          </a:bodyPr>
          <a:lstStyle/>
          <a:p>
            <a:r>
              <a:rPr lang="sv-SE" b="1" dirty="0">
                <a:solidFill>
                  <a:srgbClr val="FF0000"/>
                </a:solidFill>
              </a:rPr>
              <a:t>About us:</a:t>
            </a:r>
          </a:p>
          <a:p>
            <a:r>
              <a:rPr lang="sv-SE" b="1" dirty="0"/>
              <a:t>EPISEC.se </a:t>
            </a:r>
            <a:r>
              <a:rPr lang="sv-SE" dirty="0"/>
              <a:t>is</a:t>
            </a:r>
            <a:r>
              <a:rPr lang="sv-SE" b="1" dirty="0"/>
              <a:t> </a:t>
            </a:r>
            <a:r>
              <a:rPr lang="sv-SE" dirty="0"/>
              <a:t>a Swedish Company that works with Risk &amp; Security applications for end </a:t>
            </a:r>
            <a:r>
              <a:rPr lang="sv-SE" dirty="0" err="1"/>
              <a:t>users</a:t>
            </a:r>
            <a:r>
              <a:rPr lang="sv-SE" dirty="0"/>
              <a:t> and organizations.</a:t>
            </a:r>
          </a:p>
        </p:txBody>
      </p:sp>
    </p:spTree>
    <p:extLst>
      <p:ext uri="{BB962C8B-B14F-4D97-AF65-F5344CB8AC3E}">
        <p14:creationId xmlns:p14="http://schemas.microsoft.com/office/powerpoint/2010/main" val="170089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193004" y="512830"/>
            <a:ext cx="11654844" cy="5909310"/>
          </a:xfrm>
          <a:prstGeom prst="rect">
            <a:avLst/>
          </a:prstGeom>
          <a:noFill/>
        </p:spPr>
        <p:txBody>
          <a:bodyPr wrap="square" rtlCol="0">
            <a:spAutoFit/>
          </a:bodyPr>
          <a:lstStyle/>
          <a:p>
            <a:r>
              <a:rPr lang="sv-SE" b="1" dirty="0">
                <a:solidFill>
                  <a:schemeClr val="accent2">
                    <a:lumMod val="75000"/>
                  </a:schemeClr>
                </a:solidFill>
              </a:rPr>
              <a:t>1. RISK TO REWARD DIMENSION / </a:t>
            </a:r>
            <a:r>
              <a:rPr lang="sv-SE" b="1" dirty="0">
                <a:solidFill>
                  <a:schemeClr val="bg1">
                    <a:lumMod val="50000"/>
                  </a:schemeClr>
                </a:solidFill>
              </a:rPr>
              <a:t>2. TIME FRAMES  – BASED ON BROAD HISTORICAL DATA:</a:t>
            </a:r>
          </a:p>
          <a:p>
            <a:r>
              <a:rPr lang="sv-SE" dirty="0"/>
              <a:t>For any given asset there is an optimal risk to reward setting for each time frame (1 or 5 min etc). </a:t>
            </a:r>
            <a:r>
              <a:rPr lang="sv-SE" b="1" u="sng" dirty="0"/>
              <a:t>But what is it?</a:t>
            </a:r>
          </a:p>
          <a:p>
            <a:endParaRPr lang="sv-SE" dirty="0"/>
          </a:p>
          <a:p>
            <a:r>
              <a:rPr lang="sv-SE" b="1" dirty="0"/>
              <a:t>Video on this topic: https://www.youtube.com/watch?v=lHhtVfeoCdQ &amp; 					 		 https://www.youtube.com/watch?v=b41bnRnSLgs</a:t>
            </a:r>
            <a:endParaRPr lang="sv-SE" dirty="0"/>
          </a:p>
          <a:p>
            <a:r>
              <a:rPr lang="sv-SE" b="1" dirty="0"/>
              <a:t>Basics:</a:t>
            </a:r>
          </a:p>
          <a:p>
            <a:r>
              <a:rPr lang="sv-SE" dirty="0"/>
              <a:t>Trading Gold for instance on a 15 min chart. If you place a </a:t>
            </a:r>
            <a:r>
              <a:rPr lang="sv-SE" dirty="0" err="1"/>
              <a:t>random</a:t>
            </a:r>
            <a:r>
              <a:rPr lang="sv-SE" dirty="0"/>
              <a:t> trade what would the historical optimal target and stopp loss ratio be for a sell or buy order? The historical data will tell us what would be the best bet considering risk to reward ratio!</a:t>
            </a:r>
          </a:p>
          <a:p>
            <a:endParaRPr lang="sv-SE" dirty="0"/>
          </a:p>
          <a:p>
            <a:r>
              <a:rPr lang="sv-SE" b="1" dirty="0"/>
              <a:t>Example:</a:t>
            </a:r>
          </a:p>
          <a:p>
            <a:r>
              <a:rPr lang="sv-SE" dirty="0"/>
              <a:t>If we would bet that Gold index will go up in price we place a </a:t>
            </a:r>
            <a:r>
              <a:rPr lang="sv-SE" dirty="0" err="1"/>
              <a:t>buy</a:t>
            </a:r>
            <a:r>
              <a:rPr lang="sv-SE" dirty="0"/>
              <a:t>/long order.</a:t>
            </a:r>
          </a:p>
          <a:p>
            <a:r>
              <a:rPr lang="sv-SE" dirty="0"/>
              <a:t>The rule would be to close the trade when either your target is hit at lets say +250 USD or +2.21% (</a:t>
            </a:r>
            <a:r>
              <a:rPr lang="sv-SE" dirty="0" err="1"/>
              <a:t>example</a:t>
            </a:r>
            <a:r>
              <a:rPr lang="sv-SE" dirty="0"/>
              <a:t> only)</a:t>
            </a:r>
          </a:p>
          <a:p>
            <a:r>
              <a:rPr lang="sv-SE" dirty="0"/>
              <a:t>Or the trade goes against you and your stopp loss is hit at lets say -125 USD or -1.11% (</a:t>
            </a:r>
            <a:r>
              <a:rPr lang="sv-SE" dirty="0" err="1"/>
              <a:t>example</a:t>
            </a:r>
            <a:r>
              <a:rPr lang="sv-SE" dirty="0"/>
              <a:t> only)</a:t>
            </a:r>
          </a:p>
          <a:p>
            <a:endParaRPr lang="sv-SE" dirty="0"/>
          </a:p>
          <a:p>
            <a:r>
              <a:rPr lang="sv-SE" b="1" dirty="0"/>
              <a:t>Your assignment:</a:t>
            </a:r>
          </a:p>
          <a:p>
            <a:r>
              <a:rPr lang="sv-SE" dirty="0"/>
              <a:t>Create a calculation application that will answer the following question: </a:t>
            </a:r>
          </a:p>
          <a:p>
            <a:r>
              <a:rPr lang="sv-SE" dirty="0"/>
              <a:t>What is the best risk to reward ratio for the asset and time frame you are about to trade - </a:t>
            </a:r>
            <a:r>
              <a:rPr lang="sv-SE" u="sng" dirty="0"/>
              <a:t>based on historical data</a:t>
            </a:r>
            <a:r>
              <a:rPr lang="sv-SE" dirty="0"/>
              <a:t>? </a:t>
            </a:r>
          </a:p>
          <a:p>
            <a:endParaRPr lang="sv-SE" dirty="0"/>
          </a:p>
          <a:p>
            <a:endParaRPr lang="sv-SE" dirty="0"/>
          </a:p>
          <a:p>
            <a:r>
              <a:rPr lang="sv-SE" dirty="0"/>
              <a:t>The app will calculate in real time best buy and sell risk to reward strategy and win ratio for the asset and time frame.</a:t>
            </a:r>
          </a:p>
        </p:txBody>
      </p:sp>
    </p:spTree>
    <p:extLst>
      <p:ext uri="{BB962C8B-B14F-4D97-AF65-F5344CB8AC3E}">
        <p14:creationId xmlns:p14="http://schemas.microsoft.com/office/powerpoint/2010/main" val="69859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94692"/>
            <a:ext cx="11654844" cy="6432530"/>
          </a:xfrm>
          <a:prstGeom prst="rect">
            <a:avLst/>
          </a:prstGeom>
          <a:noFill/>
        </p:spPr>
        <p:txBody>
          <a:bodyPr wrap="square" rtlCol="0">
            <a:spAutoFit/>
          </a:bodyPr>
          <a:lstStyle/>
          <a:p>
            <a:r>
              <a:rPr lang="sv-SE" b="1" dirty="0">
                <a:solidFill>
                  <a:srgbClr val="FFC000"/>
                </a:solidFill>
              </a:rPr>
              <a:t>3. TECHNICAL INDICATORS DIMENSION – BASED ON BROAD HISTORICAL DATA:</a:t>
            </a:r>
          </a:p>
          <a:p>
            <a:r>
              <a:rPr lang="sv-SE" dirty="0"/>
              <a:t>For any given asset there is an optimal </a:t>
            </a:r>
            <a:r>
              <a:rPr lang="sv-SE" dirty="0" err="1"/>
              <a:t>settings</a:t>
            </a:r>
            <a:r>
              <a:rPr lang="sv-SE" dirty="0"/>
              <a:t> for a technical indicator for each time frame. </a:t>
            </a:r>
            <a:r>
              <a:rPr lang="sv-SE" b="1" u="sng" dirty="0"/>
              <a:t>But what is it?</a:t>
            </a:r>
          </a:p>
          <a:p>
            <a:endParaRPr lang="sv-SE" b="1" u="sng" dirty="0"/>
          </a:p>
          <a:p>
            <a:r>
              <a:rPr lang="sv-SE" dirty="0"/>
              <a:t>See this report to get an idéa of what type of technical indicator optimazation we are looking for: </a:t>
            </a:r>
          </a:p>
          <a:p>
            <a:r>
              <a:rPr lang="sv-SE" b="1" dirty="0"/>
              <a:t>http://etfhq.com/blog/2013/01/15/golden-cross-which-is-the-best/</a:t>
            </a:r>
          </a:p>
          <a:p>
            <a:endParaRPr lang="sv-SE" dirty="0"/>
          </a:p>
          <a:p>
            <a:r>
              <a:rPr lang="sv-SE" b="1" dirty="0"/>
              <a:t>Basics:</a:t>
            </a:r>
          </a:p>
          <a:p>
            <a:r>
              <a:rPr lang="sv-SE" dirty="0"/>
              <a:t>Most of the trading technical indicator has settings to customize the indicator. That is because you can optimize it for the asset volatility and time frame you wish to use.</a:t>
            </a:r>
          </a:p>
          <a:p>
            <a:r>
              <a:rPr lang="sv-SE" dirty="0"/>
              <a:t>See this general technical analysis overview: </a:t>
            </a:r>
            <a:r>
              <a:rPr lang="sv-SE" dirty="0">
                <a:hlinkClick r:id="rId3"/>
              </a:rPr>
              <a:t>http://www.mrao.cam.ac.uk/~mph/Technical_Analysis.pdf</a:t>
            </a:r>
            <a:endParaRPr lang="sv-SE" dirty="0"/>
          </a:p>
          <a:p>
            <a:endParaRPr lang="sv-SE" b="1" dirty="0"/>
          </a:p>
          <a:p>
            <a:r>
              <a:rPr lang="sv-SE" b="1" dirty="0"/>
              <a:t>Example:</a:t>
            </a:r>
          </a:p>
          <a:p>
            <a:r>
              <a:rPr lang="sv-SE" dirty="0"/>
              <a:t>Moving Average - MA or versions of it like Exponential Moving Average use past data to plot a line on the chart.</a:t>
            </a:r>
          </a:p>
          <a:p>
            <a:r>
              <a:rPr lang="sv-SE" dirty="0"/>
              <a:t>You can get trading signals from many techniques using MA. One common practice it to use two different MA-pair to get buy or </a:t>
            </a:r>
            <a:r>
              <a:rPr lang="sv-SE" dirty="0" err="1"/>
              <a:t>sell</a:t>
            </a:r>
            <a:r>
              <a:rPr lang="sv-SE" dirty="0"/>
              <a:t> signals </a:t>
            </a:r>
            <a:r>
              <a:rPr lang="sv-SE" dirty="0" err="1"/>
              <a:t>crosses</a:t>
            </a:r>
            <a:r>
              <a:rPr lang="sv-SE" dirty="0"/>
              <a:t>. But </a:t>
            </a:r>
            <a:r>
              <a:rPr lang="sv-SE" dirty="0" err="1"/>
              <a:t>which</a:t>
            </a:r>
            <a:r>
              <a:rPr lang="sv-SE" dirty="0"/>
              <a:t> </a:t>
            </a:r>
            <a:r>
              <a:rPr lang="sv-SE" dirty="0" err="1"/>
              <a:t>setting</a:t>
            </a:r>
            <a:r>
              <a:rPr lang="sv-SE" dirty="0"/>
              <a:t> is the </a:t>
            </a:r>
            <a:r>
              <a:rPr lang="sv-SE" dirty="0" err="1"/>
              <a:t>most</a:t>
            </a:r>
            <a:r>
              <a:rPr lang="sv-SE" dirty="0"/>
              <a:t> profitable?</a:t>
            </a:r>
          </a:p>
          <a:p>
            <a:endParaRPr lang="sv-SE" b="1" dirty="0"/>
          </a:p>
          <a:p>
            <a:r>
              <a:rPr lang="sv-SE" b="1" dirty="0"/>
              <a:t>Your assignment:</a:t>
            </a:r>
          </a:p>
          <a:p>
            <a:r>
              <a:rPr lang="sv-SE" dirty="0"/>
              <a:t>Create a calculation application for indicators (</a:t>
            </a:r>
            <a:r>
              <a:rPr lang="sv-SE" b="1" u="sng" dirty="0"/>
              <a:t>in this assignment up to 66 different indicators</a:t>
            </a:r>
            <a:r>
              <a:rPr lang="sv-SE" dirty="0"/>
              <a:t>) that will answer the following question:  When trading an asset what is the most profitable setting for this technical indicator and time frame - based on historical data?</a:t>
            </a:r>
          </a:p>
          <a:p>
            <a:r>
              <a:rPr lang="sv-SE" b="1" u="sng" dirty="0"/>
              <a:t>Important Note</a:t>
            </a:r>
            <a:r>
              <a:rPr lang="sv-SE" dirty="0"/>
              <a:t>: Some indicators have more then one way to trigger a signal for buy/sell! (</a:t>
            </a:r>
            <a:r>
              <a:rPr lang="sv-SE" u="sng" dirty="0"/>
              <a:t>all must be </a:t>
            </a:r>
            <a:r>
              <a:rPr lang="sv-SE" u="sng" dirty="0" err="1"/>
              <a:t>considered</a:t>
            </a:r>
            <a:r>
              <a:rPr lang="sv-SE" u="sng" dirty="0"/>
              <a:t>/</a:t>
            </a:r>
            <a:r>
              <a:rPr lang="sv-SE" u="sng" dirty="0" err="1"/>
              <a:t>tested</a:t>
            </a:r>
            <a:r>
              <a:rPr lang="sv-SE" dirty="0"/>
              <a:t>) </a:t>
            </a:r>
          </a:p>
          <a:p>
            <a:endParaRPr lang="sv-SE" dirty="0"/>
          </a:p>
          <a:p>
            <a:r>
              <a:rPr lang="sv-SE" sz="1600" b="1" dirty="0"/>
              <a:t>Continue next page:</a:t>
            </a:r>
          </a:p>
        </p:txBody>
      </p:sp>
    </p:spTree>
    <p:extLst>
      <p:ext uri="{BB962C8B-B14F-4D97-AF65-F5344CB8AC3E}">
        <p14:creationId xmlns:p14="http://schemas.microsoft.com/office/powerpoint/2010/main" val="213924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94692"/>
            <a:ext cx="11654844" cy="6432530"/>
          </a:xfrm>
          <a:prstGeom prst="rect">
            <a:avLst/>
          </a:prstGeom>
          <a:noFill/>
        </p:spPr>
        <p:txBody>
          <a:bodyPr wrap="square" rtlCol="0">
            <a:spAutoFit/>
          </a:bodyPr>
          <a:lstStyle/>
          <a:p>
            <a:r>
              <a:rPr lang="sv-SE" b="1" dirty="0">
                <a:solidFill>
                  <a:srgbClr val="FFC000"/>
                </a:solidFill>
              </a:rPr>
              <a:t>3. TECHNICAL INDICATORS DIMENSION – 66 TYPES:</a:t>
            </a:r>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r>
              <a:rPr lang="sv-SE" sz="1600" b="1" dirty="0"/>
              <a:t>Continue next page:</a:t>
            </a:r>
          </a:p>
        </p:txBody>
      </p:sp>
      <p:graphicFrame>
        <p:nvGraphicFramePr>
          <p:cNvPr id="3" name="Objekt 2"/>
          <p:cNvGraphicFramePr>
            <a:graphicFrameLocks noChangeAspect="1"/>
          </p:cNvGraphicFramePr>
          <p:nvPr>
            <p:extLst>
              <p:ext uri="{D42A27DB-BD31-4B8C-83A1-F6EECF244321}">
                <p14:modId xmlns:p14="http://schemas.microsoft.com/office/powerpoint/2010/main" val="1866389054"/>
              </p:ext>
            </p:extLst>
          </p:nvPr>
        </p:nvGraphicFramePr>
        <p:xfrm>
          <a:off x="4860329" y="736979"/>
          <a:ext cx="4005313" cy="5962864"/>
        </p:xfrm>
        <a:graphic>
          <a:graphicData uri="http://schemas.openxmlformats.org/presentationml/2006/ole">
            <mc:AlternateContent xmlns:mc="http://schemas.openxmlformats.org/markup-compatibility/2006">
              <mc:Choice xmlns:v="urn:schemas-microsoft-com:vml" Requires="v">
                <p:oleObj spid="_x0000_s1026" name="Worksheet" r:id="rId4" imgW="4229164" imgH="6295931" progId="Excel.Sheet.12">
                  <p:embed/>
                </p:oleObj>
              </mc:Choice>
              <mc:Fallback>
                <p:oleObj name="Worksheet" r:id="rId4" imgW="4229164" imgH="6295931" progId="Excel.Sheet.12">
                  <p:embed/>
                  <p:pic>
                    <p:nvPicPr>
                      <p:cNvPr id="3" name="Objekt 2"/>
                      <p:cNvPicPr/>
                      <p:nvPr/>
                    </p:nvPicPr>
                    <p:blipFill>
                      <a:blip r:embed="rId5"/>
                      <a:stretch>
                        <a:fillRect/>
                      </a:stretch>
                    </p:blipFill>
                    <p:spPr>
                      <a:xfrm>
                        <a:off x="4860329" y="736979"/>
                        <a:ext cx="4005313" cy="5962864"/>
                      </a:xfrm>
                      <a:prstGeom prst="rect">
                        <a:avLst/>
                      </a:prstGeom>
                    </p:spPr>
                  </p:pic>
                </p:oleObj>
              </mc:Fallback>
            </mc:AlternateContent>
          </a:graphicData>
        </a:graphic>
      </p:graphicFrame>
      <p:pic>
        <p:nvPicPr>
          <p:cNvPr id="5" name="Bildobjekt 4"/>
          <p:cNvPicPr>
            <a:picLocks noChangeAspect="1"/>
          </p:cNvPicPr>
          <p:nvPr/>
        </p:nvPicPr>
        <p:blipFill>
          <a:blip r:embed="rId6"/>
          <a:stretch>
            <a:fillRect/>
          </a:stretch>
        </p:blipFill>
        <p:spPr>
          <a:xfrm>
            <a:off x="194975" y="736979"/>
            <a:ext cx="3628258" cy="5397689"/>
          </a:xfrm>
          <a:prstGeom prst="rect">
            <a:avLst/>
          </a:prstGeom>
        </p:spPr>
      </p:pic>
    </p:spTree>
    <p:extLst>
      <p:ext uri="{BB962C8B-B14F-4D97-AF65-F5344CB8AC3E}">
        <p14:creationId xmlns:p14="http://schemas.microsoft.com/office/powerpoint/2010/main" val="200028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70174"/>
            <a:ext cx="11654844" cy="1200329"/>
          </a:xfrm>
          <a:prstGeom prst="rect">
            <a:avLst/>
          </a:prstGeom>
          <a:noFill/>
        </p:spPr>
        <p:txBody>
          <a:bodyPr wrap="square" rtlCol="0">
            <a:spAutoFit/>
          </a:bodyPr>
          <a:lstStyle/>
          <a:p>
            <a:r>
              <a:rPr lang="sv-SE" b="1" dirty="0">
                <a:solidFill>
                  <a:srgbClr val="FFC000"/>
                </a:solidFill>
              </a:rPr>
              <a:t>3. TECHNICAL INDICATORS DIMENSION – BASED ON BROAD HISTORICAL DATA:</a:t>
            </a:r>
          </a:p>
          <a:p>
            <a:endParaRPr lang="sv-SE" dirty="0"/>
          </a:p>
          <a:p>
            <a:r>
              <a:rPr lang="sv-SE" dirty="0"/>
              <a:t>The app will calculate best profitable setting for buy and sell for the asset and time frame </a:t>
            </a:r>
            <a:r>
              <a:rPr lang="sv-SE" dirty="0" err="1"/>
              <a:t>you</a:t>
            </a:r>
            <a:r>
              <a:rPr lang="sv-SE" dirty="0"/>
              <a:t> backtest. </a:t>
            </a:r>
          </a:p>
          <a:p>
            <a:r>
              <a:rPr lang="sv-SE" dirty="0"/>
              <a:t>The result could be presented to look something like this for Daily time frame:</a:t>
            </a:r>
          </a:p>
        </p:txBody>
      </p:sp>
      <p:pic>
        <p:nvPicPr>
          <p:cNvPr id="9" name="Bildobjekt 8"/>
          <p:cNvPicPr>
            <a:picLocks noChangeAspect="1"/>
          </p:cNvPicPr>
          <p:nvPr/>
        </p:nvPicPr>
        <p:blipFill>
          <a:blip r:embed="rId3"/>
          <a:stretch>
            <a:fillRect/>
          </a:stretch>
        </p:blipFill>
        <p:spPr>
          <a:xfrm>
            <a:off x="253385" y="1872648"/>
            <a:ext cx="5665441" cy="4890704"/>
          </a:xfrm>
          <a:prstGeom prst="rect">
            <a:avLst/>
          </a:prstGeom>
        </p:spPr>
      </p:pic>
      <p:pic>
        <p:nvPicPr>
          <p:cNvPr id="10" name="Bildobjekt 9"/>
          <p:cNvPicPr>
            <a:picLocks noChangeAspect="1"/>
          </p:cNvPicPr>
          <p:nvPr/>
        </p:nvPicPr>
        <p:blipFill>
          <a:blip r:embed="rId4"/>
          <a:stretch>
            <a:fillRect/>
          </a:stretch>
        </p:blipFill>
        <p:spPr>
          <a:xfrm>
            <a:off x="5918826" y="1872648"/>
            <a:ext cx="6106957" cy="4337652"/>
          </a:xfrm>
          <a:prstGeom prst="rect">
            <a:avLst/>
          </a:prstGeom>
        </p:spPr>
      </p:pic>
    </p:spTree>
    <p:extLst>
      <p:ext uri="{BB962C8B-B14F-4D97-AF65-F5344CB8AC3E}">
        <p14:creationId xmlns:p14="http://schemas.microsoft.com/office/powerpoint/2010/main" val="68343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69332"/>
            <a:ext cx="11654844" cy="5293757"/>
          </a:xfrm>
          <a:prstGeom prst="rect">
            <a:avLst/>
          </a:prstGeom>
          <a:noFill/>
        </p:spPr>
        <p:txBody>
          <a:bodyPr wrap="square" rtlCol="0">
            <a:spAutoFit/>
          </a:bodyPr>
          <a:lstStyle/>
          <a:p>
            <a:r>
              <a:rPr lang="sv-SE" b="1" dirty="0">
                <a:solidFill>
                  <a:schemeClr val="accent1">
                    <a:lumMod val="75000"/>
                  </a:schemeClr>
                </a:solidFill>
              </a:rPr>
              <a:t>4. CANDLESTICK/PRICE BAR PATTERNS INDICATORS DIMENSION – BASED ON BROAD HISTORICAL DATA:</a:t>
            </a:r>
          </a:p>
          <a:p>
            <a:r>
              <a:rPr lang="sv-SE" dirty="0"/>
              <a:t>We know price action tends to follow specific patterns. There are about 65 main candlestick patterns we must backtest.</a:t>
            </a:r>
          </a:p>
          <a:p>
            <a:r>
              <a:rPr lang="sv-SE" b="1" dirty="0"/>
              <a:t>What candlestick pattern is the most effective, can we rank them?</a:t>
            </a:r>
            <a:endParaRPr lang="sv-SE" b="1" u="sng" dirty="0"/>
          </a:p>
          <a:p>
            <a:endParaRPr lang="sv-SE" b="1" u="sng" dirty="0"/>
          </a:p>
          <a:p>
            <a:r>
              <a:rPr lang="sv-SE" dirty="0"/>
              <a:t>See this page for more info on types of candlestick patterns:</a:t>
            </a:r>
          </a:p>
          <a:p>
            <a:r>
              <a:rPr lang="sv-SE" sz="1600" b="1" dirty="0"/>
              <a:t>https://www.candlesticker.com/BullishPatterns.aspx?lang=en</a:t>
            </a:r>
          </a:p>
          <a:p>
            <a:r>
              <a:rPr lang="sv-SE" sz="1600" b="1" dirty="0"/>
              <a:t>https://www.candlesticker.com/BearishPatterns.aspx?lang=en</a:t>
            </a:r>
          </a:p>
          <a:p>
            <a:endParaRPr lang="sv-SE" sz="1600" b="1" dirty="0"/>
          </a:p>
          <a:p>
            <a:r>
              <a:rPr lang="sv-SE" sz="1600" b="1" dirty="0"/>
              <a:t>Investing.com has a very nice presentation!</a:t>
            </a:r>
          </a:p>
          <a:p>
            <a:endParaRPr lang="sv-SE" sz="1600" b="1" dirty="0"/>
          </a:p>
          <a:p>
            <a:endParaRPr lang="sv-SE" sz="1600" b="1" dirty="0"/>
          </a:p>
          <a:p>
            <a:endParaRPr lang="sv-SE" sz="1600" b="1" dirty="0"/>
          </a:p>
          <a:p>
            <a:endParaRPr lang="sv-SE" sz="1600" b="1" dirty="0"/>
          </a:p>
          <a:p>
            <a:endParaRPr lang="sv-SE" sz="1600" b="1" dirty="0"/>
          </a:p>
          <a:p>
            <a:endParaRPr lang="sv-SE" sz="1600" b="1" dirty="0"/>
          </a:p>
          <a:p>
            <a:endParaRPr lang="sv-SE" sz="1600" b="1" dirty="0"/>
          </a:p>
          <a:p>
            <a:endParaRPr lang="sv-SE" dirty="0"/>
          </a:p>
          <a:p>
            <a:endParaRPr lang="sv-SE" b="1" dirty="0"/>
          </a:p>
          <a:p>
            <a:endParaRPr lang="sv-SE" b="1" dirty="0"/>
          </a:p>
          <a:p>
            <a:endParaRPr lang="sv-SE" b="1" dirty="0"/>
          </a:p>
        </p:txBody>
      </p:sp>
      <p:pic>
        <p:nvPicPr>
          <p:cNvPr id="2" name="Bildobjekt 1"/>
          <p:cNvPicPr>
            <a:picLocks noChangeAspect="1"/>
          </p:cNvPicPr>
          <p:nvPr/>
        </p:nvPicPr>
        <p:blipFill>
          <a:blip r:embed="rId3"/>
          <a:stretch>
            <a:fillRect/>
          </a:stretch>
        </p:blipFill>
        <p:spPr>
          <a:xfrm>
            <a:off x="91404" y="2929096"/>
            <a:ext cx="4738687" cy="3566448"/>
          </a:xfrm>
          <a:prstGeom prst="rect">
            <a:avLst/>
          </a:prstGeom>
        </p:spPr>
      </p:pic>
      <p:sp>
        <p:nvSpPr>
          <p:cNvPr id="3" name="textruta 2"/>
          <p:cNvSpPr txBox="1"/>
          <p:nvPr/>
        </p:nvSpPr>
        <p:spPr>
          <a:xfrm>
            <a:off x="5752646" y="2929096"/>
            <a:ext cx="5749798" cy="1477328"/>
          </a:xfrm>
          <a:prstGeom prst="rect">
            <a:avLst/>
          </a:prstGeom>
          <a:noFill/>
        </p:spPr>
        <p:txBody>
          <a:bodyPr wrap="square" rtlCol="0">
            <a:spAutoFit/>
          </a:bodyPr>
          <a:lstStyle/>
          <a:p>
            <a:r>
              <a:rPr lang="sv-SE" b="1" dirty="0"/>
              <a:t>Your assignment:</a:t>
            </a:r>
          </a:p>
          <a:p>
            <a:r>
              <a:rPr lang="sv-SE" dirty="0"/>
              <a:t>Create a calculation application that calculate the win ratio and optimal risk to reward setting for that candlestick pattern and time frame and asset - based on historical data.</a:t>
            </a:r>
          </a:p>
          <a:p>
            <a:endParaRPr lang="sv-SE" dirty="0"/>
          </a:p>
        </p:txBody>
      </p:sp>
    </p:spTree>
    <p:extLst>
      <p:ext uri="{BB962C8B-B14F-4D97-AF65-F5344CB8AC3E}">
        <p14:creationId xmlns:p14="http://schemas.microsoft.com/office/powerpoint/2010/main" val="188553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161380" y="469900"/>
            <a:ext cx="12192000" cy="1200329"/>
          </a:xfrm>
          <a:prstGeom prst="rect">
            <a:avLst/>
          </a:prstGeom>
          <a:noFill/>
        </p:spPr>
        <p:txBody>
          <a:bodyPr wrap="square" rtlCol="0">
            <a:spAutoFit/>
          </a:bodyPr>
          <a:lstStyle/>
          <a:p>
            <a:r>
              <a:rPr lang="sv-SE" b="1" dirty="0">
                <a:solidFill>
                  <a:srgbClr val="00B050"/>
                </a:solidFill>
              </a:rPr>
              <a:t>5. PART 1: CHART PATTERNS DIMENSION – BASED ON BROAD HISTORICAL DATA:</a:t>
            </a:r>
          </a:p>
          <a:p>
            <a:r>
              <a:rPr lang="sv-SE" dirty="0"/>
              <a:t>We know price action tends to follow specific chart patterns. There are about 10 patterns or 20 if inversed we must backtest.</a:t>
            </a:r>
          </a:p>
          <a:p>
            <a:r>
              <a:rPr lang="sv-SE" b="1" dirty="0"/>
              <a:t>What chart patterns is the most effective, can we rank them?</a:t>
            </a:r>
          </a:p>
          <a:p>
            <a:endParaRPr lang="sv-SE" b="1" u="sng" dirty="0"/>
          </a:p>
        </p:txBody>
      </p:sp>
      <p:pic>
        <p:nvPicPr>
          <p:cNvPr id="1026" name="Picture 2" descr="https://cdn-images-1.medium.com/max/1600/1*KWZicOxhycA__kmgdx62N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80" y="1536700"/>
            <a:ext cx="771365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ruta 1"/>
          <p:cNvSpPr txBox="1"/>
          <p:nvPr/>
        </p:nvSpPr>
        <p:spPr>
          <a:xfrm>
            <a:off x="8225211" y="4610775"/>
            <a:ext cx="3777996" cy="2031325"/>
          </a:xfrm>
          <a:prstGeom prst="rect">
            <a:avLst/>
          </a:prstGeom>
          <a:noFill/>
        </p:spPr>
        <p:txBody>
          <a:bodyPr wrap="square" rtlCol="0">
            <a:spAutoFit/>
          </a:bodyPr>
          <a:lstStyle/>
          <a:p>
            <a:r>
              <a:rPr lang="sv-SE" b="1" dirty="0"/>
              <a:t>Your assignment:</a:t>
            </a:r>
          </a:p>
          <a:p>
            <a:r>
              <a:rPr lang="sv-SE" dirty="0"/>
              <a:t>Create a calculation application that calculate the win ratio and optimal risk to reward setting for that chart pattern and time frame and asset.</a:t>
            </a:r>
          </a:p>
          <a:p>
            <a:r>
              <a:rPr lang="sv-SE" dirty="0"/>
              <a:t>Based on historical data.</a:t>
            </a:r>
          </a:p>
          <a:p>
            <a:endParaRPr lang="sv-SE" dirty="0"/>
          </a:p>
        </p:txBody>
      </p:sp>
      <p:sp>
        <p:nvSpPr>
          <p:cNvPr id="3" name="textruta 2"/>
          <p:cNvSpPr txBox="1"/>
          <p:nvPr/>
        </p:nvSpPr>
        <p:spPr>
          <a:xfrm>
            <a:off x="8047411" y="1725494"/>
            <a:ext cx="3955796" cy="1600438"/>
          </a:xfrm>
          <a:prstGeom prst="rect">
            <a:avLst/>
          </a:prstGeom>
          <a:noFill/>
        </p:spPr>
        <p:txBody>
          <a:bodyPr wrap="square" rtlCol="0">
            <a:spAutoFit/>
          </a:bodyPr>
          <a:lstStyle/>
          <a:p>
            <a:r>
              <a:rPr lang="sv-SE" b="1" dirty="0"/>
              <a:t>See link for more info: </a:t>
            </a:r>
          </a:p>
          <a:p>
            <a:r>
              <a:rPr lang="sv-SE" sz="1600" b="1" dirty="0"/>
              <a:t>https://optionalpha.com/13-stock-chart-patterns-that-you-cant-afford-to-forget-10585.html</a:t>
            </a:r>
          </a:p>
          <a:p>
            <a:endParaRPr lang="sv-SE" sz="1600" b="1" dirty="0"/>
          </a:p>
          <a:p>
            <a:endParaRPr lang="sv-SE" sz="1600" b="1" dirty="0"/>
          </a:p>
        </p:txBody>
      </p:sp>
    </p:spTree>
    <p:extLst>
      <p:ext uri="{BB962C8B-B14F-4D97-AF65-F5344CB8AC3E}">
        <p14:creationId xmlns:p14="http://schemas.microsoft.com/office/powerpoint/2010/main" val="6311027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TM04033919[[fn=Krets]]</Template>
  <TotalTime>17012</TotalTime>
  <Words>2503</Words>
  <Application>Microsoft Office PowerPoint</Application>
  <PresentationFormat>Bredbild</PresentationFormat>
  <Paragraphs>381</Paragraphs>
  <Slides>23</Slides>
  <Notes>8</Notes>
  <HiddenSlides>0</HiddenSlides>
  <MMClips>0</MMClips>
  <ScaleCrop>false</ScaleCrop>
  <HeadingPairs>
    <vt:vector size="8" baseType="variant">
      <vt:variant>
        <vt:lpstr>Använt teckensnitt</vt:lpstr>
      </vt:variant>
      <vt:variant>
        <vt:i4>4</vt:i4>
      </vt:variant>
      <vt:variant>
        <vt:lpstr>Tema</vt:lpstr>
      </vt:variant>
      <vt:variant>
        <vt:i4>1</vt:i4>
      </vt:variant>
      <vt:variant>
        <vt:lpstr>Serverprogram för OLE-inbäddning</vt:lpstr>
      </vt:variant>
      <vt:variant>
        <vt:i4>1</vt:i4>
      </vt:variant>
      <vt:variant>
        <vt:lpstr>Bildrubriker</vt:lpstr>
      </vt:variant>
      <vt:variant>
        <vt:i4>23</vt:i4>
      </vt:variant>
    </vt:vector>
  </HeadingPairs>
  <TitlesOfParts>
    <vt:vector size="29" baseType="lpstr">
      <vt:lpstr>GungsuhChe</vt:lpstr>
      <vt:lpstr>Arial</vt:lpstr>
      <vt:lpstr>Calibri</vt:lpstr>
      <vt:lpstr>Calibri Light</vt:lpstr>
      <vt:lpstr>Office-tema</vt:lpstr>
      <vt:lpstr>Worksheet</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johan</dc:creator>
  <cp:lastModifiedBy>johan gräf</cp:lastModifiedBy>
  <cp:revision>159</cp:revision>
  <dcterms:created xsi:type="dcterms:W3CDTF">2018-08-23T15:44:20Z</dcterms:created>
  <dcterms:modified xsi:type="dcterms:W3CDTF">2019-08-28T10:53:42Z</dcterms:modified>
</cp:coreProperties>
</file>