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94" r:id="rId3"/>
    <p:sldId id="580" r:id="rId4"/>
    <p:sldId id="515" r:id="rId5"/>
    <p:sldId id="516" r:id="rId6"/>
    <p:sldId id="517" r:id="rId7"/>
    <p:sldId id="518" r:id="rId8"/>
    <p:sldId id="520" r:id="rId9"/>
    <p:sldId id="568" r:id="rId10"/>
    <p:sldId id="569" r:id="rId11"/>
    <p:sldId id="570" r:id="rId12"/>
    <p:sldId id="571" r:id="rId13"/>
    <p:sldId id="525" r:id="rId14"/>
    <p:sldId id="526" r:id="rId15"/>
    <p:sldId id="527" r:id="rId16"/>
    <p:sldId id="528" r:id="rId17"/>
    <p:sldId id="573" r:id="rId18"/>
    <p:sldId id="575" r:id="rId19"/>
    <p:sldId id="574" r:id="rId20"/>
    <p:sldId id="576" r:id="rId21"/>
    <p:sldId id="578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E002BC-6299-4A27-9520-D28AC90DEE9C}">
          <p14:sldIdLst>
            <p14:sldId id="394"/>
          </p14:sldIdLst>
        </p14:section>
        <p14:section name="Matrices" id="{F16FC455-7B3B-47EB-BF67-427CF3589043}">
          <p14:sldIdLst>
            <p14:sldId id="580"/>
            <p14:sldId id="515"/>
            <p14:sldId id="516"/>
            <p14:sldId id="517"/>
            <p14:sldId id="518"/>
            <p14:sldId id="520"/>
            <p14:sldId id="568"/>
            <p14:sldId id="569"/>
            <p14:sldId id="570"/>
            <p14:sldId id="571"/>
          </p14:sldIdLst>
        </p14:section>
        <p14:section name="Jagged Arrays" id="{CF8A957E-FABF-499C-B45F-534B720C689A}">
          <p14:sldIdLst>
            <p14:sldId id="525"/>
            <p14:sldId id="526"/>
            <p14:sldId id="527"/>
            <p14:sldId id="528"/>
            <p14:sldId id="573"/>
            <p14:sldId id="575"/>
            <p14:sldId id="574"/>
            <p14:sldId id="576"/>
          </p14:sldIdLst>
        </p14:section>
        <p14:section name="Conclusion" id="{7C7B5921-0930-418B-AFCD-D85F06E8424A}">
          <p14:sldIdLst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1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28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9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9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9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99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1371600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000" dirty="0" smtClean="0"/>
              <a:t>Processing Matrices, Jagged Arrays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smtClean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47" y="3612558"/>
            <a:ext cx="3908254" cy="2198393"/>
          </a:xfrm>
          <a:prstGeom prst="rect">
            <a:avLst/>
          </a:prstGeom>
        </p:spPr>
      </p:pic>
      <p:pic>
        <p:nvPicPr>
          <p:cNvPr id="16" name="Picture 15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76164">
            <a:off x="5100463" y="3806199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5" y="32206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Problem: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99033" y="1016220"/>
            <a:ext cx="11430000" cy="553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 2x2 square with max sum in given matrix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 </a:t>
            </a:r>
            <a:r>
              <a:rPr lang="en-US" dirty="0" smtClean="0"/>
              <a:t>matrix </a:t>
            </a:r>
            <a:r>
              <a:rPr lang="en-US" dirty="0"/>
              <a:t>from the </a:t>
            </a:r>
            <a:r>
              <a:rPr lang="en-US" dirty="0" smtClean="0"/>
              <a:t>console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biggest sum of 2x2 submatrix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result like new matrix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275012" y="4961439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25413" y="4215521"/>
            <a:ext cx="7959302" cy="1862048"/>
            <a:chOff x="1825413" y="4215521"/>
            <a:chExt cx="7959302" cy="1862048"/>
          </a:xfrm>
        </p:grpSpPr>
        <p:sp>
          <p:nvSpPr>
            <p:cNvPr id="590852" name="Rectangle 4"/>
            <p:cNvSpPr>
              <a:spLocks noChangeArrowheads="1"/>
            </p:cNvSpPr>
            <p:nvPr/>
          </p:nvSpPr>
          <p:spPr bwMode="auto">
            <a:xfrm>
              <a:off x="1825413" y="4215521"/>
              <a:ext cx="3581400" cy="186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23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[,] </a:t>
              </a: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matrix =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{7, 1, 3, 3, 2, 1},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{1, 3, 9, 8, 5, 6},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{4, 6, 7, 9, 1, 0} </a:t>
              </a:r>
              <a:br>
                <a:rPr lang="en-US" sz="23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</a:br>
              <a:r>
                <a:rPr lang="en-US" sz="23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};</a:t>
              </a:r>
              <a:endPara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6568798" y="5062022"/>
              <a:ext cx="13716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933903" y="4727257"/>
              <a:ext cx="850812" cy="11541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9 8</a:t>
              </a:r>
              <a:endPara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7 9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00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Specific Square in Matrix</a:t>
            </a:r>
            <a:endParaRPr lang="bg-BG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97184" y="1099772"/>
            <a:ext cx="10591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rowIndex = 0; rowIndex &lt; matrix.Length - 1;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rowIndex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colIndex = 0;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colIndex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matrix[rowIndex].Length - 1; colIndex++)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newSquareSum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matrix[rowIndex][colIndex] +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matrix[rowIndex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+ 1][colIndex]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matrix[rowIndex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][colIndex + 1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matrix[rowIndex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+ 1][colIndex + 1];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//TODO: Check if sum is bigger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https://judge.softuni.bg/Contests/Compete/Index/599#3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1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dirty="0" smtClean="0"/>
              <a:t>are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of arrays</a:t>
            </a:r>
          </a:p>
          <a:p>
            <a:pPr lvl="1"/>
            <a:r>
              <a:rPr lang="en-US" dirty="0" smtClean="0"/>
              <a:t>Each of the arrays has different length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6612" y="4648200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= new int[2];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= new int[5];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8012" y="1458262"/>
            <a:ext cx="3338400" cy="2808937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0760"/>
              </p:ext>
            </p:extLst>
          </p:nvPr>
        </p:nvGraphicFramePr>
        <p:xfrm>
          <a:off x="8532812" y="1767840"/>
          <a:ext cx="2743200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 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3712" y="1068421"/>
            <a:ext cx="112014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jagged.Length;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jagged[i]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new int[inputNumbers.Length];</a:t>
            </a:r>
          </a:p>
          <a:p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j = 0; j &lt; jagged[i].Lenght; j++)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jagged[i][j]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int.Parse(inputNumbers[j]);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Filling a Jagged Array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79412" y="10668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Read a set of numbers and group them by their remainder when dividing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90" y="3384080"/>
            <a:ext cx="3820422" cy="210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212" y="3922693"/>
            <a:ext cx="448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1, 4, 113, 55, 3, 1, 2, 66, 557, 124, 2</a:t>
            </a:r>
          </a:p>
        </p:txBody>
      </p:sp>
    </p:spTree>
    <p:extLst>
      <p:ext uri="{BB962C8B-B14F-4D97-AF65-F5344CB8AC3E}">
        <p14:creationId xmlns:p14="http://schemas.microsoft.com/office/powerpoint/2010/main" val="36618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7329" y="886285"/>
            <a:ext cx="11353800" cy="5736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113,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55,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66,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557,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124,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reminder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 %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int[sizes[1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Group Numbers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3180532"/>
            <a:ext cx="4051844" cy="222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7512" y="1794570"/>
            <a:ext cx="11353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reminder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 % 3;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offsets[reminder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matrix[reminder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][index]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offsets[reminder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Group </a:t>
            </a:r>
            <a:r>
              <a:rPr lang="en-US" dirty="0" smtClean="0"/>
              <a:t>Numbers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https://judge.softuni.bg/Contests/Compete/Index/599#3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Pascal Triangle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which print on console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 descr="http://www.mathsisfun.com/images/pascals-triangle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1" y="2971800"/>
            <a:ext cx="30289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971800"/>
            <a:ext cx="2951163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8707" y="1066800"/>
            <a:ext cx="108060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int[height][]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 = 1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height = 0; height &lt; rows; height++)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triangle[height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int[currentWidth]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currentRow = triangle[height];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currentRow[currentRow.Length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- 1] 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elements for each row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 slide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3212" y="1219200"/>
            <a:ext cx="11658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previousRow = triangle[height - 1]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prevoiousRowSum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previousRow[i]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previousRow[i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currentRow[i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Pascal </a:t>
            </a:r>
            <a:r>
              <a:rPr lang="en-US" dirty="0" smtClean="0"/>
              <a:t>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https://judge.softuni.bg/Contests/Compete/Index/599#3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 smtClean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most used multidimensional arrays are the 2-dimensional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Multidimensional Array?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3087631"/>
            <a:ext cx="6648599" cy="3437371"/>
          </a:xfrm>
          <a:prstGeom prst="rect">
            <a:avLst/>
          </a:prstGeom>
        </p:spPr>
      </p:pic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8576677" y="3172196"/>
            <a:ext cx="2379469" cy="689763"/>
          </a:xfrm>
          <a:prstGeom prst="wedgeRoundRectCallout">
            <a:avLst>
              <a:gd name="adj1" fmla="val -102702"/>
              <a:gd name="adj2" fmla="val 1622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Row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8801971" y="5334000"/>
            <a:ext cx="2379469" cy="689763"/>
          </a:xfrm>
          <a:prstGeom prst="wedgeRoundRectCallout">
            <a:avLst>
              <a:gd name="adj1" fmla="val -95808"/>
              <a:gd name="adj2" fmla="val -1124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Col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669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 </a:t>
            </a:r>
            <a:r>
              <a:rPr lang="en-US" dirty="0" smtClean="0"/>
              <a:t>have more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than one dimension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Two-dimensional arrays are like tables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dirty="0"/>
              <a:t> with rows and </a:t>
            </a:r>
            <a:r>
              <a:rPr lang="en-US" dirty="0" smtClean="0"/>
              <a:t>columns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noProof="1" smtClean="0"/>
              <a:t>are arrays of arrays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noProof="1" smtClean="0"/>
              <a:t>each element is an array itself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9560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28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 smtClean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most used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Known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Multidimensional Array?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7847012" y="3124200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456612" y="3181146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0        1       2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021154" y="3726412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</a:p>
          <a:p>
            <a:endParaRPr lang="en-US" sz="2500" dirty="0"/>
          </a:p>
          <a:p>
            <a:r>
              <a:rPr lang="en-US" sz="2500" dirty="0" smtClean="0"/>
              <a:t>1</a:t>
            </a:r>
          </a:p>
          <a:p>
            <a:endParaRPr lang="en-US" sz="2500" dirty="0"/>
          </a:p>
          <a:p>
            <a:r>
              <a:rPr lang="en-US" sz="2500" dirty="0" smtClean="0"/>
              <a:t>2</a:t>
            </a:r>
            <a:endParaRPr lang="bg-BG" sz="25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981085" y="4304528"/>
            <a:ext cx="3070504" cy="1437820"/>
          </a:xfrm>
          <a:prstGeom prst="wedgeRoundRectCallout">
            <a:avLst>
              <a:gd name="adj1" fmla="val 82467"/>
              <a:gd name="adj2" fmla="val -549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26391"/>
              </p:ext>
            </p:extLst>
          </p:nvPr>
        </p:nvGraphicFramePr>
        <p:xfrm>
          <a:off x="8456612" y="3697742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9800916" y="3676525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2835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25000" cy="1066800"/>
          </a:xfrm>
        </p:spPr>
        <p:txBody>
          <a:bodyPr>
            <a:normAutofit/>
          </a:bodyPr>
          <a:lstStyle/>
          <a:p>
            <a:r>
              <a:rPr lang="en-US" sz="3600" smtClean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keyword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specify the size of each dimension</a:t>
            </a:r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60413" y="1752600"/>
            <a:ext cx="7777163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strCube;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0413" y="5181600"/>
            <a:ext cx="7777163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int[3, 4];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float[8, 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stringCube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string[5, 5, 5];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8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2" y="0"/>
            <a:ext cx="9372600" cy="1066800"/>
          </a:xfrm>
        </p:spPr>
        <p:txBody>
          <a:bodyPr>
            <a:noAutofit/>
          </a:bodyPr>
          <a:lstStyle/>
          <a:p>
            <a:r>
              <a:rPr lang="en-US" smtClean="0"/>
              <a:t>Initializing Multidimensional Arrays</a:t>
            </a:r>
            <a:endParaRPr lang="bg-BG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39350" cy="5459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are represented by a list of rows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Rows consist of list of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first dimension comes first, the second comes next (inside the first)</a:t>
            </a:r>
            <a:endParaRPr lang="en-US" dirty="0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684212" y="1752600"/>
            <a:ext cx="10439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{1, 2, 3, 4}, 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{5, 6, 7, 8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Autofit/>
          </a:bodyPr>
          <a:lstStyle/>
          <a:p>
            <a:r>
              <a:rPr lang="en-US" dirty="0" smtClean="0"/>
              <a:t>Accessing Elements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-dimensional array element: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Setting element value example:</a:t>
            </a:r>
            <a:endParaRPr lang="en-US" dirty="0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684212" y="1848479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684212" y="3225673"/>
            <a:ext cx="10515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// element11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684211" y="4852399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array.GetLength(0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array.GetLength(1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array[row, col] = row + col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1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/>
      <p:bldP spid="5611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Matrix –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066800"/>
            <a:ext cx="108204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int[,] matrix = 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 {  5, 2, 3, 1 },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{ 9, 8, 6, 11 } };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matrix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.GetLength(0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matrix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.GetLength(1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075612" y="1605490"/>
            <a:ext cx="3070504" cy="1012172"/>
          </a:xfrm>
          <a:prstGeom prst="wedgeRoundRectCallout">
            <a:avLst>
              <a:gd name="adj1" fmla="val -83693"/>
              <a:gd name="adj2" fmla="val 7955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(rows)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31160" y="5261760"/>
            <a:ext cx="3070504" cy="1012172"/>
          </a:xfrm>
          <a:prstGeom prst="wedgeRoundRectCallout">
            <a:avLst>
              <a:gd name="adj1" fmla="val -45798"/>
              <a:gd name="adj2" fmla="val -16101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1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dimension (columns)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79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matrix from the console</a:t>
            </a:r>
          </a:p>
          <a:p>
            <a:r>
              <a:rPr lang="en-US" dirty="0" smtClean="0"/>
              <a:t>Print </a:t>
            </a:r>
            <a:r>
              <a:rPr lang="en-US" dirty="0"/>
              <a:t>number of rows</a:t>
            </a:r>
          </a:p>
          <a:p>
            <a:r>
              <a:rPr lang="en-US" dirty="0"/>
              <a:t>Print number of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Print the sum of given array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All Elements of Matrix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32012" y="4114800"/>
            <a:ext cx="7065211" cy="2246769"/>
            <a:chOff x="2132012" y="4267199"/>
            <a:chExt cx="7065211" cy="2246769"/>
          </a:xfrm>
        </p:grpSpPr>
        <p:sp>
          <p:nvSpPr>
            <p:cNvPr id="447492" name="Rectangle 4"/>
            <p:cNvSpPr>
              <a:spLocks noChangeArrowheads="1"/>
            </p:cNvSpPr>
            <p:nvPr/>
          </p:nvSpPr>
          <p:spPr bwMode="auto">
            <a:xfrm>
              <a:off x="2132012" y="4267199"/>
              <a:ext cx="4114800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[,] 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matrix = 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endPara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800" b="1" noProof="1" smtClean="0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5, 2, 3, 1 },</a:t>
              </a:r>
            </a:p>
            <a:p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9, 2, 4 },</a:t>
              </a:r>
            </a:p>
            <a:p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sz="2800" b="1" noProof="1">
                  <a:solidFill>
                    <a:srgbClr val="F3BE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9, 8, 6, 11 }</a:t>
              </a:r>
            </a:p>
            <a:p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435223" y="4605754"/>
              <a:ext cx="762000" cy="15696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sz="32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61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6859420" y="5071070"/>
              <a:ext cx="963195" cy="639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4729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</a:t>
            </a:r>
            <a:r>
              <a:rPr lang="en-US" dirty="0" smtClean="0"/>
              <a:t>All elements </a:t>
            </a:r>
            <a:r>
              <a:rPr lang="en-US" dirty="0"/>
              <a:t>of Matrix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31812" y="1516082"/>
            <a:ext cx="108204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= 0;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matrix[row][col];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780212" y="1036255"/>
            <a:ext cx="3070504" cy="1012172"/>
          </a:xfrm>
          <a:prstGeom prst="wedgeRoundRectCallout">
            <a:avLst>
              <a:gd name="adj1" fmla="val -64490"/>
              <a:gd name="adj2" fmla="val 4865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(rows)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780212" y="3886200"/>
            <a:ext cx="3070504" cy="1012172"/>
          </a:xfrm>
          <a:prstGeom prst="wedgeRoundRectCallout">
            <a:avLst>
              <a:gd name="adj1" fmla="val -31115"/>
              <a:gd name="adj2" fmla="val -11254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1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dimension (columns)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https://judge.softuni.bg/Contests/Compete/Index/599#3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65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1321</Words>
  <Application>Microsoft Office PowerPoint</Application>
  <PresentationFormat>Custom</PresentationFormat>
  <Paragraphs>264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 16x9</vt:lpstr>
      <vt:lpstr>Multidimensional Arrays</vt:lpstr>
      <vt:lpstr>What is Multidimensional Array?</vt:lpstr>
      <vt:lpstr>What is Multidimensional Array?</vt:lpstr>
      <vt:lpstr>Declaring and Creating Multidimensional Arrays</vt:lpstr>
      <vt:lpstr>Initializing Multidimensional Arrays</vt:lpstr>
      <vt:lpstr>Accessing Elements</vt:lpstr>
      <vt:lpstr>Printing Matrix – Example</vt:lpstr>
      <vt:lpstr>Problem: Sum of All Elements of Matrix</vt:lpstr>
      <vt:lpstr>Solution: Sum of All elements of Matrix </vt:lpstr>
      <vt:lpstr>Problem: Find Specific Square in Matrix</vt:lpstr>
      <vt:lpstr>Solution: Find Specific Square in Matrix</vt:lpstr>
      <vt:lpstr>Jagged Arrays</vt:lpstr>
      <vt:lpstr>Filling a Jagged Array</vt:lpstr>
      <vt:lpstr>Problem: Group Numbers</vt:lpstr>
      <vt:lpstr>Solution: Group Numbers</vt:lpstr>
      <vt:lpstr>Solution: Group Numbers (2)</vt:lpstr>
      <vt:lpstr>Problem: Pascal Triangle</vt:lpstr>
      <vt:lpstr>Solution: Pascal Triangle</vt:lpstr>
      <vt:lpstr>Solution: Pascal Triangle (2)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2017-08-30T09:43:38Z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