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513" r:id="rId3"/>
    <p:sldId id="578" r:id="rId4"/>
    <p:sldId id="560" r:id="rId5"/>
    <p:sldId id="561" r:id="rId6"/>
    <p:sldId id="562" r:id="rId7"/>
    <p:sldId id="570" r:id="rId8"/>
    <p:sldId id="571" r:id="rId9"/>
    <p:sldId id="579" r:id="rId10"/>
    <p:sldId id="580" r:id="rId11"/>
    <p:sldId id="585" r:id="rId12"/>
    <p:sldId id="581" r:id="rId13"/>
    <p:sldId id="582" r:id="rId14"/>
    <p:sldId id="586" r:id="rId15"/>
    <p:sldId id="587" r:id="rId16"/>
    <p:sldId id="588" r:id="rId17"/>
    <p:sldId id="589" r:id="rId18"/>
    <p:sldId id="590" r:id="rId19"/>
    <p:sldId id="591" r:id="rId20"/>
    <p:sldId id="593" r:id="rId21"/>
    <p:sldId id="594" r:id="rId22"/>
    <p:sldId id="595" r:id="rId23"/>
    <p:sldId id="596" r:id="rId24"/>
    <p:sldId id="597" r:id="rId25"/>
    <p:sldId id="552" r:id="rId26"/>
    <p:sldId id="553" r:id="rId27"/>
    <p:sldId id="576" r:id="rId28"/>
    <p:sldId id="577" r:id="rId29"/>
    <p:sldId id="573" r:id="rId30"/>
    <p:sldId id="574" r:id="rId31"/>
    <p:sldId id="565" r:id="rId32"/>
    <p:sldId id="598" r:id="rId33"/>
    <p:sldId id="599" r:id="rId34"/>
    <p:sldId id="600" r:id="rId35"/>
    <p:sldId id="601" r:id="rId36"/>
    <p:sldId id="486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9035FD-D32A-45C0-8815-98F05E569384}">
          <p14:sldIdLst>
            <p14:sldId id="513"/>
            <p14:sldId id="578"/>
          </p14:sldIdLst>
        </p14:section>
        <p14:section name="Sets" id="{C0B4F217-AD36-4EC2-8777-83A19D54EDFF}">
          <p14:sldIdLst>
            <p14:sldId id="560"/>
            <p14:sldId id="561"/>
            <p14:sldId id="562"/>
            <p14:sldId id="570"/>
            <p14:sldId id="571"/>
            <p14:sldId id="579"/>
            <p14:sldId id="580"/>
            <p14:sldId id="585"/>
            <p14:sldId id="581"/>
            <p14:sldId id="582"/>
            <p14:sldId id="586"/>
          </p14:sldIdLst>
        </p14:section>
        <p14:section name="Hash Tables" id="{19E8F218-9D94-410F-A055-A1ED5498383A}">
          <p14:sldIdLst>
            <p14:sldId id="587"/>
            <p14:sldId id="588"/>
            <p14:sldId id="589"/>
            <p14:sldId id="590"/>
            <p14:sldId id="591"/>
            <p14:sldId id="593"/>
            <p14:sldId id="594"/>
            <p14:sldId id="595"/>
            <p14:sldId id="596"/>
            <p14:sldId id="597"/>
          </p14:sldIdLst>
        </p14:section>
        <p14:section name="Dictionaries" id="{9052962B-C5FC-4E19-97AE-81C7E7D3D211}">
          <p14:sldIdLst>
            <p14:sldId id="552"/>
            <p14:sldId id="553"/>
            <p14:sldId id="576"/>
            <p14:sldId id="577"/>
            <p14:sldId id="573"/>
            <p14:sldId id="574"/>
            <p14:sldId id="565"/>
            <p14:sldId id="598"/>
            <p14:sldId id="599"/>
            <p14:sldId id="600"/>
            <p14:sldId id="601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C6C0AA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61" autoAdjust="0"/>
    <p:restoredTop sz="95332" autoAdjust="0"/>
  </p:normalViewPr>
  <p:slideViewPr>
    <p:cSldViewPr>
      <p:cViewPr varScale="1">
        <p:scale>
          <a:sx n="111" d="100"/>
          <a:sy n="111" d="100"/>
        </p:scale>
        <p:origin x="192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4072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04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77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0357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12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8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30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40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foreach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(KeyValuePair&lt;string, int&gt; keyValuePair in phonebook)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Console.WriteLine("name: {0},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mobile number: {1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}",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keyValuePair.Key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keyValuePair.Value);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25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3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36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4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44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53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4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4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5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noProof="1" smtClean="0"/>
              <a:t>Sets</a:t>
            </a:r>
          </a:p>
          <a:p>
            <a:pPr lvl="1">
              <a:lnSpc>
                <a:spcPct val="100000"/>
              </a:lnSpc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endParaRPr lang="en-US" sz="3600" noProof="1"/>
          </a:p>
          <a:p>
            <a:pPr lvl="1">
              <a:lnSpc>
                <a:spcPct val="100000"/>
              </a:lnSpc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SortedSet&lt;T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3800" noProof="1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noProof="1" smtClean="0"/>
              <a:t>Hash Table</a:t>
            </a:r>
            <a:endParaRPr lang="en-US" sz="4000" noProof="1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noProof="1" smtClean="0"/>
              <a:t>Dictionaries </a:t>
            </a:r>
          </a:p>
          <a:p>
            <a:pPr marL="876246" lvl="1" indent="-571500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endParaRPr lang="en-US" sz="3600" b="1" noProof="1" smtClean="0">
              <a:cs typeface="Consolas" panose="020B0609020204030204" pitchFamily="49" charset="0"/>
            </a:endParaRPr>
          </a:p>
          <a:p>
            <a:pPr marL="876246" lvl="1" indent="-571500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 V&gt;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0695" y="1022755"/>
            <a:ext cx="4267201" cy="55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Parking </a:t>
            </a:r>
            <a:r>
              <a:rPr lang="en-US" dirty="0" smtClean="0"/>
              <a:t>Lot (2)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84212" y="1263908"/>
            <a:ext cx="10820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(parking.Count == 0)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("Parking Lot is Empty");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car in parking)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Console.WriteLine(car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320135"/>
            <a:ext cx="1199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https://judge.softuni.bg/Contests/589/Sets-and-Dictionaries-Lab</a:t>
            </a:r>
          </a:p>
        </p:txBody>
      </p:sp>
    </p:spTree>
    <p:extLst>
      <p:ext uri="{BB962C8B-B14F-4D97-AF65-F5344CB8AC3E}">
        <p14:creationId xmlns:p14="http://schemas.microsoft.com/office/powerpoint/2010/main" val="968781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Guests are two types:</a:t>
            </a:r>
          </a:p>
          <a:p>
            <a:pPr lvl="1"/>
            <a:r>
              <a:rPr lang="en-US" dirty="0" smtClean="0"/>
              <a:t>Regular</a:t>
            </a:r>
          </a:p>
          <a:p>
            <a:pPr lvl="1"/>
            <a:r>
              <a:rPr lang="en-US" dirty="0" smtClean="0"/>
              <a:t>VIPs – </a:t>
            </a:r>
            <a:r>
              <a:rPr lang="en-US" dirty="0"/>
              <a:t>their</a:t>
            </a:r>
            <a:r>
              <a:rPr lang="en-US" dirty="0" smtClean="0"/>
              <a:t> tickets start with digit</a:t>
            </a:r>
          </a:p>
          <a:p>
            <a:r>
              <a:rPr lang="en-US" dirty="0" smtClean="0"/>
              <a:t>Until PARTY command, you will receive </a:t>
            </a:r>
            <a:br>
              <a:rPr lang="en-US" dirty="0" smtClean="0"/>
            </a:br>
            <a:r>
              <a:rPr lang="en-US" dirty="0" smtClean="0"/>
              <a:t>guest invitations </a:t>
            </a:r>
          </a:p>
          <a:p>
            <a:r>
              <a:rPr lang="en-US" dirty="0" smtClean="0"/>
              <a:t>Next until END command, you will receive a </a:t>
            </a:r>
            <a:br>
              <a:rPr lang="en-US" dirty="0" smtClean="0"/>
            </a:br>
            <a:r>
              <a:rPr lang="en-US" dirty="0" smtClean="0"/>
              <a:t>second list with guests that actually come to the party</a:t>
            </a:r>
          </a:p>
          <a:p>
            <a:r>
              <a:rPr lang="en-US" dirty="0" smtClean="0"/>
              <a:t>Find how many guests didn't came to the party </a:t>
            </a:r>
          </a:p>
          <a:p>
            <a:r>
              <a:rPr lang="en-US" dirty="0" smtClean="0"/>
              <a:t>Print all guests that didn’t came (VIPs first)</a:t>
            </a:r>
          </a:p>
          <a:p>
            <a:endParaRPr lang="en-US" dirty="0" smtClean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SoftUni party </a:t>
            </a:r>
            <a:endParaRPr lang="bg-BG" dirty="0"/>
          </a:p>
        </p:txBody>
      </p:sp>
      <p:sp>
        <p:nvSpPr>
          <p:cNvPr id="15" name="Rounded Rectangle 14"/>
          <p:cNvSpPr/>
          <p:nvPr/>
        </p:nvSpPr>
        <p:spPr>
          <a:xfrm>
            <a:off x="8503076" y="2024398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SVQXQCbc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8451832" y="990600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39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SoftUni party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1129843"/>
            <a:ext cx="106680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vip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HashSet&lt;string&gt;()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regular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SortedSet&lt;string&gt;()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input = Console.ReadLine();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== "PARTY"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IsVIP(input)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vip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regular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780212" y="4419600"/>
            <a:ext cx="4191000" cy="1066800"/>
          </a:xfrm>
          <a:prstGeom prst="wedgeRoundRectCallout">
            <a:avLst>
              <a:gd name="adj1" fmla="val -108672"/>
              <a:gd name="adj2" fmla="val -441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Custom method, which return </a:t>
            </a:r>
            <a:r>
              <a:rPr lang="en-US" sz="28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 smtClean="0">
                <a:solidFill>
                  <a:srgbClr val="FFFFFF"/>
                </a:solidFill>
              </a:rPr>
              <a:t> or 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false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20135"/>
            <a:ext cx="1199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https://judge.softuni.bg/Contests/589/Sets-and-Dictionaries-Lab</a:t>
            </a:r>
          </a:p>
        </p:txBody>
      </p:sp>
    </p:spTree>
    <p:extLst>
      <p:ext uri="{BB962C8B-B14F-4D97-AF65-F5344CB8AC3E}">
        <p14:creationId xmlns:p14="http://schemas.microsoft.com/office/powerpoint/2010/main" val="1628517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SoftUni party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1275624"/>
            <a:ext cx="10668000" cy="5062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= Console.ReadLine();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== "END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break;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IsVIP(input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.Remove(input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regular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.Remove(input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regular.UnionWith(vip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856412" y="4495800"/>
            <a:ext cx="4191000" cy="1295400"/>
          </a:xfrm>
          <a:prstGeom prst="wedgeRoundRectCallout">
            <a:avLst>
              <a:gd name="adj1" fmla="val -113740"/>
              <a:gd name="adj2" fmla="val 57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Add all elements from a collection to our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20135"/>
            <a:ext cx="1199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https://judge.softuni.bg/Contests/589/Sets-and-Dictionaries-Lab</a:t>
            </a:r>
          </a:p>
        </p:txBody>
      </p:sp>
    </p:spTree>
    <p:extLst>
      <p:ext uri="{BB962C8B-B14F-4D97-AF65-F5344CB8AC3E}">
        <p14:creationId xmlns:p14="http://schemas.microsoft.com/office/powerpoint/2010/main" val="2590718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463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 and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06" y="838200"/>
            <a:ext cx="8609012" cy="36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A hash table is an array that holds a set </a:t>
            </a:r>
            <a:r>
              <a:rPr lang="en-CA" dirty="0" smtClean="0"/>
              <a:t>of (key</a:t>
            </a:r>
            <a:r>
              <a:rPr lang="en-CA" dirty="0"/>
              <a:t>, value) pairs</a:t>
            </a:r>
          </a:p>
          <a:p>
            <a:pPr>
              <a:lnSpc>
                <a:spcPct val="100000"/>
              </a:lnSpc>
            </a:pPr>
            <a:r>
              <a:rPr lang="en-CA" dirty="0"/>
              <a:t>The process of mapping a key to a </a:t>
            </a:r>
            <a:r>
              <a:rPr lang="en-CA" dirty="0" smtClean="0"/>
              <a:t>position in </a:t>
            </a:r>
            <a:r>
              <a:rPr lang="en-CA" dirty="0"/>
              <a:t>a table is called </a:t>
            </a:r>
            <a:r>
              <a:rPr lang="en-CA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hashing</a:t>
            </a:r>
            <a:endParaRPr lang="en-CA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Hash Table?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293812" y="3352800"/>
            <a:ext cx="8685212" cy="2667000"/>
            <a:chOff x="838200" y="3636013"/>
            <a:chExt cx="7162800" cy="2383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38200" y="4672647"/>
              <a:ext cx="7162800" cy="1347153"/>
              <a:chOff x="838200" y="4672647"/>
              <a:chExt cx="7162800" cy="1347153"/>
            </a:xfrm>
          </p:grpSpPr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>
                <a:off x="4114801" y="5004435"/>
                <a:ext cx="990600" cy="519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0" lang="en-US" sz="2800" b="1" noProof="1" smtClean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h(</a:t>
                </a:r>
                <a:r>
                  <a:rPr kumimoji="0" lang="en-US" sz="2800" b="1" dirty="0" smtClean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kumimoji="0" lang="en-US" sz="2800" b="1" noProof="1" smtClean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)</a:t>
                </a:r>
                <a:endParaRPr kumimoji="0" lang="en-US" sz="2800" b="1" noProof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 flipV="1">
                <a:off x="4597549" y="4672647"/>
                <a:ext cx="0" cy="33655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AutoShape 8"/>
              <p:cNvSpPr>
                <a:spLocks noChangeArrowheads="1"/>
              </p:cNvSpPr>
              <p:nvPr/>
            </p:nvSpPr>
            <p:spPr bwMode="auto">
              <a:xfrm>
                <a:off x="6019800" y="5066347"/>
                <a:ext cx="1981200" cy="953453"/>
              </a:xfrm>
              <a:prstGeom prst="wedgeRoundRectCallout">
                <a:avLst>
                  <a:gd name="adj1" fmla="val -37331"/>
                  <a:gd name="adj2" fmla="val -78061"/>
                  <a:gd name="adj3" fmla="val 16667"/>
                </a:avLst>
              </a:prstGeom>
              <a:solidFill>
                <a:srgbClr val="663606">
                  <a:alpha val="94902"/>
                </a:srgbClr>
              </a:solidFill>
              <a:ln w="19050">
                <a:solidFill>
                  <a:srgbClr val="F8D49E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noProof="1">
                    <a:solidFill>
                      <a:srgbClr val="FFFFFF"/>
                    </a:solidFill>
                  </a:rPr>
                  <a:t>Hash table of size m</a:t>
                </a:r>
              </a:p>
            </p:txBody>
          </p:sp>
          <p:sp>
            <p:nvSpPr>
              <p:cNvPr id="25" name="AutoShape 8"/>
              <p:cNvSpPr>
                <a:spLocks noChangeArrowheads="1"/>
              </p:cNvSpPr>
              <p:nvPr/>
            </p:nvSpPr>
            <p:spPr bwMode="auto">
              <a:xfrm>
                <a:off x="838200" y="5066347"/>
                <a:ext cx="2667000" cy="953453"/>
              </a:xfrm>
              <a:prstGeom prst="wedgeRoundRectCallout">
                <a:avLst>
                  <a:gd name="adj1" fmla="val 72001"/>
                  <a:gd name="adj2" fmla="val -26116"/>
                  <a:gd name="adj3" fmla="val 16667"/>
                </a:avLst>
              </a:prstGeom>
              <a:solidFill>
                <a:srgbClr val="663606">
                  <a:alpha val="94902"/>
                </a:srgbClr>
              </a:solidFill>
              <a:ln w="19050">
                <a:solidFill>
                  <a:srgbClr val="F8D49E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noProof="1">
                    <a:solidFill>
                      <a:srgbClr val="FFFFFF"/>
                    </a:solidFill>
                  </a:rPr>
                  <a:t>Hash function h: k → </a:t>
                </a:r>
                <a:r>
                  <a:rPr lang="en-US" sz="2800" noProof="1">
                    <a:solidFill>
                      <a:srgbClr val="FFFFFF"/>
                    </a:solidFill>
                    <a:sym typeface="Wingdings" pitchFamily="2" charset="2"/>
                  </a:rPr>
                  <a:t>0</a:t>
                </a:r>
                <a:r>
                  <a:rPr lang="en-US" sz="2800" noProof="1">
                    <a:solidFill>
                      <a:srgbClr val="FFFFFF"/>
                    </a:solidFill>
                  </a:rPr>
                  <a:t> </a:t>
                </a:r>
                <a:r>
                  <a:rPr lang="en-US" sz="2800" noProof="1">
                    <a:solidFill>
                      <a:srgbClr val="FFFFFF"/>
                    </a:solidFill>
                    <a:sym typeface="Wingdings" pitchFamily="2" charset="2"/>
                  </a:rPr>
                  <a:t>…</a:t>
                </a:r>
                <a:r>
                  <a:rPr lang="en-US" sz="2800" noProof="1">
                    <a:solidFill>
                      <a:srgbClr val="FFFFFF"/>
                    </a:solidFill>
                  </a:rPr>
                  <a:t> </a:t>
                </a:r>
                <a:r>
                  <a:rPr lang="en-US" sz="2800" noProof="1">
                    <a:solidFill>
                      <a:srgbClr val="FFFFFF"/>
                    </a:solidFill>
                    <a:sym typeface="Wingdings" pitchFamily="2" charset="2"/>
                  </a:rPr>
                  <a:t>m-1</a:t>
                </a:r>
                <a:endParaRPr lang="en-US" sz="2800" noProof="1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1700" y="3636013"/>
              <a:ext cx="5005250" cy="11339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20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sz="3200" dirty="0"/>
              <a:t>A hash </a:t>
            </a:r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function h(k) </a:t>
            </a:r>
            <a:r>
              <a:rPr lang="en-CA" sz="3200" dirty="0"/>
              <a:t>maps keys to positions: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h: k →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m-1</a:t>
            </a:r>
            <a:endParaRPr lang="en-CA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CA" sz="3200" dirty="0"/>
              <a:t>For any </a:t>
            </a:r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value k</a:t>
            </a:r>
            <a:r>
              <a:rPr lang="en-CA" sz="3200" dirty="0"/>
              <a:t> in the key range and some hash </a:t>
            </a:r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function h</a:t>
            </a:r>
            <a:r>
              <a:rPr lang="en-CA" sz="3200" dirty="0"/>
              <a:t> we have </a:t>
            </a:r>
          </a:p>
          <a:p>
            <a:pPr lvl="1">
              <a:lnSpc>
                <a:spcPct val="100000"/>
              </a:lnSpc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CA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CA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 &amp;&amp; 0</a:t>
            </a:r>
            <a:r>
              <a:rPr lang="en-CA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lang="en-CA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CA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CA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94012" y="3910785"/>
            <a:ext cx="6172200" cy="2261415"/>
            <a:chOff x="2894012" y="3910785"/>
            <a:chExt cx="6172200" cy="2261415"/>
          </a:xfrm>
        </p:grpSpPr>
        <p:grpSp>
          <p:nvGrpSpPr>
            <p:cNvPr id="32" name="Group 31"/>
            <p:cNvGrpSpPr/>
            <p:nvPr/>
          </p:nvGrpSpPr>
          <p:grpSpPr>
            <a:xfrm>
              <a:off x="2894012" y="3962400"/>
              <a:ext cx="6085815" cy="2209800"/>
              <a:chOff x="2171700" y="3636013"/>
              <a:chExt cx="5005250" cy="188753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114801" y="4672647"/>
                <a:ext cx="990600" cy="850900"/>
                <a:chOff x="4114801" y="4672647"/>
                <a:chExt cx="990600" cy="850900"/>
              </a:xfrm>
            </p:grpSpPr>
            <p:sp>
              <p:nvSpPr>
                <p:cNvPr id="2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14801" y="5004435"/>
                  <a:ext cx="990600" cy="519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kumimoji="0" lang="en-US" sz="2800" b="1" noProof="1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h(</a:t>
                  </a:r>
                  <a:r>
                    <a:rPr kumimoji="0" lang="en-US" sz="28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k</a:t>
                  </a:r>
                  <a:r>
                    <a:rPr kumimoji="0" lang="en-US" sz="2800" b="1" noProof="1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)</a:t>
                  </a:r>
                  <a:endParaRPr kumimoji="0" lang="en-US" sz="2800" b="1" noProof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597549" y="4672647"/>
                  <a:ext cx="0" cy="336550"/>
                </a:xfrm>
                <a:prstGeom prst="line">
                  <a:avLst/>
                </a:prstGeom>
                <a:noFill/>
                <a:ln w="38100">
                  <a:solidFill>
                    <a:schemeClr val="accent5">
                      <a:lumMod val="20000"/>
                      <a:lumOff val="80000"/>
                    </a:schemeClr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1700" y="3636013"/>
                <a:ext cx="5005250" cy="1133954"/>
              </a:xfrm>
              <a:prstGeom prst="rect">
                <a:avLst/>
              </a:prstGeom>
            </p:spPr>
          </p:pic>
        </p:grpSp>
        <p:sp>
          <p:nvSpPr>
            <p:cNvPr id="12" name="Rounded Rectangle 11"/>
            <p:cNvSpPr/>
            <p:nvPr/>
          </p:nvSpPr>
          <p:spPr>
            <a:xfrm>
              <a:off x="2922282" y="3910785"/>
              <a:ext cx="6143930" cy="2261415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7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collision</a:t>
            </a:r>
            <a:r>
              <a:rPr lang="en-US" dirty="0"/>
              <a:t> is the situation when different keys have the same hash value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h(k</a:t>
            </a:r>
            <a:r>
              <a:rPr lang="en-US" baseline="-25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h(k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dirty="0"/>
              <a:t>Several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collisions resolution </a:t>
            </a:r>
            <a:r>
              <a:rPr lang="en-US" dirty="0"/>
              <a:t>strategies exist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Chaining in a list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the neighboring slots </a:t>
            </a:r>
            <a:r>
              <a:rPr lang="en-US" dirty="0"/>
              <a:t>(linear probing)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Re-hashing</a:t>
            </a:r>
            <a:r>
              <a:rPr lang="en-US" dirty="0"/>
              <a:t> (second hash function)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 in Hash Tables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2" y="3733800"/>
            <a:ext cx="2449871" cy="22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>
          <a:xfrm>
            <a:off x="651747" y="1177689"/>
            <a:ext cx="5999727" cy="2860911"/>
          </a:xfrm>
        </p:spPr>
        <p:txBody>
          <a:bodyPr>
            <a:normAutofit/>
          </a:bodyPr>
          <a:lstStyle/>
          <a:p>
            <a:pPr marL="282575" lvl="0" indent="-282575" defTabSz="914400" fontAlgn="base">
              <a:lnSpc>
                <a:spcPct val="75000"/>
              </a:lnSpc>
              <a:buClr>
                <a:srgbClr val="46A6BD">
                  <a:lumMod val="40000"/>
                  <a:lumOff val="60000"/>
                </a:srgbClr>
              </a:buClr>
              <a:buSzPct val="70000"/>
              <a:buNone/>
              <a:tabLst>
                <a:tab pos="282575" algn="l"/>
              </a:tabLst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h("Pesho") = 4</a:t>
            </a:r>
          </a:p>
          <a:p>
            <a:pPr marL="282575" lvl="0" indent="-282575" defTabSz="914400" fontAlgn="base">
              <a:lnSpc>
                <a:spcPct val="75000"/>
              </a:lnSpc>
              <a:buClr>
                <a:srgbClr val="46A6BD">
                  <a:lumMod val="40000"/>
                  <a:lumOff val="60000"/>
                </a:srgbClr>
              </a:buClr>
              <a:buSzPct val="70000"/>
              <a:buNone/>
              <a:tabLst>
                <a:tab pos="282575" algn="l"/>
              </a:tabLst>
              <a:defRPr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h("Kiro") = 2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	 </a:t>
            </a:r>
          </a:p>
          <a:p>
            <a:pPr marL="282575" lvl="0" indent="-282575" defTabSz="914400" fontAlgn="base">
              <a:lnSpc>
                <a:spcPct val="75000"/>
              </a:lnSpc>
              <a:buClr>
                <a:srgbClr val="46A6BD">
                  <a:lumMod val="40000"/>
                  <a:lumOff val="60000"/>
                </a:srgbClr>
              </a:buClr>
              <a:buSzPct val="70000"/>
              <a:buNone/>
              <a:tabLst>
                <a:tab pos="282575" algn="l"/>
              </a:tabLst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h("Mimi") =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    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collision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2575" lvl="0" indent="-282575" defTabSz="914400" fontAlgn="base">
              <a:lnSpc>
                <a:spcPct val="75000"/>
              </a:lnSpc>
              <a:buClr>
                <a:srgbClr val="46A6BD">
                  <a:lumMod val="40000"/>
                  <a:lumOff val="60000"/>
                </a:srgbClr>
              </a:buClr>
              <a:buSzPct val="70000"/>
              <a:buNone/>
              <a:tabLst>
                <a:tab pos="282575" algn="l"/>
              </a:tabLst>
              <a:defRPr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h("Ivan") = 2</a:t>
            </a:r>
          </a:p>
          <a:p>
            <a:pPr marL="282575" lvl="0" indent="-282575" defTabSz="914400" fontAlgn="base">
              <a:lnSpc>
                <a:spcPct val="75000"/>
              </a:lnSpc>
              <a:buClr>
                <a:srgbClr val="46A6BD">
                  <a:lumMod val="40000"/>
                  <a:lumOff val="60000"/>
                </a:srgbClr>
              </a:buClr>
              <a:buSzPct val="70000"/>
              <a:buNone/>
              <a:tabLst>
                <a:tab pos="282575" algn="l"/>
              </a:tabLst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h("Lili") = m-1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Collisions in Hash Tables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17032" y="1021812"/>
            <a:ext cx="29718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marR="0" lvl="0" indent="-282575" algn="l" defTabSz="914400" rtl="0" eaLnBrk="1" fontAlgn="base" latinLnBrk="0" hangingPunct="1">
              <a:lnSpc>
                <a:spcPct val="7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endParaRPr kumimoji="0" lang="en-US" sz="2600" b="1" i="0" u="none" strike="noStrike" kern="1200" cap="none" spc="0" normalizeH="0" baseline="0" noProof="1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/>
              <a:ea typeface="+mn-ea"/>
              <a:cs typeface="+mn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187986" y="1994302"/>
            <a:ext cx="1447802" cy="901298"/>
            <a:chOff x="3097665" y="1504628"/>
            <a:chExt cx="1447802" cy="901298"/>
          </a:xfrm>
        </p:grpSpPr>
        <p:sp>
          <p:nvSpPr>
            <p:cNvPr id="7" name="Line 27"/>
            <p:cNvSpPr>
              <a:spLocks noChangeShapeType="1"/>
            </p:cNvSpPr>
            <p:nvPr/>
          </p:nvSpPr>
          <p:spPr bwMode="auto">
            <a:xfrm flipH="1" flipV="1">
              <a:off x="3097667" y="1504628"/>
              <a:ext cx="1447800" cy="457200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FF66"/>
                </a:solidFill>
                <a:effectLst/>
                <a:uLnTx/>
                <a:uFillTx/>
                <a:latin typeface="Corbel"/>
              </a:endParaRPr>
            </a:p>
          </p:txBody>
        </p:sp>
        <p:sp>
          <p:nvSpPr>
            <p:cNvPr id="8" name="Line 28"/>
            <p:cNvSpPr>
              <a:spLocks noChangeShapeType="1"/>
            </p:cNvSpPr>
            <p:nvPr/>
          </p:nvSpPr>
          <p:spPr bwMode="auto">
            <a:xfrm flipH="1">
              <a:off x="3097665" y="1948726"/>
              <a:ext cx="1447801" cy="457200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CCFF66"/>
                </a:solidFill>
                <a:effectLst/>
                <a:uLnTx/>
                <a:uFillTx/>
                <a:latin typeface="Corbel"/>
              </a:endParaRPr>
            </a:p>
          </p:txBody>
        </p:sp>
      </p:grp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7926387" y="1151121"/>
            <a:ext cx="2819400" cy="1532334"/>
          </a:xfrm>
          <a:prstGeom prst="wedgeRoundRectCallout">
            <a:avLst>
              <a:gd name="adj1" fmla="val -91997"/>
              <a:gd name="adj2" fmla="val 1178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Chaining elements in case of collision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646612" y="3384658"/>
            <a:ext cx="5562600" cy="3100280"/>
            <a:chOff x="4646612" y="3384658"/>
            <a:chExt cx="5562600" cy="3100280"/>
          </a:xfrm>
        </p:grpSpPr>
        <p:grpSp>
          <p:nvGrpSpPr>
            <p:cNvPr id="36" name="Group 35"/>
            <p:cNvGrpSpPr/>
            <p:nvPr/>
          </p:nvGrpSpPr>
          <p:grpSpPr>
            <a:xfrm>
              <a:off x="5424155" y="4267200"/>
              <a:ext cx="4785057" cy="2217738"/>
              <a:chOff x="4204955" y="4716462"/>
              <a:chExt cx="4785057" cy="2217738"/>
            </a:xfrm>
          </p:grpSpPr>
          <p:sp>
            <p:nvSpPr>
              <p:cNvPr id="9" name="Line 49"/>
              <p:cNvSpPr>
                <a:spLocks noChangeShapeType="1"/>
              </p:cNvSpPr>
              <p:nvPr/>
            </p:nvSpPr>
            <p:spPr bwMode="auto">
              <a:xfrm>
                <a:off x="5432275" y="4724400"/>
                <a:ext cx="0" cy="647700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/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10" name="Text Box 54"/>
              <p:cNvSpPr txBox="1">
                <a:spLocks noChangeArrowheads="1"/>
              </p:cNvSpPr>
              <p:nvPr/>
            </p:nvSpPr>
            <p:spPr bwMode="auto">
              <a:xfrm>
                <a:off x="5098607" y="5361570"/>
                <a:ext cx="73289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b="1" dirty="0" err="1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Kiro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  <a:latin typeface="Corbel"/>
                </a:endParaRPr>
              </a:p>
            </p:txBody>
          </p:sp>
          <p:sp>
            <p:nvSpPr>
              <p:cNvPr id="11" name="Text Box 55"/>
              <p:cNvSpPr txBox="1">
                <a:spLocks noChangeArrowheads="1"/>
              </p:cNvSpPr>
              <p:nvPr/>
            </p:nvSpPr>
            <p:spPr bwMode="auto">
              <a:xfrm>
                <a:off x="5073500" y="6092825"/>
                <a:ext cx="863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Ivan</a:t>
                </a:r>
              </a:p>
            </p:txBody>
          </p:sp>
          <p:sp>
            <p:nvSpPr>
              <p:cNvPr id="12" name="Line 56"/>
              <p:cNvSpPr>
                <a:spLocks noChangeShapeType="1"/>
              </p:cNvSpPr>
              <p:nvPr/>
            </p:nvSpPr>
            <p:spPr bwMode="auto">
              <a:xfrm>
                <a:off x="5432275" y="5799137"/>
                <a:ext cx="0" cy="373063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13" name="Line 58"/>
              <p:cNvSpPr>
                <a:spLocks noChangeShapeType="1"/>
              </p:cNvSpPr>
              <p:nvPr/>
            </p:nvSpPr>
            <p:spPr bwMode="auto">
              <a:xfrm>
                <a:off x="5432275" y="6524625"/>
                <a:ext cx="0" cy="409575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14" name="Line 60"/>
              <p:cNvSpPr>
                <a:spLocks noChangeShapeType="1"/>
              </p:cNvSpPr>
              <p:nvPr/>
            </p:nvSpPr>
            <p:spPr bwMode="auto">
              <a:xfrm flipH="1">
                <a:off x="4636755" y="4716462"/>
                <a:ext cx="1587" cy="647700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/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15" name="Text Box 61"/>
              <p:cNvSpPr txBox="1">
                <a:spLocks noChangeArrowheads="1"/>
              </p:cNvSpPr>
              <p:nvPr/>
            </p:nvSpPr>
            <p:spPr bwMode="auto">
              <a:xfrm>
                <a:off x="4204955" y="5364162"/>
                <a:ext cx="8563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Mimi</a:t>
                </a:r>
              </a:p>
            </p:txBody>
          </p:sp>
          <p:sp>
            <p:nvSpPr>
              <p:cNvPr id="16" name="Text Box 62"/>
              <p:cNvSpPr txBox="1">
                <a:spLocks noChangeArrowheads="1"/>
              </p:cNvSpPr>
              <p:nvPr/>
            </p:nvSpPr>
            <p:spPr bwMode="auto">
              <a:xfrm>
                <a:off x="4206542" y="6096000"/>
                <a:ext cx="792163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null</a:t>
                </a:r>
              </a:p>
            </p:txBody>
          </p:sp>
          <p:sp>
            <p:nvSpPr>
              <p:cNvPr id="17" name="Line 63"/>
              <p:cNvSpPr>
                <a:spLocks noChangeShapeType="1"/>
              </p:cNvSpPr>
              <p:nvPr/>
            </p:nvSpPr>
            <p:spPr bwMode="auto">
              <a:xfrm>
                <a:off x="4633117" y="5799138"/>
                <a:ext cx="0" cy="365125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19" name="Line 64"/>
              <p:cNvSpPr>
                <a:spLocks noChangeShapeType="1"/>
              </p:cNvSpPr>
              <p:nvPr/>
            </p:nvSpPr>
            <p:spPr bwMode="auto">
              <a:xfrm flipH="1">
                <a:off x="8553450" y="4724400"/>
                <a:ext cx="1587" cy="647700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/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20" name="Text Box 65"/>
              <p:cNvSpPr txBox="1">
                <a:spLocks noChangeArrowheads="1"/>
              </p:cNvSpPr>
              <p:nvPr/>
            </p:nvSpPr>
            <p:spPr bwMode="auto">
              <a:xfrm>
                <a:off x="8145994" y="5335873"/>
                <a:ext cx="7207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Lili</a:t>
                </a:r>
              </a:p>
            </p:txBody>
          </p:sp>
          <p:sp>
            <p:nvSpPr>
              <p:cNvPr id="21" name="Text Box 66"/>
              <p:cNvSpPr txBox="1">
                <a:spLocks noChangeArrowheads="1"/>
              </p:cNvSpPr>
              <p:nvPr/>
            </p:nvSpPr>
            <p:spPr bwMode="auto">
              <a:xfrm>
                <a:off x="8193087" y="6092825"/>
                <a:ext cx="7969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null</a:t>
                </a:r>
              </a:p>
            </p:txBody>
          </p:sp>
          <p:sp>
            <p:nvSpPr>
              <p:cNvPr id="22" name="Line 67"/>
              <p:cNvSpPr>
                <a:spLocks noChangeShapeType="1"/>
              </p:cNvSpPr>
              <p:nvPr/>
            </p:nvSpPr>
            <p:spPr bwMode="auto">
              <a:xfrm>
                <a:off x="8553450" y="5794375"/>
                <a:ext cx="0" cy="377825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23" name="Line 68"/>
              <p:cNvSpPr>
                <a:spLocks noChangeShapeType="1"/>
              </p:cNvSpPr>
              <p:nvPr/>
            </p:nvSpPr>
            <p:spPr bwMode="auto">
              <a:xfrm flipH="1">
                <a:off x="6983114" y="4724400"/>
                <a:ext cx="0" cy="647700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/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24" name="Text Box 69"/>
              <p:cNvSpPr txBox="1">
                <a:spLocks noChangeArrowheads="1"/>
              </p:cNvSpPr>
              <p:nvPr/>
            </p:nvSpPr>
            <p:spPr bwMode="auto">
              <a:xfrm>
                <a:off x="6501976" y="5362437"/>
                <a:ext cx="115093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b="1" dirty="0" err="1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Pesho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  <a:latin typeface="Corbel"/>
                </a:endParaRPr>
              </a:p>
            </p:txBody>
          </p:sp>
          <p:sp>
            <p:nvSpPr>
              <p:cNvPr id="25" name="Text Box 70"/>
              <p:cNvSpPr txBox="1">
                <a:spLocks noChangeArrowheads="1"/>
              </p:cNvSpPr>
              <p:nvPr/>
            </p:nvSpPr>
            <p:spPr bwMode="auto">
              <a:xfrm>
                <a:off x="6621164" y="6092825"/>
                <a:ext cx="7969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null</a:t>
                </a:r>
              </a:p>
            </p:txBody>
          </p:sp>
          <p:sp>
            <p:nvSpPr>
              <p:cNvPr id="31" name="Line 67"/>
              <p:cNvSpPr>
                <a:spLocks noChangeShapeType="1"/>
              </p:cNvSpPr>
              <p:nvPr/>
            </p:nvSpPr>
            <p:spPr bwMode="auto">
              <a:xfrm>
                <a:off x="6987546" y="5794375"/>
                <a:ext cx="0" cy="377825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6612" y="3384658"/>
              <a:ext cx="5553937" cy="1066892"/>
            </a:xfrm>
            <a:prstGeom prst="rect">
              <a:avLst/>
            </a:prstGeom>
          </p:spPr>
        </p:pic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27" y="4323919"/>
            <a:ext cx="2110863" cy="196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3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Check performance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sets and lists</a:t>
            </a:r>
            <a:r>
              <a:rPr lang="en-US" dirty="0" smtClean="0"/>
              <a:t>, when you using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similar operations</a:t>
            </a:r>
            <a:r>
              <a:rPr lang="en-US" dirty="0" smtClean="0"/>
              <a:t> like:</a:t>
            </a:r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Remove </a:t>
            </a:r>
          </a:p>
          <a:p>
            <a:r>
              <a:rPr lang="en-US" dirty="0" smtClean="0"/>
              <a:t>This problem is for showing you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how to measure your code </a:t>
            </a:r>
            <a:r>
              <a:rPr lang="en-US" dirty="0" smtClean="0"/>
              <a:t>and there is no need to submit this in judge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Set vs List Performance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7814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CSharp</a:t>
            </a:r>
            <a:r>
              <a:rPr lang="en-US" sz="11500" b="1" dirty="0" smtClean="0"/>
              <a:t>-Advanced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8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vs List </a:t>
            </a:r>
            <a:r>
              <a:rPr lang="en-US" dirty="0" smtClean="0"/>
              <a:t>Performance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1160204"/>
            <a:ext cx="106680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HashSet&lt;string&gt; set = new HashSet&lt;string&gt;();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 = new List&lt;string&gt;();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specialString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GetRandomString()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random = new Random();</a:t>
            </a: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random.Next(0, 1000000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AddToCollection(specialString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number, set);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AddToCollection(specialString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number, list);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SearchInCollection(specialString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set);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SearchInCollection(specialString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list);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RemoveFromCollection(specialString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set);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RemoveFromCollection(specialString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list);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0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vs List </a:t>
            </a:r>
            <a:r>
              <a:rPr lang="en-US" dirty="0" smtClean="0"/>
              <a:t>Performance</a:t>
            </a:r>
            <a:r>
              <a:rPr lang="bg-BG" dirty="0" smtClean="0"/>
              <a:t> (2)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1175595"/>
            <a:ext cx="106680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System.Diagnostics.Stopwatch.StartNew();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1000000; i++)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number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collection.Add(special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collection.Add(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GetRandomString()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Console.WriteLine(collection.Count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watch.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($"Adding elements to 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collection.GetType()} for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watch.ElapsedTicks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62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vs List </a:t>
            </a:r>
            <a:r>
              <a:rPr lang="en-US" dirty="0" smtClean="0"/>
              <a:t>Performance</a:t>
            </a:r>
            <a:r>
              <a:rPr lang="bg-BG" dirty="0" smtClean="0"/>
              <a:t> (</a:t>
            </a:r>
            <a:r>
              <a:rPr lang="en-US" dirty="0" smtClean="0"/>
              <a:t>3</a:t>
            </a:r>
            <a:r>
              <a:rPr lang="bg-BG" dirty="0" smtClean="0"/>
              <a:t>)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1175595"/>
            <a:ext cx="106680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System.Diagnostics.Stopwatch.StartNew();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1000000; i++)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number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special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.Add(GetRandomString())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Console.WriteLine(collection.Count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watch.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($"Adding elements to 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collection.GetType()} for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watch.ElapsedTicks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1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vs List </a:t>
            </a:r>
            <a:r>
              <a:rPr lang="en-US" dirty="0" smtClean="0"/>
              <a:t>Performance</a:t>
            </a:r>
            <a:r>
              <a:rPr lang="bg-BG" dirty="0" smtClean="0"/>
              <a:t> (</a:t>
            </a:r>
            <a:r>
              <a:rPr lang="en-US" dirty="0" smtClean="0"/>
              <a:t>4</a:t>
            </a:r>
            <a:r>
              <a:rPr lang="bg-BG" dirty="0" smtClean="0"/>
              <a:t>)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960151"/>
            <a:ext cx="10806000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SearchInCollection(string specialString, ICollection&lt;string&gt; collection)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System.Diagnostics.Stopwatch.StartNew()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bool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 = collection.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(specialString);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watch.Stop();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time 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string GetRandomString()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 = Path.GetRandomFileName();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path.Replace(".", "");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77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18200"/>
            <a:ext cx="8938472" cy="820600"/>
          </a:xfrm>
        </p:spPr>
        <p:txBody>
          <a:bodyPr/>
          <a:lstStyle/>
          <a:p>
            <a:r>
              <a:rPr lang="en-US" dirty="0"/>
              <a:t>Dictionary&lt;Key, Value&gt;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5000"/>
            <a:ext cx="8938472" cy="689410"/>
          </a:xfrm>
        </p:spPr>
        <p:txBody>
          <a:bodyPr/>
          <a:lstStyle/>
          <a:p>
            <a:r>
              <a:rPr lang="en-US" dirty="0"/>
              <a:t>Associative Arrays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79612" y="12954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иван </a:t>
            </a:r>
            <a:endParaRPr lang="en-US" sz="2800" dirty="0" smtClean="0"/>
          </a:p>
          <a:p>
            <a:pPr algn="ctr"/>
            <a:r>
              <a:rPr lang="bg-BG" sz="2800" dirty="0" smtClean="0"/>
              <a:t>гошо</a:t>
            </a:r>
            <a:endParaRPr lang="en-US" sz="2800" dirty="0" smtClean="0"/>
          </a:p>
          <a:p>
            <a:pPr algn="ctr"/>
            <a:r>
              <a:rPr lang="bg-BG" sz="2800" dirty="0" smtClean="0"/>
              <a:t>пешо</a:t>
            </a:r>
            <a:endParaRPr lang="en-US" sz="2800" dirty="0"/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7" idx="1"/>
          </p:cNvCxnSpPr>
          <p:nvPr/>
        </p:nvCxnSpPr>
        <p:spPr>
          <a:xfrm flipV="1">
            <a:off x="4265612" y="2466201"/>
            <a:ext cx="2743200" cy="931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 smtClean="0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 smtClean="0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 smtClean="0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7614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Associative arrays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Arrays (Dictionaries)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Associative array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196908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962577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Dictionary&lt;K, V&gt;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29585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010785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0881-123-987</a:t>
            </a:r>
            <a:endParaRPr lang="en-US" sz="1800" noProof="1"/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29585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010785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0881-123-789</a:t>
            </a:r>
            <a:endParaRPr lang="en-US" sz="1800" noProof="1"/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29585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010785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0881-123-978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20227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449 L 0.62255 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7 L 0.62256 3.7037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5 L 0.62256 3.703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5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7 L 0.62255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49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2255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50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6 L 0.62256 0.0002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Dictionary&lt;K, V&gt;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0881-123-987</a:t>
            </a:r>
            <a:endParaRPr lang="en-US" sz="1800" noProof="1"/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0881-123-789</a:t>
            </a:r>
            <a:endParaRPr lang="en-US" sz="1800" noProof="1"/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0881-123-978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87803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0881-123-987</a:t>
            </a:r>
            <a:endParaRPr lang="en-US" sz="18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SortedDictionary&lt;K, V&gt;</a:t>
            </a:r>
            <a:r>
              <a:rPr lang="en-US" dirty="0" smtClean="0"/>
              <a:t> – </a:t>
            </a:r>
            <a:r>
              <a:rPr lang="en-US" dirty="0" smtClean="0">
                <a:latin typeface="+mn-lt"/>
              </a:rPr>
              <a:t>Example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  <a:endParaRPr lang="en-US" sz="1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28945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dictionaries</a:t>
            </a:r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0881-123-987</a:t>
            </a:r>
            <a:endParaRPr lang="en-US" sz="1800" noProof="1"/>
          </a:p>
        </p:txBody>
      </p:sp>
      <p:sp>
        <p:nvSpPr>
          <p:cNvPr id="11" name="TextBox 10"/>
          <p:cNvSpPr txBox="1"/>
          <p:nvPr/>
        </p:nvSpPr>
        <p:spPr>
          <a:xfrm>
            <a:off x="7632902" y="25908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+359-899-55-592</a:t>
            </a:r>
            <a:endParaRPr lang="en-US" sz="1800" noProof="1"/>
          </a:p>
        </p:txBody>
      </p:sp>
      <p:sp>
        <p:nvSpPr>
          <p:cNvPr id="33" name="TextBox 32"/>
          <p:cNvSpPr txBox="1"/>
          <p:nvPr/>
        </p:nvSpPr>
        <p:spPr>
          <a:xfrm>
            <a:off x="188815" y="259080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1612" y="1863488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Each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328" y="44766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+359-899-55-592</a:t>
            </a:r>
            <a:endParaRPr lang="en-US" sz="1800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0881-123-987</a:t>
            </a:r>
            <a:endParaRPr lang="en-US" sz="1800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8983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 and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</p:txBody>
      </p:sp>
      <p:sp>
        <p:nvSpPr>
          <p:cNvPr id="4" name="Oval 3"/>
          <p:cNvSpPr/>
          <p:nvPr/>
        </p:nvSpPr>
        <p:spPr>
          <a:xfrm>
            <a:off x="3122612" y="1459674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3 </a:t>
            </a:r>
            <a:endParaRPr lang="en-US" sz="2800" dirty="0" smtClean="0"/>
          </a:p>
          <a:p>
            <a:pPr algn="r"/>
            <a:r>
              <a:rPr lang="bg-BG" sz="2800" dirty="0" smtClean="0"/>
              <a:t>  </a:t>
            </a:r>
            <a:endParaRPr lang="en-US" sz="2800" dirty="0" smtClean="0"/>
          </a:p>
          <a:p>
            <a:pPr algn="ctr"/>
            <a:r>
              <a:rPr lang="bg-BG" sz="2800" dirty="0" smtClean="0"/>
              <a:t>7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5408612" y="1459674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-3 </a:t>
            </a:r>
            <a:endParaRPr lang="en-US" sz="2800" dirty="0" smtClean="0"/>
          </a:p>
          <a:p>
            <a:r>
              <a:rPr lang="bg-BG" sz="2800" dirty="0" smtClean="0"/>
              <a:t>5</a:t>
            </a:r>
            <a:endParaRPr lang="bg-BG" sz="2800" dirty="0"/>
          </a:p>
          <a:p>
            <a:pPr algn="ctr"/>
            <a:r>
              <a:rPr lang="bg-BG" sz="2800" dirty="0" smtClean="0"/>
              <a:t>46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04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 and SortedDictionary&lt;K, V&gt;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Have property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 smtClean="0"/>
              <a:t> – the number of key-value pairs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dirty="0" smtClean="0"/>
              <a:t> – a set of unique keys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 smtClean="0"/>
              <a:t> – a collection of all values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Basic operations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Boolean </a:t>
            </a:r>
            <a:r>
              <a:rPr lang="en-US" noProof="1" smtClean="0"/>
              <a:t>methods:</a:t>
            </a:r>
          </a:p>
          <a:p>
            <a:pPr lvl="1"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</a:t>
            </a:r>
            <a:r>
              <a:rPr lang="en-US" noProof="1" smtClean="0"/>
              <a:t>– checks if a key is present in the dictionary</a:t>
            </a:r>
            <a:endParaRPr lang="en-US" noProof="1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 smtClean="0"/>
              <a:t>checks </a:t>
            </a:r>
            <a:r>
              <a:rPr lang="en-US" noProof="1"/>
              <a:t>if a </a:t>
            </a:r>
            <a:r>
              <a:rPr lang="en-US" noProof="1" smtClean="0"/>
              <a:t>value is </a:t>
            </a:r>
            <a:r>
              <a:rPr lang="en-US" noProof="1"/>
              <a:t>present in the </a:t>
            </a:r>
            <a:r>
              <a:rPr lang="en-US" noProof="1" smtClean="0"/>
              <a:t>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3200" dirty="0"/>
              <a:t> in a given array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200" dirty="0"/>
              <a:t> values the number of occurrences of each value. 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Count Same Values in Array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1141412" y="2393916"/>
            <a:ext cx="9906000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/>
          </p:nvPr>
        </p:nvGraphicFramePr>
        <p:xfrm>
          <a:off x="1340824" y="2623460"/>
          <a:ext cx="9504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-2.5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4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4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-2.5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-5.5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4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-2.5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7923212" y="3889470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/>
          </p:nvPr>
        </p:nvGraphicFramePr>
        <p:xfrm>
          <a:off x="8153312" y="4129382"/>
          <a:ext cx="2664000" cy="2160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-2.5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 – times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– times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– times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– times 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Bent-Up Arrow 3"/>
          <p:cNvSpPr/>
          <p:nvPr/>
        </p:nvSpPr>
        <p:spPr>
          <a:xfrm rot="5400000">
            <a:off x="4804525" y="3241844"/>
            <a:ext cx="1529737" cy="3064764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436242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55612" y="878443"/>
            <a:ext cx="112776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input.Split(new char[] {' '}, </a:t>
            </a:r>
            <a:endParaRPr lang="en-US" sz="2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StringSplitOptions.RemoveEmptyEntries) 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.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Select(double.Parse).ToArray();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SortedDictionary&lt;double, int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!dictionary.ContainsKey(number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dictionary.Add(number, 1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dictionary[number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198520"/>
            <a:ext cx="1199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https://judge.softuni.bg/Contests/589/Sets-and-Dictionaries-Lab</a:t>
            </a:r>
          </a:p>
        </p:txBody>
      </p:sp>
    </p:spTree>
    <p:extLst>
      <p:ext uri="{BB962C8B-B14F-4D97-AF65-F5344CB8AC3E}">
        <p14:creationId xmlns:p14="http://schemas.microsoft.com/office/powerpoint/2010/main" val="565770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Write a program that:</a:t>
            </a:r>
          </a:p>
          <a:p>
            <a:pPr lvl="1"/>
            <a:r>
              <a:rPr lang="en-US" sz="3000" dirty="0" smtClean="0"/>
              <a:t>Read list of students and their score for some courses</a:t>
            </a:r>
          </a:p>
          <a:p>
            <a:pPr lvl="1"/>
            <a:r>
              <a:rPr lang="en-US" sz="3000" dirty="0" smtClean="0"/>
              <a:t>Print on console sorted list with average score for each student 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Academy Graduation</a:t>
            </a:r>
            <a:endParaRPr lang="bg-BG" dirty="0"/>
          </a:p>
        </p:txBody>
      </p:sp>
      <p:sp>
        <p:nvSpPr>
          <p:cNvPr id="10" name="Rounded Rectangle 9"/>
          <p:cNvSpPr/>
          <p:nvPr/>
        </p:nvSpPr>
        <p:spPr>
          <a:xfrm>
            <a:off x="475935" y="3347794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/>
          </p:nvPr>
        </p:nvGraphicFramePr>
        <p:xfrm>
          <a:off x="674654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656009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7450120" y="3347794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632886" y="4343400"/>
            <a:ext cx="6855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327362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188815" y="1775760"/>
            <a:ext cx="11806419" cy="4062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 = new SortedDictionary&lt;string, List&lt;double&gt;&gt; ();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number; i++)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= Console.ReadLine();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 = Console.ReadLine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Split(new char[] {' '},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StringSplitOptions.RemoveEmptyEntries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Select(n =&gt; double.Parse(n, CultureInfo.InvariantCulture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ToList(); 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students.Add(student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results);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320135"/>
            <a:ext cx="1199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https://judge.softuni.bg/Contests/589/Sets-and-Dictionaries-Lab</a:t>
            </a:r>
          </a:p>
        </p:txBody>
      </p:sp>
    </p:spTree>
    <p:extLst>
      <p:ext uri="{BB962C8B-B14F-4D97-AF65-F5344CB8AC3E}">
        <p14:creationId xmlns:p14="http://schemas.microsoft.com/office/powerpoint/2010/main" val="1521908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2370321"/>
            <a:ext cx="7808999" cy="2506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noProof="1" smtClean="0"/>
              <a:t>The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sz="3200" noProof="1" smtClean="0"/>
              <a:t> and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r>
              <a:rPr lang="en-US" sz="3200" noProof="1" smtClean="0"/>
              <a:t> hold unique elements and are very fast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sz="3200" dirty="0" smtClean="0"/>
              <a:t> is an associative array where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200" dirty="0" smtClean="0"/>
              <a:t> is accessed by its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2322860"/>
            <a:ext cx="3290191" cy="244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 smtClean="0"/>
              <a:t> keep unique elements</a:t>
            </a:r>
          </a:p>
          <a:p>
            <a:pPr lvl="1"/>
            <a:r>
              <a:rPr lang="en-US" dirty="0" smtClean="0"/>
              <a:t>Provides methods </a:t>
            </a:r>
            <a:r>
              <a:rPr lang="en-US" dirty="0"/>
              <a:t>for adding/removing/searching elements</a:t>
            </a:r>
            <a:endParaRPr lang="en-US" dirty="0" smtClean="0"/>
          </a:p>
          <a:p>
            <a:pPr lvl="1"/>
            <a:r>
              <a:rPr lang="en-US" dirty="0" smtClean="0"/>
              <a:t>Offers very fast performance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The elements are randomly ordered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The </a:t>
            </a:r>
            <a:r>
              <a:rPr lang="en-US" sz="3200" dirty="0"/>
              <a:t>elements are </a:t>
            </a:r>
            <a:r>
              <a:rPr lang="en-US" sz="3200" dirty="0" smtClean="0"/>
              <a:t>ordered incrementally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2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Add()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31629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-0.02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-0.27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6062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923212" y="22098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Remove()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923213" y="26670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923213" y="31242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17454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1" grpId="1" animBg="1"/>
      <p:bldP spid="41" grpId="2" animBg="1"/>
      <p:bldP spid="41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Add()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333054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2.59259E-6 L 0.58765 -0.0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-0.028 L 0.58765 0.038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58765 -0.1828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0.03866 L 0.58765 0.105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1.11111E-6 L 0.58765 -0.2703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2" animBg="1"/>
      <p:bldP spid="20" grpId="3" animBg="1"/>
      <p:bldP spid="20" grpId="4" animBg="1"/>
      <p:bldP spid="22" grpId="0" animBg="1"/>
      <p:bldP spid="22" grpId="1" animBg="1"/>
      <p:bldP spid="23" grpId="0" animBg="1"/>
      <p:bldP spid="23" grpId="2" animBg="1"/>
      <p:bldP spid="39" grpId="0" animBg="1"/>
      <p:bldP spid="3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that: </a:t>
            </a:r>
          </a:p>
          <a:p>
            <a:pPr lvl="1"/>
            <a:r>
              <a:rPr lang="en-US" dirty="0" smtClean="0"/>
              <a:t>Record car number for every car that enter in parking lot</a:t>
            </a:r>
          </a:p>
          <a:p>
            <a:pPr lvl="1"/>
            <a:r>
              <a:rPr lang="en-US" dirty="0" smtClean="0"/>
              <a:t>Remove car number when the car go out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Parking Lot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>
          <a:xfrm>
            <a:off x="1370012" y="3796634"/>
            <a:ext cx="2743201" cy="914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1533588" y="3925937"/>
            <a:ext cx="241604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CA2844AA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646612" y="4013366"/>
            <a:ext cx="2057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1370012" y="5349878"/>
            <a:ext cx="2743201" cy="914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533588" y="5483912"/>
            <a:ext cx="241604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CA2844AA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4646612" y="5564762"/>
            <a:ext cx="20574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7237411" y="3644270"/>
            <a:ext cx="2748077" cy="2529487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602198" y="3244157"/>
            <a:ext cx="201850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 Lot</a:t>
            </a:r>
            <a:endParaRPr lang="bg-BG" sz="16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403423" y="4870374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CA8686RA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403423" y="4335116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CA2384HT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403425" y="3774096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CA4466GA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403423" y="5431394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CA9999AT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399209" y="3373986"/>
            <a:ext cx="68480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</a:t>
            </a:r>
            <a:endParaRPr lang="bg-BG" sz="16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25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" grpId="0" animBg="1"/>
      <p:bldP spid="11" grpId="0" animBg="1"/>
      <p:bldP spid="12" grpId="0"/>
      <p:bldP spid="5" grpId="0" animBg="1"/>
      <p:bldP spid="15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Parking Lot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18191" y="914400"/>
            <a:ext cx="10820400" cy="5416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HashSet&lt;string&gt;()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 != "END")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inputParams = Regex.Split(input, ", ");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(inputParams[0] == "IN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parking.Add(inputParams[1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 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parking.Remove(inputParams[1])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input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Console.ReadLine();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 (next slide)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320135"/>
            <a:ext cx="1199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https://judge.softuni.bg/Contests/589/Sets-and-Dictionaries-Lab</a:t>
            </a:r>
          </a:p>
        </p:txBody>
      </p:sp>
    </p:spTree>
    <p:extLst>
      <p:ext uri="{BB962C8B-B14F-4D97-AF65-F5344CB8AC3E}">
        <p14:creationId xmlns:p14="http://schemas.microsoft.com/office/powerpoint/2010/main" val="2894679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1840</Words>
  <Application>Microsoft Office PowerPoint</Application>
  <PresentationFormat>Custom</PresentationFormat>
  <Paragraphs>472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Corbel</vt:lpstr>
      <vt:lpstr>Wingdings</vt:lpstr>
      <vt:lpstr>SoftUni 16x9</vt:lpstr>
      <vt:lpstr>Table of Contents</vt:lpstr>
      <vt:lpstr>Questions</vt:lpstr>
      <vt:lpstr>Sets</vt:lpstr>
      <vt:lpstr>Sets in C#</vt:lpstr>
      <vt:lpstr>HashSet&lt;T&gt; – Add()</vt:lpstr>
      <vt:lpstr>HashSet&lt;T&gt; – Remove()</vt:lpstr>
      <vt:lpstr>SortedSet&lt;T&gt; – Add()</vt:lpstr>
      <vt:lpstr>Problem: Parking Lot</vt:lpstr>
      <vt:lpstr>Solution: Parking Lot</vt:lpstr>
      <vt:lpstr>Solution: Parking Lot (2)</vt:lpstr>
      <vt:lpstr>Problem: SoftUni party </vt:lpstr>
      <vt:lpstr>Solution: SoftUni party </vt:lpstr>
      <vt:lpstr>Solution: SoftUni party </vt:lpstr>
      <vt:lpstr>Hash Tables</vt:lpstr>
      <vt:lpstr>What is Hash Table?</vt:lpstr>
      <vt:lpstr>Hashing</vt:lpstr>
      <vt:lpstr>Collisions in Hash Tables</vt:lpstr>
      <vt:lpstr>Collisions in Hash Tables</vt:lpstr>
      <vt:lpstr>Problem: Set vs List Performance</vt:lpstr>
      <vt:lpstr>Solution: Set vs List Performance </vt:lpstr>
      <vt:lpstr>Solution: Set vs List Performance (2) </vt:lpstr>
      <vt:lpstr>Solution: Set vs List Performance (3) </vt:lpstr>
      <vt:lpstr>Solution: Set vs List Performance (4) </vt:lpstr>
      <vt:lpstr>Dictionary&lt;Key, Value&gt;</vt:lpstr>
      <vt:lpstr>Associative Arrays (Dictionaries)</vt:lpstr>
      <vt:lpstr>Dictionary&lt;K, V&gt; – Add()</vt:lpstr>
      <vt:lpstr>Dictionary&lt;K, V&gt; – Remove()</vt:lpstr>
      <vt:lpstr>SortedDictionary&lt;K, V&gt; – Example</vt:lpstr>
      <vt:lpstr>Looping through dictionaries</vt:lpstr>
      <vt:lpstr>Dictionary&lt;K, V&gt; and SortedDictionary&lt;K, V&gt;</vt:lpstr>
      <vt:lpstr>Problem: Count Same Values in Array</vt:lpstr>
      <vt:lpstr>Solution: Count Same Values in Array</vt:lpstr>
      <vt:lpstr>Problem: Academy Graduation</vt:lpstr>
      <vt:lpstr>Solution: Count Same Values in Array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C# Advanced Course</dc:subject>
  <dc:creator/>
  <cp:keywords>C#, programming, course, SoftUni, Software University</cp:keywords>
  <dc:description>https://softuni.bg/courses/advanced-csharp/</dc:description>
  <cp:lastModifiedBy/>
  <cp:revision>1</cp:revision>
  <dcterms:created xsi:type="dcterms:W3CDTF">2014-01-02T17:00:34Z</dcterms:created>
  <dcterms:modified xsi:type="dcterms:W3CDTF">2017-08-28T18:05:31Z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