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397" r:id="rId3"/>
    <p:sldId id="443" r:id="rId4"/>
    <p:sldId id="448" r:id="rId5"/>
    <p:sldId id="450" r:id="rId6"/>
    <p:sldId id="458" r:id="rId7"/>
    <p:sldId id="459" r:id="rId8"/>
    <p:sldId id="451" r:id="rId9"/>
    <p:sldId id="452" r:id="rId10"/>
    <p:sldId id="453" r:id="rId11"/>
    <p:sldId id="473" r:id="rId12"/>
    <p:sldId id="468" r:id="rId13"/>
    <p:sldId id="470" r:id="rId14"/>
    <p:sldId id="471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0" autoAdjust="0"/>
    <p:restoredTop sz="94595" autoAdjust="0"/>
  </p:normalViewPr>
  <p:slideViewPr>
    <p:cSldViewPr>
      <p:cViewPr varScale="1">
        <p:scale>
          <a:sx n="110" d="100"/>
          <a:sy n="110" d="100"/>
        </p:scale>
        <p:origin x="612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8/26/2017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8/26/2017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oftuni.bg/users/profile/sho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7.jpeg"/><Relationship Id="rId5" Type="http://schemas.openxmlformats.org/officeDocument/2006/relationships/image" Target="../media/image12.png"/><Relationship Id="rId10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intro-csharp-book/" TargetMode="External"/><Relationship Id="rId2" Type="http://schemas.openxmlformats.org/officeDocument/2006/relationships/hyperlink" Target="http://www.introprogramming.inf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0" idx="0"/>
          </p:cNvCxnSpPr>
          <p:nvPr/>
        </p:nvCxnSpPr>
        <p:spPr>
          <a:xfrm>
            <a:off x="5903912" y="3681962"/>
            <a:ext cx="3267075" cy="609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1" idx="0"/>
          </p:cNvCxnSpPr>
          <p:nvPr/>
        </p:nvCxnSpPr>
        <p:spPr>
          <a:xfrm flipH="1">
            <a:off x="2827338" y="3681962"/>
            <a:ext cx="3076574" cy="609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6012" y="2406531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C# Fundamentals Module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56012" y="1143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C# Web Profession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C# Advanced Course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Scope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9" idx="2"/>
            <a:endCxn id="7" idx="0"/>
          </p:cNvCxnSpPr>
          <p:nvPr/>
        </p:nvCxnSpPr>
        <p:spPr>
          <a:xfrm>
            <a:off x="5903912" y="1752600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30" idx="0"/>
          </p:cNvCxnSpPr>
          <p:nvPr/>
        </p:nvCxnSpPr>
        <p:spPr>
          <a:xfrm>
            <a:off x="5903912" y="2947322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37387" y="4291559"/>
            <a:ext cx="4267200" cy="8019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~500 </a:t>
            </a:r>
            <a:r>
              <a:rPr lang="en-US" sz="2800" dirty="0"/>
              <a:t>Offers @ </a:t>
            </a:r>
            <a:r>
              <a:rPr lang="en-US" sz="2800" dirty="0" smtClean="0"/>
              <a:t>Jobs.BG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693738" y="4291559"/>
            <a:ext cx="4267200" cy="8019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Fully supported by Microsoft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6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-1.11111E-6 L -9.2993E-7 0.26667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66700" y="667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-1.11111E-6 L -9.2993E-7 0.26667 " pathEditMode="relative" rAng="0" ptsTypes="AA">
                                      <p:cBhvr>
                                        <p:cTn id="72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Students can either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Take RFID chip from SoftUni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Or use their own chip / card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Register your chip number in </a:t>
            </a:r>
            <a:r>
              <a:rPr lang="en-US" dirty="0"/>
              <a:t>your </a:t>
            </a:r>
            <a:r>
              <a:rPr lang="en-US" dirty="0" smtClean="0"/>
              <a:t>SoftUni profile: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softuni.bg/users/profile/show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Check-in at the reception every time</a:t>
            </a:r>
            <a:br>
              <a:rPr lang="en-US" dirty="0" smtClean="0"/>
            </a:br>
            <a:r>
              <a:rPr lang="en-US" dirty="0" smtClean="0"/>
              <a:t>when you come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See your last visits in your profile: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softuni.bg/users/profile/show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RFID Chip</a:t>
            </a:r>
            <a:endParaRPr lang="en-US" dirty="0"/>
          </a:p>
        </p:txBody>
      </p:sp>
      <p:pic>
        <p:nvPicPr>
          <p:cNvPr id="11" name="Picture 2" descr="http://www.robotshop.com/media/catalog/product/cache/1/image/515x515/9df78eab33525d08d6e5fb8d27136e95/p/a/parallax-125khz-rfid-tag-key-fo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762000"/>
            <a:ext cx="2082394" cy="2082395"/>
          </a:xfrm>
          <a:prstGeom prst="roundRect">
            <a:avLst>
              <a:gd name="adj" fmla="val 155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stronglink-rfid.com/image/readers/sl102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86" y="3983074"/>
            <a:ext cx="2265326" cy="2265326"/>
          </a:xfrm>
          <a:prstGeom prst="roundRect">
            <a:avLst>
              <a:gd name="adj" fmla="val 155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01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0612" y="1900001"/>
            <a:ext cx="7086600" cy="820600"/>
          </a:xfrm>
        </p:spPr>
        <p:txBody>
          <a:bodyPr/>
          <a:lstStyle/>
          <a:p>
            <a:pPr algn="r"/>
            <a:r>
              <a:rPr lang="en-US" dirty="0"/>
              <a:t>Resources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412" y="2862680"/>
            <a:ext cx="7924800" cy="719034"/>
          </a:xfrm>
        </p:spPr>
        <p:txBody>
          <a:bodyPr/>
          <a:lstStyle/>
          <a:p>
            <a:pPr algn="r"/>
            <a:r>
              <a:rPr lang="en-US" dirty="0"/>
              <a:t>What We Need Additionally?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412" y="37527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3188" y="3757290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962" y="1219200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9413" y="457200"/>
            <a:ext cx="160019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46812" y="438149"/>
            <a:ext cx="9144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94612" y="609599"/>
            <a:ext cx="762000" cy="78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9879" y="39906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62075">
            <a:off x="2551718" y="867926"/>
            <a:ext cx="1297553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34658" y="2165349"/>
            <a:ext cx="2546154" cy="3624027"/>
          </a:xfrm>
          <a:prstGeom prst="rect">
            <a:avLst/>
          </a:prstGeom>
          <a:noFill/>
          <a:ln w="3175">
            <a:solidFill>
              <a:schemeClr val="tx1">
                <a:alpha val="7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69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lecture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slides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videos</a:t>
            </a:r>
            <a:r>
              <a:rPr lang="en-US" dirty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exercises</a:t>
            </a:r>
            <a:r>
              <a:rPr lang="en-US" dirty="0" smtClean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projects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and other resources are open content, available for free</a:t>
            </a:r>
          </a:p>
          <a:p>
            <a:pPr lvl="1"/>
            <a:r>
              <a:rPr lang="en-US" dirty="0"/>
              <a:t>Visit the course web site to access the course resources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C# Advanced </a:t>
            </a:r>
            <a:r>
              <a:rPr lang="en-US" dirty="0"/>
              <a:t>Slides and Videos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75412" y="3429000"/>
            <a:ext cx="2736000" cy="27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3625358" y="3371080"/>
            <a:ext cx="4818054" cy="2937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2" y="3471369"/>
            <a:ext cx="2780017" cy="27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6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6412" y="1223121"/>
            <a:ext cx="9500823" cy="37178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official textbook </a:t>
            </a:r>
            <a:r>
              <a:rPr lang="en-US" dirty="0"/>
              <a:t>for the course</a:t>
            </a:r>
          </a:p>
          <a:p>
            <a:pPr marL="533400" lvl="1" indent="-266700"/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Fundamentals of Computer Programming with C#</a:t>
            </a:r>
            <a:r>
              <a:rPr lang="en-US" dirty="0"/>
              <a:t>", by Svetlin Nakov &amp; Co., 2013, ISBN 9789544007737</a:t>
            </a:r>
          </a:p>
          <a:p>
            <a:pPr marL="533400" lvl="1" indent="-266700"/>
            <a:r>
              <a:rPr lang="en-US" dirty="0"/>
              <a:t>English and Bulgarian versions (as PDF, </a:t>
            </a:r>
            <a:r>
              <a:rPr lang="en-US" noProof="1"/>
              <a:t>ePub</a:t>
            </a:r>
            <a:r>
              <a:rPr lang="en-US" dirty="0"/>
              <a:t>, …)</a:t>
            </a:r>
          </a:p>
          <a:p>
            <a:pPr marL="533400" lvl="1" indent="-266700"/>
            <a:r>
              <a:rPr lang="en-US" dirty="0"/>
              <a:t>Freely downloadable from: </a:t>
            </a:r>
            <a:r>
              <a:rPr lang="en-US" dirty="0">
                <a:hlinkClick r:id="rId2"/>
              </a:rPr>
              <a:t>www.introprogramming.info</a:t>
            </a:r>
            <a:endParaRPr lang="en-US" dirty="0"/>
          </a:p>
          <a:p>
            <a:pPr marL="533400" lvl="1" indent="-266700"/>
            <a:endParaRPr lang="en-US" dirty="0">
              <a:hlinkClick r:id="rId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 C# Fundamentals Textbook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4412" y="5301000"/>
            <a:ext cx="11520000" cy="1231800"/>
          </a:xfrm>
          <a:prstGeom prst="rect">
            <a:avLst/>
          </a:prstGeom>
        </p:spPr>
        <p:txBody>
          <a:bodyPr/>
          <a:lstStyle/>
          <a:p>
            <a:pPr indent="-342793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000" dirty="0"/>
              <a:t>The C# Programming courses @ SoftUni.bg partially follows the </a:t>
            </a:r>
            <a:r>
              <a:rPr lang="en-US" sz="3000" dirty="0" smtClean="0"/>
              <a:t>book</a:t>
            </a:r>
            <a:endParaRPr lang="en-US" sz="3000" dirty="0"/>
          </a:p>
        </p:txBody>
      </p:sp>
      <p:pic>
        <p:nvPicPr>
          <p:cNvPr id="3074" name="Picture 2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3510" y="3224024"/>
            <a:ext cx="1224292" cy="1732347"/>
          </a:xfrm>
          <a:prstGeom prst="rect">
            <a:avLst/>
          </a:prstGeom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  <a:effectLst>
            <a:outerShdw blurRad="292100" dist="139700" dir="2700000" algn="tl" rotWithShape="0">
              <a:schemeClr val="bg1">
                <a:alpha val="6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388" y="1177835"/>
            <a:ext cx="1224292" cy="1742576"/>
          </a:xfrm>
          <a:prstGeom prst="rect">
            <a:avLst/>
          </a:prstGeom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  <a:effectLst>
            <a:outerShdw blurRad="292100" dist="139700" dir="2700000" algn="tl" rotWithShape="0">
              <a:schemeClr val="bg1">
                <a:alpha val="6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13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0" idx="0"/>
          </p:cNvCxnSpPr>
          <p:nvPr/>
        </p:nvCxnSpPr>
        <p:spPr>
          <a:xfrm>
            <a:off x="5903912" y="3601253"/>
            <a:ext cx="3267075" cy="690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0" idx="0"/>
          </p:cNvCxnSpPr>
          <p:nvPr/>
        </p:nvCxnSpPr>
        <p:spPr>
          <a:xfrm flipH="1">
            <a:off x="2827338" y="3601253"/>
            <a:ext cx="3076574" cy="690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6012" y="2406531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C# Fundamentals Module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56012" y="1143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C# Web Profession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C# Advanced Course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Scope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9" idx="2"/>
            <a:endCxn id="7" idx="0"/>
          </p:cNvCxnSpPr>
          <p:nvPr/>
        </p:nvCxnSpPr>
        <p:spPr>
          <a:xfrm>
            <a:off x="5903912" y="1752600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2"/>
            <a:endCxn id="30" idx="0"/>
          </p:cNvCxnSpPr>
          <p:nvPr/>
        </p:nvCxnSpPr>
        <p:spPr>
          <a:xfrm>
            <a:off x="5903912" y="2947322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37387" y="4291559"/>
            <a:ext cx="4267200" cy="8019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Prelude to Database </a:t>
            </a:r>
            <a:r>
              <a:rPr lang="en-US" sz="2800" dirty="0"/>
              <a:t>and Web Technology Courses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3738" y="4291559"/>
            <a:ext cx="4267200" cy="8019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Algorithmic and Conceptual Courses</a:t>
            </a:r>
          </a:p>
        </p:txBody>
      </p:sp>
    </p:spTree>
    <p:extLst>
      <p:ext uri="{BB962C8B-B14F-4D97-AF65-F5344CB8AC3E}">
        <p14:creationId xmlns:p14="http://schemas.microsoft.com/office/powerpoint/2010/main" val="342924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2.22222E-6 L -9.2993E-7 0.0875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6700" y="667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2.22222E-6 L -9.2993E-7 0.0875 " pathEditMode="relative" rAng="0" ptsTypes="AA">
                                      <p:cBhvr>
                                        <p:cTn id="72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29" grpId="0" animBg="1"/>
      <p:bldP spid="29" grpId="1" animBg="1"/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84412" y="2406530"/>
            <a:ext cx="3276601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Standard .NET API</a:t>
            </a:r>
            <a:endParaRPr lang="en-US" sz="2800" dirty="0"/>
          </a:p>
        </p:txBody>
      </p:sp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0"/>
          </p:cNvCxnSpPr>
          <p:nvPr/>
        </p:nvCxnSpPr>
        <p:spPr>
          <a:xfrm>
            <a:off x="5903912" y="1523999"/>
            <a:ext cx="2070887" cy="882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" idx="0"/>
          </p:cNvCxnSpPr>
          <p:nvPr/>
        </p:nvCxnSpPr>
        <p:spPr>
          <a:xfrm flipH="1">
            <a:off x="3922713" y="1524000"/>
            <a:ext cx="1981199" cy="8825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C# Advanced Course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Scope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70612" y="2406531"/>
            <a:ext cx="3608373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Algorithmic thinking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3656012" y="2406531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C# Fundamentals Module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656012" y="1143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C# Web Profession</a:t>
            </a:r>
            <a:endParaRPr lang="en-US" sz="2800" dirty="0"/>
          </a:p>
        </p:txBody>
      </p:sp>
      <p:cxnSp>
        <p:nvCxnSpPr>
          <p:cNvPr id="37" name="Straight Arrow Connector 36"/>
          <p:cNvCxnSpPr>
            <a:stCxn id="32" idx="2"/>
            <a:endCxn id="31" idx="0"/>
          </p:cNvCxnSpPr>
          <p:nvPr/>
        </p:nvCxnSpPr>
        <p:spPr>
          <a:xfrm>
            <a:off x="5903912" y="1752600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2"/>
          </p:cNvCxnSpPr>
          <p:nvPr/>
        </p:nvCxnSpPr>
        <p:spPr>
          <a:xfrm>
            <a:off x="5903912" y="2947322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2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1261E-6 0 L 0.29383 -0.6048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1261E-6 0 L 0.29383 -0.60486 " pathEditMode="relative" rAng="0" ptsTypes="AA">
                                      <p:cBhvr>
                                        <p:cTn id="69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30" grpId="0" animBg="1"/>
      <p:bldP spid="3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14" grpId="0" animBg="1"/>
      <p:bldP spid="14" grpId="1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 flipH="1">
            <a:off x="5180012" y="1219200"/>
            <a:ext cx="72390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03912" y="1219200"/>
            <a:ext cx="72390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C# Advanced Course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Scope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698" y="2133600"/>
            <a:ext cx="1264228" cy="14059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518" y="2157046"/>
            <a:ext cx="1240988" cy="14059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273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0 L -9.2993E-7 -0.64931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513012" y="1600200"/>
            <a:ext cx="8951999" cy="5029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Ventsislav Ivanov</a:t>
            </a:r>
            <a:endParaRPr lang="en-US" b="1" noProof="1">
              <a:solidFill>
                <a:schemeClr val="tx2">
                  <a:lumMod val="75000"/>
                </a:schemeClr>
              </a:solidFill>
            </a:endParaRP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noProof="1"/>
              <a:t>Technical Trainer @ Software </a:t>
            </a:r>
            <a:r>
              <a:rPr lang="en-US" sz="3200" noProof="1" smtClean="0"/>
              <a:t>University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dirty="0" smtClean="0"/>
              <a:t>Certified</a:t>
            </a:r>
            <a:r>
              <a:rPr lang="en-US" sz="3200" noProof="1"/>
              <a:t> </a:t>
            </a:r>
            <a:r>
              <a:rPr lang="en-US" sz="3200" noProof="1" smtClean="0"/>
              <a:t>QA  </a:t>
            </a:r>
            <a:endParaRPr lang="en-GB" sz="3200" noProof="1" smtClean="0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200" noProof="1" smtClean="0"/>
              <a:t>Knowedge </a:t>
            </a:r>
            <a:r>
              <a:rPr lang="en-GB" sz="3200" noProof="1"/>
              <a:t>at web </a:t>
            </a:r>
            <a:r>
              <a:rPr lang="en-GB" sz="3200" noProof="1" smtClean="0"/>
              <a:t>testing</a:t>
            </a:r>
            <a:endParaRPr lang="en-GB" sz="3200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200" noProof="1"/>
              <a:t>Experience as QA automation </a:t>
            </a:r>
            <a:r>
              <a:rPr lang="en-GB" sz="3200" noProof="1" smtClean="0"/>
              <a:t>engineer</a:t>
            </a:r>
            <a:endParaRPr lang="en-US" sz="3200" noProof="1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180012" y="1219200"/>
            <a:ext cx="72390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03912" y="1219200"/>
            <a:ext cx="72390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99012" y="723900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Trainers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698" y="2133600"/>
            <a:ext cx="1264228" cy="14059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518" y="2157046"/>
            <a:ext cx="1240988" cy="14059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5592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3662E-7 1.85185E-6 L -0.30008 -0.1057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4" y="-5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513012" y="1600200"/>
            <a:ext cx="9220200" cy="5029200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</a:rPr>
              <a:t>Valentin </a:t>
            </a:r>
            <a:r>
              <a:rPr lang="en-US" sz="3400" b="1" dirty="0" err="1">
                <a:solidFill>
                  <a:schemeClr val="tx2">
                    <a:lumMod val="75000"/>
                  </a:schemeClr>
                </a:solidFill>
              </a:rPr>
              <a:t>Dimitrov</a:t>
            </a:r>
            <a:endParaRPr lang="en-US" sz="3400" b="1" noProof="1">
              <a:solidFill>
                <a:schemeClr val="tx2">
                  <a:lumMod val="75000"/>
                </a:schemeClr>
              </a:solidFill>
            </a:endParaRP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noProof="1" smtClean="0"/>
              <a:t>Technical trainer @ Software University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noProof="1" smtClean="0"/>
              <a:t>Top </a:t>
            </a:r>
            <a:r>
              <a:rPr lang="en-US" sz="3200" noProof="1"/>
              <a:t>performing student from the Software University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noProof="1" smtClean="0"/>
              <a:t>Over </a:t>
            </a:r>
            <a:r>
              <a:rPr lang="en-US" sz="3200" noProof="1"/>
              <a:t>two years experience in software developing</a:t>
            </a:r>
            <a:endParaRPr lang="en-US" sz="34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180012" y="1219200"/>
            <a:ext cx="72390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03912" y="1219200"/>
            <a:ext cx="72390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99012" y="723900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Trainers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698" y="2133600"/>
            <a:ext cx="1264228" cy="14059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518" y="2157046"/>
            <a:ext cx="1240988" cy="14059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5911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962E-6 2.59259E-6 L -0.41886 -0.0990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43" y="-49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30" idx="2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C# Advanced Course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Scope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99012" y="721360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2993E-7 -4.44444E-6 L -9.2993E-7 0.649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5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5212714" y="3600796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Algorithmic Problem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C# Advanced Course</a:t>
            </a:r>
            <a:endParaRPr lang="en-US" sz="2800" dirty="0"/>
          </a:p>
        </p:txBody>
      </p:sp>
      <p:cxnSp>
        <p:nvCxnSpPr>
          <p:cNvPr id="59" name="Straight Arrow Connector 58"/>
          <p:cNvCxnSpPr>
            <a:stCxn id="31" idx="2"/>
            <a:endCxn id="67" idx="0"/>
          </p:cNvCxnSpPr>
          <p:nvPr/>
        </p:nvCxnSpPr>
        <p:spPr>
          <a:xfrm flipH="1">
            <a:off x="2334738" y="4422820"/>
            <a:ext cx="3564254" cy="682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2"/>
            <a:endCxn id="64" idx="0"/>
          </p:cNvCxnSpPr>
          <p:nvPr/>
        </p:nvCxnSpPr>
        <p:spPr>
          <a:xfrm>
            <a:off x="5898992" y="4422820"/>
            <a:ext cx="3574092" cy="682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91964" y="2851344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Forum Activity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5584820" y="2865584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Nested Linear Structures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4731383" y="4335551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Nested Data Structures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4247511" y="5069849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String Processing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endCxn id="13" idx="0"/>
          </p:cNvCxnSpPr>
          <p:nvPr/>
        </p:nvCxnSpPr>
        <p:spPr>
          <a:xfrm flipH="1">
            <a:off x="2284416" y="1905000"/>
            <a:ext cx="3619496" cy="90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2" idx="0"/>
          </p:cNvCxnSpPr>
          <p:nvPr/>
        </p:nvCxnSpPr>
        <p:spPr>
          <a:xfrm>
            <a:off x="5903912" y="1905000"/>
            <a:ext cx="0" cy="90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0"/>
          </p:cNvCxnSpPr>
          <p:nvPr/>
        </p:nvCxnSpPr>
        <p:spPr>
          <a:xfrm>
            <a:off x="5903912" y="1905000"/>
            <a:ext cx="4267201" cy="907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Scope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99012" y="2812008"/>
            <a:ext cx="2209799" cy="616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Activities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9066213" y="2812008"/>
            <a:ext cx="2209799" cy="616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Bonuses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Evaluation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79513" y="3782755"/>
            <a:ext cx="220980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80</a:t>
            </a:r>
            <a:r>
              <a:rPr lang="bg-BG" sz="2800" dirty="0" smtClean="0"/>
              <a:t>%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4794091" y="3813220"/>
            <a:ext cx="220980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25</a:t>
            </a:r>
            <a:r>
              <a:rPr lang="bg-BG" sz="2800" dirty="0" smtClean="0"/>
              <a:t>%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9066210" y="3798001"/>
            <a:ext cx="220980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1</a:t>
            </a:r>
            <a:r>
              <a:rPr lang="en-US" sz="2800" dirty="0" smtClean="0"/>
              <a:t>0</a:t>
            </a:r>
            <a:r>
              <a:rPr lang="en-US" sz="2800" dirty="0" smtClean="0"/>
              <a:t>%</a:t>
            </a:r>
            <a:endParaRPr lang="en-US" sz="2800" dirty="0"/>
          </a:p>
        </p:txBody>
      </p:sp>
      <p:cxnSp>
        <p:nvCxnSpPr>
          <p:cNvPr id="43" name="Straight Arrow Connector 42"/>
          <p:cNvCxnSpPr>
            <a:endCxn id="38" idx="1"/>
          </p:cNvCxnSpPr>
          <p:nvPr/>
        </p:nvCxnSpPr>
        <p:spPr>
          <a:xfrm flipV="1">
            <a:off x="3389315" y="3170384"/>
            <a:ext cx="2195505" cy="917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3"/>
            <a:endCxn id="41" idx="1"/>
          </p:cNvCxnSpPr>
          <p:nvPr/>
        </p:nvCxnSpPr>
        <p:spPr>
          <a:xfrm>
            <a:off x="3389315" y="4087555"/>
            <a:ext cx="858196" cy="1287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3"/>
            <a:endCxn id="40" idx="1"/>
          </p:cNvCxnSpPr>
          <p:nvPr/>
        </p:nvCxnSpPr>
        <p:spPr>
          <a:xfrm>
            <a:off x="3389315" y="4087555"/>
            <a:ext cx="1342068" cy="552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3"/>
            <a:endCxn id="39" idx="1"/>
          </p:cNvCxnSpPr>
          <p:nvPr/>
        </p:nvCxnSpPr>
        <p:spPr>
          <a:xfrm flipV="1">
            <a:off x="3389315" y="3905596"/>
            <a:ext cx="1823399" cy="181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79516" y="2812008"/>
            <a:ext cx="2209799" cy="616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Examination</a:t>
            </a:r>
          </a:p>
        </p:txBody>
      </p:sp>
      <p:cxnSp>
        <p:nvCxnSpPr>
          <p:cNvPr id="52" name="Straight Arrow Connector 51"/>
          <p:cNvCxnSpPr>
            <a:stCxn id="36" idx="1"/>
            <a:endCxn id="50" idx="3"/>
          </p:cNvCxnSpPr>
          <p:nvPr/>
        </p:nvCxnSpPr>
        <p:spPr>
          <a:xfrm flipH="1" flipV="1">
            <a:off x="7487764" y="3156144"/>
            <a:ext cx="1578446" cy="946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6" idx="1"/>
            <a:endCxn id="51" idx="3"/>
          </p:cNvCxnSpPr>
          <p:nvPr/>
        </p:nvCxnSpPr>
        <p:spPr>
          <a:xfrm flipH="1" flipV="1">
            <a:off x="7868128" y="3891356"/>
            <a:ext cx="1198082" cy="211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71922" y="5875249"/>
            <a:ext cx="312563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Exercises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10268" y="5880323"/>
            <a:ext cx="3125632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Labs</a:t>
            </a:r>
            <a:endParaRPr lang="en-US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771922" y="5105400"/>
            <a:ext cx="3125632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15%</a:t>
            </a:r>
            <a:endParaRPr lang="en-US" sz="2800" dirty="0"/>
          </a:p>
        </p:txBody>
      </p:sp>
      <p:cxnSp>
        <p:nvCxnSpPr>
          <p:cNvPr id="72" name="Straight Arrow Connector 71"/>
          <p:cNvCxnSpPr>
            <a:stCxn id="13" idx="2"/>
            <a:endCxn id="26" idx="0"/>
          </p:cNvCxnSpPr>
          <p:nvPr/>
        </p:nvCxnSpPr>
        <p:spPr>
          <a:xfrm flipH="1">
            <a:off x="2284414" y="3429000"/>
            <a:ext cx="2" cy="3537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2" idx="2"/>
            <a:endCxn id="31" idx="0"/>
          </p:cNvCxnSpPr>
          <p:nvPr/>
        </p:nvCxnSpPr>
        <p:spPr>
          <a:xfrm flipH="1">
            <a:off x="5898992" y="3429000"/>
            <a:ext cx="4920" cy="384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4" idx="2"/>
            <a:endCxn id="36" idx="0"/>
          </p:cNvCxnSpPr>
          <p:nvPr/>
        </p:nvCxnSpPr>
        <p:spPr>
          <a:xfrm flipH="1">
            <a:off x="10171111" y="3429000"/>
            <a:ext cx="2" cy="369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7" idx="2"/>
            <a:endCxn id="66" idx="0"/>
          </p:cNvCxnSpPr>
          <p:nvPr/>
        </p:nvCxnSpPr>
        <p:spPr>
          <a:xfrm>
            <a:off x="2334738" y="5715000"/>
            <a:ext cx="0" cy="1602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4" idx="2"/>
            <a:endCxn id="60" idx="0"/>
          </p:cNvCxnSpPr>
          <p:nvPr/>
        </p:nvCxnSpPr>
        <p:spPr>
          <a:xfrm>
            <a:off x="9473084" y="5715000"/>
            <a:ext cx="0" cy="1653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910268" y="5105400"/>
            <a:ext cx="3125632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5%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3372328" y="3586556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Attendance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3774043" y="4335721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Team Work</a:t>
            </a:r>
            <a:endParaRPr lang="en-US" sz="2800" dirty="0"/>
          </a:p>
        </p:txBody>
      </p:sp>
      <p:cxnSp>
        <p:nvCxnSpPr>
          <p:cNvPr id="55" name="Straight Arrow Connector 54"/>
          <p:cNvCxnSpPr>
            <a:stCxn id="36" idx="1"/>
            <a:endCxn id="54" idx="3"/>
          </p:cNvCxnSpPr>
          <p:nvPr/>
        </p:nvCxnSpPr>
        <p:spPr>
          <a:xfrm flipH="1">
            <a:off x="8269843" y="4102801"/>
            <a:ext cx="796367" cy="5377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1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275E-6 0 L -0.29383 -0.5493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91" y="-2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500"/>
                            </p:stCondLst>
                            <p:childTnLst>
                              <p:par>
                                <p:cTn id="39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275E-6 0 L -0.29383 -0.54931 " pathEditMode="relative" rAng="0" ptsTypes="AA">
                                      <p:cBhvr>
                                        <p:cTn id="394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91" y="-27477"/>
                                    </p:animMotion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30" grpId="0" animBg="1"/>
      <p:bldP spid="30" grpId="1" animBg="1"/>
      <p:bldP spid="50" grpId="0" animBg="1"/>
      <p:bldP spid="50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34" grpId="0" animBg="1"/>
      <p:bldP spid="34" grpId="1" animBg="1"/>
      <p:bldP spid="35" grpId="0" animBg="1"/>
      <p:bldP spid="35" grpId="1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33" grpId="0" animBg="1"/>
      <p:bldP spid="33" grpId="1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66" grpId="0" animBg="1"/>
      <p:bldP spid="66" grpId="1" animBg="1"/>
      <p:bldP spid="60" grpId="0" animBg="1"/>
      <p:bldP spid="60" grpId="1" animBg="1"/>
      <p:bldP spid="67" grpId="0" animBg="1"/>
      <p:bldP spid="67" grpId="1" animBg="1"/>
      <p:bldP spid="64" grpId="0" animBg="1"/>
      <p:bldP spid="64" grpId="1" animBg="1"/>
      <p:bldP spid="51" grpId="0" animBg="1"/>
      <p:bldP spid="51" grpId="1" animBg="1"/>
      <p:bldP spid="54" grpId="0" animBg="1"/>
      <p:bldP spid="5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30" idx="2"/>
            <a:endCxn id="34" idx="0"/>
          </p:cNvCxnSpPr>
          <p:nvPr/>
        </p:nvCxnSpPr>
        <p:spPr>
          <a:xfrm>
            <a:off x="5903912" y="4210853"/>
            <a:ext cx="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2322512" y="4210852"/>
            <a:ext cx="3581400" cy="963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2"/>
            <a:endCxn id="33" idx="0"/>
          </p:cNvCxnSpPr>
          <p:nvPr/>
        </p:nvCxnSpPr>
        <p:spPr>
          <a:xfrm>
            <a:off x="5903912" y="4210853"/>
            <a:ext cx="3581400" cy="96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6012" y="3601253"/>
            <a:ext cx="449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C# Advanced Course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8380412" y="5174209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9012" y="5174208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Trainers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7612" y="5174207"/>
            <a:ext cx="2209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Scope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6012" y="2406531"/>
            <a:ext cx="4495800" cy="5407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C# Fundamentals Module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6012" y="1143000"/>
            <a:ext cx="4495800" cy="609600"/>
          </a:xfrm>
          <a:prstGeom prst="rect">
            <a:avLst/>
          </a:prstGeom>
          <a:solidFill>
            <a:srgbClr val="F7DD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 smtClean="0"/>
              <a:t>C# Web Profession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11" idx="2"/>
            <a:endCxn id="10" idx="0"/>
          </p:cNvCxnSpPr>
          <p:nvPr/>
        </p:nvCxnSpPr>
        <p:spPr>
          <a:xfrm>
            <a:off x="5903912" y="1752600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5903912" y="2947322"/>
            <a:ext cx="0" cy="653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98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305</Words>
  <Application>Microsoft Office PowerPoint</Application>
  <PresentationFormat>Custom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SoftUni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RFID Chip</vt:lpstr>
      <vt:lpstr>Resources</vt:lpstr>
      <vt:lpstr>The C# Advanced Slides and Videos</vt:lpstr>
      <vt:lpstr>The Free C# Fundamentals Textbook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Fundamentals: Course Introduction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2017-08-26T09:39:49Z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