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445" r:id="rId3"/>
    <p:sldId id="446" r:id="rId4"/>
    <p:sldId id="447" r:id="rId5"/>
    <p:sldId id="449" r:id="rId6"/>
    <p:sldId id="450" r:id="rId7"/>
    <p:sldId id="451" r:id="rId8"/>
    <p:sldId id="452" r:id="rId9"/>
    <p:sldId id="460" r:id="rId10"/>
    <p:sldId id="454" r:id="rId11"/>
    <p:sldId id="470" r:id="rId12"/>
    <p:sldId id="472" r:id="rId13"/>
    <p:sldId id="413" r:id="rId14"/>
    <p:sldId id="458" r:id="rId15"/>
    <p:sldId id="456" r:id="rId16"/>
    <p:sldId id="487" r:id="rId17"/>
    <p:sldId id="473" r:id="rId18"/>
    <p:sldId id="486" r:id="rId19"/>
    <p:sldId id="468" r:id="rId20"/>
    <p:sldId id="453" r:id="rId21"/>
    <p:sldId id="469" r:id="rId22"/>
    <p:sldId id="474" r:id="rId23"/>
    <p:sldId id="461" r:id="rId24"/>
    <p:sldId id="462" r:id="rId25"/>
    <p:sldId id="463" r:id="rId26"/>
    <p:sldId id="464" r:id="rId27"/>
    <p:sldId id="465" r:id="rId28"/>
    <p:sldId id="466" r:id="rId29"/>
    <p:sldId id="480" r:id="rId30"/>
    <p:sldId id="475" r:id="rId31"/>
    <p:sldId id="476" r:id="rId32"/>
    <p:sldId id="477" r:id="rId33"/>
    <p:sldId id="481" r:id="rId34"/>
    <p:sldId id="479" r:id="rId35"/>
    <p:sldId id="482" r:id="rId36"/>
    <p:sldId id="483" r:id="rId37"/>
    <p:sldId id="457" r:id="rId38"/>
    <p:sldId id="459" r:id="rId39"/>
    <p:sldId id="349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 Structure" id="{BC4A3995-4CED-4320-A673-95328C9C809D}">
          <p14:sldIdLst>
            <p14:sldId id="445"/>
            <p14:sldId id="446"/>
            <p14:sldId id="447"/>
          </p14:sldIdLst>
        </p14:section>
        <p14:section name="Semantic Structural Tags" id="{2FA857F2-C393-45A5-AD30-0C3C8B714273}">
          <p14:sldIdLst>
            <p14:sldId id="449"/>
            <p14:sldId id="450"/>
            <p14:sldId id="451"/>
            <p14:sldId id="452"/>
            <p14:sldId id="460"/>
            <p14:sldId id="454"/>
            <p14:sldId id="470"/>
            <p14:sldId id="472"/>
            <p14:sldId id="413"/>
            <p14:sldId id="458"/>
            <p14:sldId id="456"/>
            <p14:sldId id="487"/>
            <p14:sldId id="473"/>
            <p14:sldId id="486"/>
            <p14:sldId id="468"/>
            <p14:sldId id="453"/>
            <p14:sldId id="469"/>
            <p14:sldId id="474"/>
            <p14:sldId id="461"/>
            <p14:sldId id="462"/>
            <p14:sldId id="463"/>
          </p14:sldIdLst>
        </p14:section>
        <p14:section name="Multimedia Context" id="{F903F12E-1E8F-4860-B9C6-9AB46B2C1264}">
          <p14:sldIdLst>
            <p14:sldId id="464"/>
            <p14:sldId id="465"/>
            <p14:sldId id="466"/>
          </p14:sldIdLst>
        </p14:section>
        <p14:section name="Tables" id="{5237EFA9-ED7E-4A55-BB2F-CAE86D4040AA}">
          <p14:sldIdLst>
            <p14:sldId id="480"/>
            <p14:sldId id="475"/>
            <p14:sldId id="476"/>
            <p14:sldId id="477"/>
            <p14:sldId id="481"/>
            <p14:sldId id="479"/>
            <p14:sldId id="482"/>
            <p14:sldId id="483"/>
            <p14:sldId id="457"/>
            <p14:sldId id="459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782"/>
    <a:srgbClr val="FBEEDC"/>
    <a:srgbClr val="F3CD60"/>
    <a:srgbClr val="FDFFFF"/>
    <a:srgbClr val="FFF0D9"/>
    <a:srgbClr val="FFA72A"/>
    <a:srgbClr val="F0F5FA"/>
    <a:srgbClr val="1A8AFA"/>
    <a:srgbClr val="0097CC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1001" autoAdjust="0"/>
  </p:normalViewPr>
  <p:slideViewPr>
    <p:cSldViewPr>
      <p:cViewPr varScale="1">
        <p:scale>
          <a:sx n="74" d="100"/>
          <a:sy n="74" d="100"/>
        </p:scale>
        <p:origin x="88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0825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avicon-generato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udge.softuni.bg/Contests/39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elements for each HTML document:</a:t>
            </a:r>
          </a:p>
          <a:p>
            <a:pPr marL="628650" lvl="1" indent="-266700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/>
              <a:t> element</a:t>
            </a:r>
          </a:p>
          <a:p>
            <a:pPr marL="608013" lvl="1" indent="-246063"/>
            <a:r>
              <a:rPr lang="en-US" dirty="0"/>
              <a:t>All the content of the Web page is 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4191000"/>
            <a:ext cx="10518776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32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Navigation Bar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514" y="1295400"/>
            <a:ext cx="11508898" cy="4512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>
                <a:solidFill>
                  <a:srgbClr val="FBEEDC"/>
                </a:solidFill>
              </a:rPr>
              <a:t>Create a HTML page with navigation bar like the shown below</a:t>
            </a:r>
          </a:p>
          <a:p>
            <a:r>
              <a:rPr lang="en-US" dirty="0">
                <a:solidFill>
                  <a:srgbClr val="F3CD60"/>
                </a:solidFill>
              </a:rPr>
              <a:t>Hints: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BEEDC"/>
                </a:solidFill>
              </a:rPr>
              <a:t>Modify the HTML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code from the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previous slide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BEEDC"/>
                </a:solidFill>
              </a:rPr>
              <a:t>Write some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133600"/>
            <a:ext cx="5981700" cy="41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Navigation Bar (CSS)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111" y="1066800"/>
            <a:ext cx="524163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ul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list-style: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#444;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7599" y="1066800"/>
            <a:ext cx="53958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li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nav#topmenu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56" y="6225463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noProof="1"/>
              <a:t> </a:t>
            </a:r>
            <a:r>
              <a:rPr lang="en-US" dirty="0"/>
              <a:t>–</a:t>
            </a:r>
            <a:r>
              <a:rPr lang="en-US" noProof="1"/>
              <a:t> holds a document or section header</a:t>
            </a: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Semantic Tags: Header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7712" y="3181928"/>
            <a:ext cx="103683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&lt;h1&gt;Google buys Nest&lt;/h1&gt;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&lt;p&gt;Posted at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&lt;time datetime="2014-01-13T11:34"&gt;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11:34AM, 13th January 2014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&lt;/time&gt;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 acquisition brings …&lt;/p&gt;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2373968" y="2435563"/>
            <a:ext cx="3767106" cy="1032693"/>
          </a:xfrm>
          <a:prstGeom prst="wedgeRoundRectCallout">
            <a:avLst>
              <a:gd name="adj1" fmla="val -65683"/>
              <a:gd name="adj2" fmla="val 63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title + posted article date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86568" y="1868056"/>
            <a:ext cx="4489801" cy="2406667"/>
            <a:chOff x="7651623" y="2104618"/>
            <a:chExt cx="3914789" cy="212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1623" y="2104618"/>
              <a:ext cx="3914789" cy="212051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83063" y="2590800"/>
              <a:ext cx="3834681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5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1412" y="951411"/>
            <a:ext cx="9703078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&lt;header&gt;…&lt;/header&gt;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&lt;nav&gt;…&lt;/nav&gt;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&lt;h1&gt;Guitars&lt;/h1&gt;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&lt;p&gt;The greatest guitars 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&lt;h2&gt;Gibson SG&lt;/h2&gt;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&lt;p&gt;…&lt;/p&gt;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&lt;footer&gt;…&lt;/footer&gt;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2411" y="2296976"/>
            <a:ext cx="6486599" cy="3420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Semantic Tags: Main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77705" y="5376428"/>
            <a:ext cx="3733800" cy="1008442"/>
          </a:xfrm>
          <a:prstGeom prst="wedgeRoundRectCallout">
            <a:avLst>
              <a:gd name="adj1" fmla="val -67651"/>
              <a:gd name="adj2" fmla="val -571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Use only one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  <a:r>
              <a:rPr lang="en-US" sz="2800" noProof="1"/>
              <a:t> tag in the document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1535706"/>
            <a:ext cx="2646082" cy="1052969"/>
          </a:xfrm>
          <a:prstGeom prst="wedgeRoundRectCallout">
            <a:avLst>
              <a:gd name="adj1" fmla="val -74671"/>
              <a:gd name="adj2" fmla="val 456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Holds the main page content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638617" y="1295400"/>
            <a:ext cx="2942195" cy="3820621"/>
            <a:chOff x="8638617" y="1385429"/>
            <a:chExt cx="2942195" cy="38206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8617" y="1385429"/>
              <a:ext cx="2942195" cy="382062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754569" y="2832695"/>
              <a:ext cx="2683080" cy="148299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r>
              <a:rPr lang="en-US" sz="3200" dirty="0"/>
              <a:t> –</a:t>
            </a:r>
            <a:r>
              <a:rPr lang="bg-BG" sz="3200" dirty="0"/>
              <a:t> </a:t>
            </a:r>
            <a:r>
              <a:rPr lang="en-GB" sz="3200" dirty="0"/>
              <a:t>a group of related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Section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05" y="3581400"/>
            <a:ext cx="995781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GB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&lt;img src="bird.jpg"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  <a:endParaRPr lang="en-US" sz="32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96" y="1981200"/>
            <a:ext cx="3286587" cy="396904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8731" y="2362199"/>
            <a:ext cx="4419601" cy="1053153"/>
          </a:xfrm>
          <a:prstGeom prst="wedgeRoundRectCallout">
            <a:avLst>
              <a:gd name="adj1" fmla="val -42336"/>
              <a:gd name="adj2" fmla="val 11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/>
              <a:t> </a:t>
            </a:r>
            <a:r>
              <a:rPr lang="en-US" sz="2800" dirty="0"/>
              <a:t>…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800" noProof="1"/>
              <a:t> to define the topic for the section </a:t>
            </a:r>
          </a:p>
        </p:txBody>
      </p:sp>
    </p:spTree>
    <p:extLst>
      <p:ext uri="{BB962C8B-B14F-4D97-AF65-F5344CB8AC3E}">
        <p14:creationId xmlns:p14="http://schemas.microsoft.com/office/powerpoint/2010/main" val="2768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40463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Create a HTML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lvl="1"/>
            <a:r>
              <a:rPr lang="en-US" sz="3000" dirty="0"/>
              <a:t>Holding a few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3000" dirty="0"/>
              <a:t> elements with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  <a:p>
            <a:pPr lvl="1"/>
            <a:r>
              <a:rPr lang="en-US" sz="3000" dirty="0"/>
              <a:t>Like shown on the screenshot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Page Content</a:t>
            </a:r>
            <a:endParaRPr lang="en-GB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984512" y="1151121"/>
            <a:ext cx="7834200" cy="5176244"/>
          </a:xfrm>
          <a:prstGeom prst="roundRect">
            <a:avLst>
              <a:gd name="adj" fmla="val 1525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4136912" y="1989320"/>
            <a:ext cx="7495950" cy="211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/>
          <p:nvPr/>
        </p:nvSpPr>
        <p:spPr>
          <a:xfrm>
            <a:off x="4213113" y="2063630"/>
            <a:ext cx="3276600" cy="10633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0812" y="2430855"/>
            <a:ext cx="1995600" cy="634302"/>
          </a:xfrm>
          <a:prstGeom prst="wedgeRoundRectCallout">
            <a:avLst>
              <a:gd name="adj1" fmla="val -80742"/>
              <a:gd name="adj2" fmla="val -39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6912" y="4203351"/>
            <a:ext cx="7495950" cy="1896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04212" y="4782128"/>
            <a:ext cx="2209800" cy="634302"/>
          </a:xfrm>
          <a:prstGeom prst="wedgeRoundRectCallout">
            <a:avLst>
              <a:gd name="adj1" fmla="val -78826"/>
              <a:gd name="adj2" fmla="val -307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61412" y="3886200"/>
            <a:ext cx="2209800" cy="634302"/>
          </a:xfrm>
          <a:prstGeom prst="wedgeRoundRectCallout">
            <a:avLst>
              <a:gd name="adj1" fmla="val -76736"/>
              <a:gd name="adj2" fmla="val -5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4583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Content (HTML)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657" y="1125161"/>
            <a:ext cx="1077351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&lt;h1&gt;Just another day&lt;/h1&gt;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&lt;p&gt;Written by…&lt;/p&gt;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blog…&lt;/p&gt;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put the next article here</a:t>
            </a:r>
            <a:r>
              <a:rPr lang="bg-BG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756" y="6203867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336180"/>
            <a:ext cx="4505220" cy="3023544"/>
          </a:xfrm>
          <a:prstGeom prst="roundRect">
            <a:avLst>
              <a:gd name="adj" fmla="val 1525"/>
            </a:avLst>
          </a:prstGeom>
        </p:spPr>
      </p:pic>
    </p:spTree>
    <p:extLst>
      <p:ext uri="{BB962C8B-B14F-4D97-AF65-F5344CB8AC3E}">
        <p14:creationId xmlns:p14="http://schemas.microsoft.com/office/powerpoint/2010/main" val="6696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Content (CSS)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40108"/>
            <a:ext cx="4724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margin-left: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2" y="1340108"/>
            <a:ext cx="5105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28px;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&gt;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&gt;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24px;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86" y="115457"/>
            <a:ext cx="2497913" cy="1676400"/>
          </a:xfrm>
          <a:prstGeom prst="roundRect">
            <a:avLst>
              <a:gd name="adj" fmla="val 1525"/>
            </a:avLst>
          </a:prstGeom>
        </p:spPr>
      </p:pic>
    </p:spTree>
    <p:extLst>
      <p:ext uri="{BB962C8B-B14F-4D97-AF65-F5344CB8AC3E}">
        <p14:creationId xmlns:p14="http://schemas.microsoft.com/office/powerpoint/2010/main" val="29023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14177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</a:t>
            </a:r>
            <a:r>
              <a:rPr lang="en-US" dirty="0"/>
              <a:t> – 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(left / right navigation)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Tags: Aside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2378894"/>
            <a:ext cx="106680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GB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&lt;h2&gt;Blogroll&lt;/h2&gt;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Other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href="#"&gt;My Best Friend&lt;/a&gt;&lt;/li&gt;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&lt;/aside&gt;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-91013" r="9227" b="10754"/>
          <a:stretch/>
        </p:blipFill>
        <p:spPr>
          <a:xfrm>
            <a:off x="5332413" y="1952071"/>
            <a:ext cx="6221526" cy="1897185"/>
          </a:xfrm>
          <a:prstGeom prst="roundRect">
            <a:avLst>
              <a:gd name="adj" fmla="val 793"/>
            </a:avLst>
          </a:prstGeom>
          <a:solidFill>
            <a:schemeClr val="tx1"/>
          </a:solidFill>
        </p:spPr>
      </p:pic>
      <p:sp>
        <p:nvSpPr>
          <p:cNvPr id="11" name="Rectangle 10"/>
          <p:cNvSpPr/>
          <p:nvPr/>
        </p:nvSpPr>
        <p:spPr>
          <a:xfrm>
            <a:off x="5417848" y="2041240"/>
            <a:ext cx="3048000" cy="17179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Rectangle 11"/>
          <p:cNvSpPr/>
          <p:nvPr/>
        </p:nvSpPr>
        <p:spPr>
          <a:xfrm>
            <a:off x="8700768" y="2041240"/>
            <a:ext cx="2764588" cy="17179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75012" y="1952071"/>
            <a:ext cx="1786859" cy="1066801"/>
          </a:xfrm>
          <a:prstGeom prst="wedgeRoundRectCallout">
            <a:avLst>
              <a:gd name="adj1" fmla="val 82755"/>
              <a:gd name="adj2" fmla="val 39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Main site content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03681" y="2294082"/>
            <a:ext cx="1786859" cy="1066801"/>
          </a:xfrm>
          <a:prstGeom prst="wedgeRoundRectCallout">
            <a:avLst>
              <a:gd name="adj1" fmla="val 79654"/>
              <a:gd name="adj2" fmla="val 36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Sidebar: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&lt;aside&gt;</a:t>
            </a:r>
          </a:p>
        </p:txBody>
      </p:sp>
    </p:spTree>
    <p:extLst>
      <p:ext uri="{BB962C8B-B14F-4D97-AF65-F5344CB8AC3E}">
        <p14:creationId xmlns:p14="http://schemas.microsoft.com/office/powerpoint/2010/main" val="6964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en-US" sz="3200" dirty="0"/>
              <a:t> – </a:t>
            </a:r>
            <a:r>
              <a:rPr lang="en-GB" sz="3200" dirty="0"/>
              <a:t>a document / section footer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Footer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1" y="3562986"/>
            <a:ext cx="106680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&lt;p&gt;Posted by: Hege Refsnes&lt;/p&gt;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&lt;p&gt;&lt;a href="someone@exam.uk"&gt;Contact...&lt;/a&gt;&lt;/p&gt;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&lt;p&gt;&amp;copy;copyright&lt;/p&gt;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6412" y="2759074"/>
            <a:ext cx="4191000" cy="976745"/>
          </a:xfrm>
          <a:prstGeom prst="wedgeRoundRectCallout">
            <a:avLst>
              <a:gd name="adj1" fmla="val -61506"/>
              <a:gd name="adj2" fmla="val 505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GB" sz="2600" dirty="0"/>
              <a:t>Document author + contact info + copyright info</a:t>
            </a: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1" y="2286000"/>
            <a:ext cx="3333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contains markup not visible to the user</a:t>
            </a:r>
          </a:p>
          <a:p>
            <a:pPr lvl="1"/>
            <a:r>
              <a:rPr lang="en-US" dirty="0"/>
              <a:t>But helps the browser to render correctly the HTML document</a:t>
            </a:r>
          </a:p>
          <a:p>
            <a:pPr>
              <a:spcBef>
                <a:spcPts val="1800"/>
              </a:spcBef>
            </a:pPr>
            <a:r>
              <a:rPr lang="en-US" dirty="0"/>
              <a:t>What is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definitions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</a:t>
            </a:r>
            <a:r>
              <a:rPr lang="en-US" dirty="0"/>
              <a:t> declarations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Scripts</a:t>
            </a:r>
            <a:r>
              <a:rPr lang="en-US" dirty="0"/>
              <a:t> declarations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22812" y="4294908"/>
            <a:ext cx="6934200" cy="11229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&lt;link rel="stylesheet" type="text/css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" href="site.css"&gt;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812" y="5712686"/>
            <a:ext cx="6934200" cy="670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script src="main.js"&gt;&lt;/script&gt;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23060" y="3329914"/>
            <a:ext cx="6934200" cy="670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&lt;meta charset="UTF-8"&gt;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28022" y="2590800"/>
            <a:ext cx="4648200" cy="620827"/>
          </a:xfrm>
          <a:prstGeom prst="wedgeRoundRectCallout">
            <a:avLst>
              <a:gd name="adj1" fmla="val -56008"/>
              <a:gd name="adj2" fmla="val 50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Specify the character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encoding</a:t>
            </a:r>
            <a:endParaRPr lang="bg-BG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Simple Website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65" y="1227779"/>
            <a:ext cx="7720348" cy="5202552"/>
          </a:xfrm>
          <a:prstGeom prst="roundRect">
            <a:avLst>
              <a:gd name="adj" fmla="val 865"/>
            </a:avLst>
          </a:prstGeom>
        </p:spPr>
      </p:pic>
    </p:spTree>
    <p:extLst>
      <p:ext uri="{BB962C8B-B14F-4D97-AF65-F5344CB8AC3E}">
        <p14:creationId xmlns:p14="http://schemas.microsoft.com/office/powerpoint/2010/main" val="310076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Simple Website (HTML + CSS)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7199" y="1107043"/>
            <a:ext cx="6286597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href="#"&gt;Home&lt;/a&gt;&lt;/li&gt;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the missing links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use the code from prevous problem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&amp;copy; Copyright 2009 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1779" y="1107043"/>
            <a:ext cx="4255233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use the CSS from the previous problem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#444;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8067" y="4655403"/>
            <a:ext cx="5122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8" y="4181005"/>
            <a:ext cx="2317265" cy="22852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/>
              <a:t> –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to mark up a photo in a document: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 –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 caption for a figure element</a:t>
            </a:r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Figure + Figcaption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744184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Pulpit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…&lt;/p&gt;</a:t>
            </a:r>
            <a:endParaRPr lang="en-GB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&lt;img src="img_pulpit.jpg" alt="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…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&lt;/figure&gt;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098" y="1748009"/>
            <a:ext cx="2328216" cy="216801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250261"/>
            <a:ext cx="80772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&lt;p&gt;The Pulpit Rock …&lt;/p&gt;</a:t>
            </a:r>
            <a:endParaRPr lang="en-GB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&lt;img src="img_pulpit.jpg" alt="The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&lt;figcaption&gt;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Fig.1 - A view …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&lt;/figcaption&gt;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&lt;/figure&gt;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51412" y="1919811"/>
            <a:ext cx="4038600" cy="562131"/>
          </a:xfrm>
          <a:prstGeom prst="wedgeRoundRectCallout">
            <a:avLst>
              <a:gd name="adj1" fmla="val 60246"/>
              <a:gd name="adj2" fmla="val 4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Without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&lt;figcaption&gt;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332412" y="4419600"/>
            <a:ext cx="3657600" cy="562131"/>
          </a:xfrm>
          <a:prstGeom prst="wedgeRoundRectCallout">
            <a:avLst>
              <a:gd name="adj1" fmla="val 60246"/>
              <a:gd name="adj2" fmla="val 4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&lt;figcaption&gt;</a:t>
            </a:r>
          </a:p>
        </p:txBody>
      </p:sp>
    </p:spTree>
    <p:extLst>
      <p:ext uri="{BB962C8B-B14F-4D97-AF65-F5344CB8AC3E}">
        <p14:creationId xmlns:p14="http://schemas.microsoft.com/office/powerpoint/2010/main" val="15259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&lt;details&gt;</a:t>
            </a:r>
            <a:r>
              <a:rPr lang="en-US" dirty="0"/>
              <a:t> –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tag specifies additional details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summary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/>
              <a:t>–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 </a:t>
            </a:r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dirty="0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dirty="0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dirty="0"/>
          </a:p>
          <a:p>
            <a:pPr marL="0" lvl="2" indent="0">
              <a:buClr>
                <a:srgbClr val="F2B254"/>
              </a:buClr>
              <a:buSzPct val="100000"/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Details + Summary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1" y="1812288"/>
            <a:ext cx="7549267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&lt;details&gt;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&lt;p&gt;More info about the details.&lt;/p&gt;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&lt;/details&gt;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25" y="4276659"/>
            <a:ext cx="755084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&lt;details&gt;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details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&lt;p&gt;More info about the details.&lt;/p&gt;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&lt;/details&gt;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5" y="4190155"/>
            <a:ext cx="2762918" cy="692011"/>
          </a:xfrm>
          <a:prstGeom prst="roundRect">
            <a:avLst>
              <a:gd name="adj" fmla="val 233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55" y="5713796"/>
            <a:ext cx="2767986" cy="653150"/>
          </a:xfrm>
          <a:prstGeom prst="roundRect">
            <a:avLst>
              <a:gd name="adj" fmla="val 2339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943" y="2807306"/>
            <a:ext cx="2781824" cy="712780"/>
          </a:xfrm>
          <a:prstGeom prst="roundRect">
            <a:avLst>
              <a:gd name="adj" fmla="val 2339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43" y="1428144"/>
            <a:ext cx="2781824" cy="709093"/>
          </a:xfrm>
          <a:prstGeom prst="roundRect">
            <a:avLst>
              <a:gd name="adj" fmla="val 2339"/>
            </a:avLst>
          </a:prstGeom>
        </p:spPr>
      </p:pic>
      <p:sp>
        <p:nvSpPr>
          <p:cNvPr id="5" name="Down Arrow 4"/>
          <p:cNvSpPr/>
          <p:nvPr/>
        </p:nvSpPr>
        <p:spPr>
          <a:xfrm>
            <a:off x="9882455" y="2328050"/>
            <a:ext cx="304800" cy="344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9212" y="2266890"/>
            <a:ext cx="94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</a:t>
            </a:r>
            <a:endParaRPr lang="en-GB" sz="2000" dirty="0"/>
          </a:p>
        </p:txBody>
      </p:sp>
      <p:sp>
        <p:nvSpPr>
          <p:cNvPr id="13" name="Down Arrow 12"/>
          <p:cNvSpPr/>
          <p:nvPr/>
        </p:nvSpPr>
        <p:spPr>
          <a:xfrm>
            <a:off x="9788816" y="5135407"/>
            <a:ext cx="304800" cy="344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15573" y="5074247"/>
            <a:ext cx="94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expand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12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 marL="304747" lvl="2" indent="-304747"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&lt;time&gt;</a:t>
            </a:r>
            <a:r>
              <a:rPr lang="en-US" sz="2800" dirty="0"/>
              <a:t> </a:t>
            </a:r>
            <a:r>
              <a:rPr lang="en-US" dirty="0"/>
              <a:t>– </a:t>
            </a:r>
            <a:r>
              <a:rPr lang="en-GB" dirty="0"/>
              <a:t>a human-readable time</a:t>
            </a:r>
            <a:endParaRPr lang="en-US" noProof="1"/>
          </a:p>
          <a:p>
            <a:pPr marL="304747" lvl="2" indent="-304747">
              <a:buClr>
                <a:srgbClr val="F2B254"/>
              </a:buClr>
              <a:buSzPct val="100000"/>
            </a:pPr>
            <a:endParaRPr lang="en-US" noProof="1"/>
          </a:p>
          <a:p>
            <a:pPr marL="0" lvl="2" indent="0"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04747" lvl="2" indent="-304747"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 –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/>
              <a:t>contact  information for site author / owner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Tags: Time + Address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672972"/>
            <a:ext cx="9748548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 open at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&lt;time&gt;</a:t>
            </a: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10:00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&lt;/time&gt; </a:t>
            </a: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every morning.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3723144"/>
            <a:ext cx="97485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Street Address: Karlstraße 120&lt;br/&gt;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 Name: Germany&lt;br/&gt;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Tel: +49 1234 5678&lt;br/&gt;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Fax: +49 1234 5679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&lt;/address&gt;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371600"/>
            <a:ext cx="5082601" cy="480707"/>
          </a:xfrm>
          <a:prstGeom prst="roundRect">
            <a:avLst>
              <a:gd name="adj" fmla="val 233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924" y="4724400"/>
            <a:ext cx="4207889" cy="1559681"/>
          </a:xfrm>
          <a:prstGeom prst="roundRect">
            <a:avLst>
              <a:gd name="adj" fmla="val 1155"/>
            </a:avLst>
          </a:prstGeom>
        </p:spPr>
      </p:pic>
    </p:spTree>
    <p:extLst>
      <p:ext uri="{BB962C8B-B14F-4D97-AF65-F5344CB8AC3E}">
        <p14:creationId xmlns:p14="http://schemas.microsoft.com/office/powerpoint/2010/main" val="20731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766481"/>
            <a:ext cx="10721128" cy="820600"/>
          </a:xfrm>
        </p:spPr>
        <p:txBody>
          <a:bodyPr/>
          <a:lstStyle/>
          <a:p>
            <a:r>
              <a:rPr lang="en-US" dirty="0"/>
              <a:t>Multimedia Context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17354"/>
            <a:ext cx="10721128" cy="722032"/>
          </a:xfrm>
        </p:spPr>
        <p:txBody>
          <a:bodyPr/>
          <a:lstStyle/>
          <a:p>
            <a:r>
              <a:rPr lang="en-US" dirty="0"/>
              <a:t>Embedding Audio and Video</a:t>
            </a:r>
          </a:p>
        </p:txBody>
      </p:sp>
      <p:pic>
        <p:nvPicPr>
          <p:cNvPr id="2050" name="Picture 2" descr="http://files.softicons.com/download/system-icons/crystal-project-icons-by-everaldo-coelho/png/256x256/apps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8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ryicon.com/icon/png/Folder/Vista%20Folders%203/multim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994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81200"/>
            <a:ext cx="2438400" cy="2438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7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/>
              <a:t> element inserts</a:t>
            </a:r>
            <a:br>
              <a:rPr lang="en-US" dirty="0"/>
            </a:br>
            <a:r>
              <a:rPr lang="en-US" dirty="0"/>
              <a:t>audio player in the Web page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Audio formats supported: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MP3, OGG, WAV 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2490775"/>
            <a:ext cx="10820402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 controls autoplay&gt;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&lt;source src="horse.mp3" type="audio/mpeg"&gt;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&lt;/audio&gt;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Audio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1219200"/>
            <a:ext cx="5274513" cy="1661833"/>
          </a:xfrm>
          <a:prstGeom prst="roundRect">
            <a:avLst>
              <a:gd name="adj" fmla="val 4181"/>
            </a:avLst>
          </a:prstGeom>
        </p:spPr>
      </p:pic>
    </p:spTree>
    <p:extLst>
      <p:ext uri="{BB962C8B-B14F-4D97-AF65-F5344CB8AC3E}">
        <p14:creationId xmlns:p14="http://schemas.microsoft.com/office/powerpoint/2010/main" val="10138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/>
              <a:t> element inserts video player in your site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Video formats: MP</a:t>
            </a:r>
            <a:r>
              <a:rPr lang="bg-BG" dirty="0"/>
              <a:t>4</a:t>
            </a:r>
            <a:r>
              <a:rPr lang="en-US" dirty="0"/>
              <a:t>, OGG, </a:t>
            </a:r>
            <a:r>
              <a:rPr lang="en-US" noProof="1"/>
              <a:t>WebM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Video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1923190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&lt;video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controls="controls"&gt;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src="shuttle.mp4" type="video/mp4"&gt;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src="shuttle.ogv" type="video/ogg"&gt;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Your browser does not support the HTML5 video.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12" y="3962400"/>
            <a:ext cx="4091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93237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HTML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67960"/>
            <a:ext cx="9832319" cy="719034"/>
          </a:xfrm>
        </p:spPr>
        <p:txBody>
          <a:bodyPr/>
          <a:lstStyle/>
          <a:p>
            <a:r>
              <a:rPr lang="en-US"/>
              <a:t>Tags For Building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009072"/>
            <a:ext cx="7867650" cy="3762375"/>
          </a:xfrm>
          <a:prstGeom prst="roundRect">
            <a:avLst>
              <a:gd name="adj" fmla="val 1815"/>
            </a:avLst>
          </a:prstGeom>
        </p:spPr>
      </p:pic>
    </p:spTree>
    <p:extLst>
      <p:ext uri="{BB962C8B-B14F-4D97-AF65-F5344CB8AC3E}">
        <p14:creationId xmlns:p14="http://schemas.microsoft.com/office/powerpoint/2010/main" val="323767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3744"/>
            <a:ext cx="11804822" cy="5570355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</a:t>
            </a:r>
            <a:r>
              <a:rPr lang="en-GB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tags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creating tables: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&lt;table&gt;</a:t>
            </a:r>
            <a:r>
              <a:rPr lang="en-GB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GB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&lt;td&gt;</a:t>
            </a:r>
            <a:endParaRPr lang="en-GB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HTML Tables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905000"/>
            <a:ext cx="105156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>
                <a:solidFill>
                  <a:srgbClr val="F3CD60"/>
                </a:solidFill>
              </a:rPr>
              <a:t>&lt;table&gt;</a:t>
            </a:r>
            <a:endParaRPr lang="bg-BG" sz="2800" dirty="0"/>
          </a:p>
          <a:p>
            <a:r>
              <a:rPr lang="bg-BG" sz="2800" dirty="0"/>
              <a:t>  </a:t>
            </a:r>
            <a:r>
              <a:rPr lang="bg-BG" sz="2800" dirty="0">
                <a:solidFill>
                  <a:srgbClr val="F3CD60"/>
                </a:solidFill>
              </a:rPr>
              <a:t>&lt;tr&gt;</a:t>
            </a:r>
          </a:p>
          <a:p>
            <a:r>
              <a:rPr lang="bg-BG" sz="2800" dirty="0"/>
              <a:t>    </a:t>
            </a:r>
            <a:r>
              <a:rPr lang="bg-BG" sz="2800" dirty="0">
                <a:solidFill>
                  <a:srgbClr val="F3CD60"/>
                </a:solidFill>
              </a:rPr>
              <a:t>&lt;td&gt;</a:t>
            </a:r>
            <a:r>
              <a:rPr lang="bg-BG" sz="2800" dirty="0"/>
              <a:t>Cell 1.1</a:t>
            </a:r>
            <a:r>
              <a:rPr lang="bg-BG" sz="2800" dirty="0">
                <a:solidFill>
                  <a:srgbClr val="F3CD60"/>
                </a:solidFill>
              </a:rPr>
              <a:t>&lt;/td&gt;</a:t>
            </a:r>
          </a:p>
          <a:p>
            <a:r>
              <a:rPr lang="bg-BG" sz="2800" dirty="0"/>
              <a:t>    </a:t>
            </a:r>
            <a:r>
              <a:rPr lang="bg-BG" sz="2800" dirty="0">
                <a:solidFill>
                  <a:srgbClr val="F3CD60"/>
                </a:solidFill>
              </a:rPr>
              <a:t>&lt;td&gt;</a:t>
            </a:r>
            <a:r>
              <a:rPr lang="bg-BG" sz="2800" dirty="0"/>
              <a:t>Cell 1.2</a:t>
            </a:r>
            <a:r>
              <a:rPr lang="bg-BG" sz="2800" dirty="0">
                <a:solidFill>
                  <a:srgbClr val="F3CD60"/>
                </a:solidFill>
              </a:rPr>
              <a:t>&lt;/td&gt;</a:t>
            </a:r>
          </a:p>
          <a:p>
            <a:r>
              <a:rPr lang="bg-BG" sz="2800" dirty="0"/>
              <a:t>  </a:t>
            </a:r>
            <a:r>
              <a:rPr lang="bg-BG" sz="2800" dirty="0">
                <a:solidFill>
                  <a:srgbClr val="F3CD60"/>
                </a:solidFill>
              </a:rPr>
              <a:t>&lt;/tr&gt;</a:t>
            </a:r>
          </a:p>
          <a:p>
            <a:r>
              <a:rPr lang="bg-BG" sz="2800" dirty="0">
                <a:solidFill>
                  <a:srgbClr val="F3CD60"/>
                </a:solidFill>
              </a:rPr>
              <a:t>  &lt;tr&gt;</a:t>
            </a:r>
          </a:p>
          <a:p>
            <a:r>
              <a:rPr lang="bg-BG" sz="2800" dirty="0">
                <a:solidFill>
                  <a:srgbClr val="F3CD60"/>
                </a:solidFill>
              </a:rPr>
              <a:t>    &lt;td&gt;</a:t>
            </a:r>
            <a:r>
              <a:rPr lang="bg-BG" sz="2800" dirty="0"/>
              <a:t>Cell 2.1</a:t>
            </a:r>
            <a:r>
              <a:rPr lang="bg-BG" sz="2800" dirty="0">
                <a:solidFill>
                  <a:srgbClr val="F3CD60"/>
                </a:solidFill>
              </a:rPr>
              <a:t>&lt;/td&gt;</a:t>
            </a:r>
          </a:p>
          <a:p>
            <a:r>
              <a:rPr lang="bg-BG" sz="2800" dirty="0"/>
              <a:t>    </a:t>
            </a:r>
            <a:r>
              <a:rPr lang="bg-BG" sz="2800" dirty="0">
                <a:solidFill>
                  <a:srgbClr val="F3CD60"/>
                </a:solidFill>
              </a:rPr>
              <a:t>&lt;td&gt;</a:t>
            </a:r>
            <a:r>
              <a:rPr lang="bg-BG" sz="2800" dirty="0"/>
              <a:t>Cell 2.2</a:t>
            </a:r>
            <a:r>
              <a:rPr lang="bg-BG" sz="2800" dirty="0">
                <a:solidFill>
                  <a:srgbClr val="F3CD60"/>
                </a:solidFill>
              </a:rPr>
              <a:t>&lt;/td&gt;</a:t>
            </a:r>
          </a:p>
          <a:p>
            <a:r>
              <a:rPr lang="bg-BG" sz="2800" dirty="0">
                <a:solidFill>
                  <a:srgbClr val="F3CD60"/>
                </a:solidFill>
              </a:rPr>
              <a:t>  &lt;/tr&gt;</a:t>
            </a:r>
          </a:p>
          <a:p>
            <a:r>
              <a:rPr lang="bg-BG" sz="2800" dirty="0">
                <a:solidFill>
                  <a:srgbClr val="F3CD60"/>
                </a:solidFill>
              </a:rPr>
              <a:t>&lt;/table&gt;</a:t>
            </a:r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27084" y="2144008"/>
            <a:ext cx="3276600" cy="1047750"/>
          </a:xfrm>
          <a:prstGeom prst="wedgeRoundRectCallout">
            <a:avLst>
              <a:gd name="adj1" fmla="val -85835"/>
              <a:gd name="adj2" fmla="val -327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table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25496" y="3412294"/>
            <a:ext cx="2590800" cy="1067955"/>
          </a:xfrm>
          <a:prstGeom prst="wedgeRoundRectCallout">
            <a:avLst>
              <a:gd name="adj1" fmla="val -100830"/>
              <a:gd name="adj2" fmla="val 315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02769" y="4701100"/>
            <a:ext cx="2685472" cy="1528502"/>
          </a:xfrm>
          <a:prstGeom prst="wedgeRoundRectCallout">
            <a:avLst>
              <a:gd name="adj1" fmla="val -77097"/>
              <a:gd name="adj2" fmla="val -387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data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defined by the 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4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 – </a:t>
            </a:r>
            <a:r>
              <a:rPr lang="en-GB" dirty="0"/>
              <a:t>HTML document title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favicon</a:t>
            </a:r>
            <a:r>
              <a:rPr lang="en-US" dirty="0"/>
              <a:t> – a site icon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Favicon generator: </a:t>
            </a:r>
            <a:r>
              <a:rPr lang="en-US" dirty="0">
                <a:hlinkClick r:id="rId2"/>
              </a:rPr>
              <a:t>http://www.favicon-generator.org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15284" y="4607752"/>
            <a:ext cx="863192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/>
              <a:t>&lt;</a:t>
            </a:r>
            <a:r>
              <a:rPr lang="en-US" sz="2800"/>
              <a:t>link href="/favicon.ico"</a:t>
            </a:r>
            <a:br>
              <a:rPr lang="en-US" sz="2800"/>
            </a:br>
            <a:r>
              <a:rPr lang="en-US" sz="2800"/>
              <a:t>rel="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shortcut icon</a:t>
            </a:r>
            <a:r>
              <a:rPr lang="en-US" sz="2800"/>
              <a:t>" type="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image/x-icon</a:t>
            </a:r>
            <a:r>
              <a:rPr lang="en-US" sz="2800"/>
              <a:t>"/&gt;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Element: Title + Favicon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15284" y="1912021"/>
            <a:ext cx="7787634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/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/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&lt;title&gt;</a:t>
            </a:r>
            <a:r>
              <a:rPr lang="en-US" sz="3200" dirty="0"/>
              <a:t>Home – …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dirty="0"/>
              <a:t>&lt;/head&gt;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13" y="3950479"/>
            <a:ext cx="3924300" cy="1084667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44323" y="3932380"/>
            <a:ext cx="1517906" cy="569021"/>
          </a:xfrm>
          <a:prstGeom prst="wedgeRoundRectCallout">
            <a:avLst>
              <a:gd name="adj1" fmla="val 96073"/>
              <a:gd name="adj2" fmla="val -1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Favicon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713" y="1865744"/>
            <a:ext cx="3924300" cy="1828800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602918" y="1102614"/>
            <a:ext cx="1981200" cy="562969"/>
          </a:xfrm>
          <a:prstGeom prst="wedgeRoundRectCallout">
            <a:avLst>
              <a:gd name="adj1" fmla="val -55471"/>
              <a:gd name="adj2" fmla="val 1077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title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542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Complete tables </a:t>
            </a:r>
            <a:r>
              <a:rPr lang="en-US" dirty="0">
                <a:solidFill>
                  <a:srgbClr val="FBEEDC"/>
                </a:solidFill>
              </a:rPr>
              <a:t>use best practices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5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BEEDC"/>
                </a:solidFill>
              </a:rPr>
              <a:t>There are </a:t>
            </a:r>
            <a:r>
              <a:rPr lang="en-US" dirty="0">
                <a:solidFill>
                  <a:srgbClr val="F3CD60"/>
                </a:solidFill>
              </a:rPr>
              <a:t>three</a:t>
            </a:r>
            <a:r>
              <a:rPr lang="en-US" dirty="0">
                <a:solidFill>
                  <a:srgbClr val="FBEEDC"/>
                </a:solidFill>
              </a:rPr>
              <a:t> specific parts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in every table: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header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body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</a:rPr>
              <a:t>Table footer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BEEDC"/>
                </a:solidFill>
              </a:rPr>
              <a:t>Each table part holds rows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Rows hold cells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FBEEDC"/>
                </a:solidFill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&lt;th&gt;</a:t>
            </a:r>
            <a:r>
              <a:rPr lang="en-US" dirty="0">
                <a:solidFill>
                  <a:srgbClr val="FBEEDC"/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61212" y="1828800"/>
            <a:ext cx="4267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&lt;table&gt;</a:t>
            </a:r>
          </a:p>
          <a:p>
            <a:r>
              <a:rPr lang="en-US" sz="2800"/>
              <a:t>  </a:t>
            </a:r>
            <a:r>
              <a:rPr lang="en-US" sz="2800">
                <a:solidFill>
                  <a:srgbClr val="F3CD60"/>
                </a:solidFill>
              </a:rPr>
              <a:t>&lt;thead&gt;</a:t>
            </a:r>
            <a:r>
              <a:rPr lang="en-US" sz="2800"/>
              <a:t>…</a:t>
            </a:r>
            <a:r>
              <a:rPr lang="en-US" sz="2800">
                <a:solidFill>
                  <a:srgbClr val="F3CD60"/>
                </a:solidFill>
              </a:rPr>
              <a:t>&lt;/thead&gt;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/>
              <a:t>  </a:t>
            </a:r>
            <a:r>
              <a:rPr lang="en-US" sz="2800">
                <a:solidFill>
                  <a:srgbClr val="F3CD60"/>
                </a:solidFill>
              </a:rPr>
              <a:t>&lt;tbody&gt;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/>
              <a:t>    &lt;tr&gt;</a:t>
            </a:r>
            <a:endParaRPr lang="en-US" sz="2800" dirty="0"/>
          </a:p>
          <a:p>
            <a:r>
              <a:rPr lang="en-US" sz="2800"/>
              <a:t>      </a:t>
            </a:r>
            <a:r>
              <a:rPr lang="en-US" sz="2800">
                <a:solidFill>
                  <a:srgbClr val="F3CD60"/>
                </a:solidFill>
              </a:rPr>
              <a:t>&lt;td&gt;</a:t>
            </a:r>
            <a:r>
              <a:rPr lang="en-US" sz="2800"/>
              <a:t>Mark</a:t>
            </a:r>
            <a:r>
              <a:rPr lang="en-US" sz="2800">
                <a:solidFill>
                  <a:srgbClr val="F3CD60"/>
                </a:solidFill>
              </a:rPr>
              <a:t>&lt;/td&gt;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/>
              <a:t>      </a:t>
            </a:r>
            <a:r>
              <a:rPr lang="en-US" sz="2800">
                <a:solidFill>
                  <a:srgbClr val="F3CD60"/>
                </a:solidFill>
              </a:rPr>
              <a:t>&lt;td&gt;</a:t>
            </a:r>
            <a:r>
              <a:rPr lang="en-US" sz="2800"/>
              <a:t>5,75</a:t>
            </a:r>
            <a:r>
              <a:rPr lang="en-US" sz="2800">
                <a:solidFill>
                  <a:srgbClr val="F3CD60"/>
                </a:solidFill>
              </a:rPr>
              <a:t>&lt;/td&gt;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/>
              <a:t>    &lt;/tr&gt;</a:t>
            </a:r>
            <a:endParaRPr lang="en-US" sz="2800" dirty="0"/>
          </a:p>
          <a:p>
            <a:r>
              <a:rPr lang="en-US" sz="2800"/>
              <a:t>  </a:t>
            </a:r>
            <a:r>
              <a:rPr lang="en-US" sz="2800">
                <a:solidFill>
                  <a:srgbClr val="F3CD60"/>
                </a:solidFill>
              </a:rPr>
              <a:t>&lt;/tbody&gt;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>
                <a:solidFill>
                  <a:srgbClr val="F3CD60"/>
                </a:solidFill>
              </a:rPr>
              <a:t>  &lt;tfoot&gt;</a:t>
            </a:r>
            <a:r>
              <a:rPr lang="en-US" sz="2800"/>
              <a:t>…</a:t>
            </a:r>
            <a:r>
              <a:rPr lang="en-US" sz="2800">
                <a:solidFill>
                  <a:srgbClr val="F3CD60"/>
                </a:solidFill>
              </a:rPr>
              <a:t>&lt;/tfoot&gt;</a:t>
            </a:r>
            <a:endParaRPr lang="en-US" sz="2800" dirty="0">
              <a:solidFill>
                <a:srgbClr val="F3CD60"/>
              </a:solidFill>
            </a:endParaRPr>
          </a:p>
          <a:p>
            <a:r>
              <a:rPr lang="en-US" sz="2800"/>
              <a:t>&lt;/table&gt;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4189412" y="3849974"/>
            <a:ext cx="1905000" cy="484632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965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header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&lt;thead&gt;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header content</a:t>
            </a:r>
            <a:b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HTML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cells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body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  <a:endParaRPr lang="en-US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footer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&lt;tfoot&gt;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footer content</a:t>
            </a:r>
            <a:b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HTML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&lt;tr&gt;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HTML 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5012" y="383024"/>
            <a:ext cx="4495800" cy="6093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&lt;thead&gt;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&lt;/tr&gt;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&lt;/thead&gt;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&lt;!--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TODO: &lt;tbody&gt;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&lt;tfoot&gt;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&lt;tr&gt;</a:t>
            </a:r>
            <a:endParaRPr lang="en-US" sz="26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4.12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&lt;/tr&gt;</a:t>
            </a:r>
          </a:p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&lt;/tfoot&gt;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780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5141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Merge rows and columns</a:t>
            </a:r>
            <a:endParaRPr lang="bg-BG" dirty="0">
              <a:solidFill>
                <a:srgbClr val="FBEEDC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FBEEDC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BEEDC"/>
                </a:solidFill>
              </a:rPr>
              <a:t>Columns</a:t>
            </a:r>
            <a:endParaRPr lang="bg-BG" sz="3200" dirty="0">
              <a:solidFill>
                <a:srgbClr val="FBEED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111" y="4128506"/>
            <a:ext cx="20665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[1,1]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51802" y="4128505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[1,2]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8110" y="5443265"/>
            <a:ext cx="443607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/>
              <a:t>Cell [2,1]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94543" y="2505363"/>
            <a:ext cx="5488852" cy="6671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BEEDC"/>
                </a:solidFill>
              </a:rPr>
              <a:t>Rows </a:t>
            </a:r>
            <a:endParaRPr lang="bg-BG" dirty="0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231336" y="4128506"/>
            <a:ext cx="2011798" cy="1368000"/>
          </a:xfrm>
          <a:custGeom>
            <a:avLst/>
            <a:gdLst>
              <a:gd name="connsiteX0" fmla="*/ 0 w 2011798"/>
              <a:gd name="connsiteY0" fmla="*/ 0 h 587441"/>
              <a:gd name="connsiteX1" fmla="*/ 2011798 w 2011798"/>
              <a:gd name="connsiteY1" fmla="*/ 0 h 587441"/>
              <a:gd name="connsiteX2" fmla="*/ 2011798 w 2011798"/>
              <a:gd name="connsiteY2" fmla="*/ 587441 h 587441"/>
              <a:gd name="connsiteX3" fmla="*/ 0 w 2011798"/>
              <a:gd name="connsiteY3" fmla="*/ 587441 h 587441"/>
              <a:gd name="connsiteX4" fmla="*/ 0 w 2011798"/>
              <a:gd name="connsiteY4" fmla="*/ 0 h 587441"/>
              <a:gd name="connsiteX0" fmla="*/ 0 w 2011798"/>
              <a:gd name="connsiteY0" fmla="*/ 0 h 1719556"/>
              <a:gd name="connsiteX1" fmla="*/ 2011798 w 2011798"/>
              <a:gd name="connsiteY1" fmla="*/ 0 h 1719556"/>
              <a:gd name="connsiteX2" fmla="*/ 2011798 w 2011798"/>
              <a:gd name="connsiteY2" fmla="*/ 587441 h 1719556"/>
              <a:gd name="connsiteX3" fmla="*/ 14515 w 2011798"/>
              <a:gd name="connsiteY3" fmla="*/ 1719556 h 1719556"/>
              <a:gd name="connsiteX4" fmla="*/ 0 w 2011798"/>
              <a:gd name="connsiteY4" fmla="*/ 0 h 1719556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19556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05042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734070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588927 h 1734070"/>
              <a:gd name="connsiteX4" fmla="*/ 0 w 2026312"/>
              <a:gd name="connsiteY4" fmla="*/ 0 h 1734070"/>
              <a:gd name="connsiteX0" fmla="*/ 0 w 2011798"/>
              <a:gd name="connsiteY0" fmla="*/ 0 h 1646984"/>
              <a:gd name="connsiteX1" fmla="*/ 2011798 w 2011798"/>
              <a:gd name="connsiteY1" fmla="*/ 0 h 1646984"/>
              <a:gd name="connsiteX2" fmla="*/ 2011798 w 2011798"/>
              <a:gd name="connsiteY2" fmla="*/ 1646984 h 1646984"/>
              <a:gd name="connsiteX3" fmla="*/ 1 w 2011798"/>
              <a:gd name="connsiteY3" fmla="*/ 1588927 h 1646984"/>
              <a:gd name="connsiteX4" fmla="*/ 0 w 2011798"/>
              <a:gd name="connsiteY4" fmla="*/ 0 h 1646984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1997284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2011798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798" h="1588927">
                <a:moveTo>
                  <a:pt x="0" y="0"/>
                </a:moveTo>
                <a:lnTo>
                  <a:pt x="2011798" y="0"/>
                </a:lnTo>
                <a:lnTo>
                  <a:pt x="2011798" y="1588927"/>
                </a:lnTo>
                <a:lnTo>
                  <a:pt x="1" y="1588927"/>
                </a:lnTo>
                <a:cubicBezTo>
                  <a:pt x="1" y="1010904"/>
                  <a:pt x="0" y="57802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9000"/>
              </a:spcBef>
              <a:spcAft>
                <a:spcPts val="9000"/>
              </a:spcAft>
            </a:pPr>
            <a:r>
              <a:rPr lang="en-US" dirty="0"/>
              <a:t>Cell [1,1]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220871" y="4132871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[1,2]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220871" y="4886550"/>
            <a:ext cx="2106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Cell [2,2]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2406" y="3242369"/>
            <a:ext cx="2060775" cy="617721"/>
          </a:xfrm>
          <a:prstGeom prst="wedgeRoundRectCallout">
            <a:avLst>
              <a:gd name="adj1" fmla="val 25350"/>
              <a:gd name="adj2" fmla="val 90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colspan="1"</a:t>
            </a:r>
            <a:endParaRPr lang="bg-BG" sz="2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114655" y="3249572"/>
            <a:ext cx="2060775" cy="577312"/>
          </a:xfrm>
          <a:prstGeom prst="wedgeRoundRectCallout">
            <a:avLst>
              <a:gd name="adj1" fmla="val -20079"/>
              <a:gd name="adj2" fmla="val 96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colspan="1"</a:t>
            </a:r>
            <a:endParaRPr lang="bg-BG" sz="28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237724" y="5768186"/>
            <a:ext cx="2106200" cy="577312"/>
          </a:xfrm>
          <a:prstGeom prst="wedgeRoundRectCallout">
            <a:avLst>
              <a:gd name="adj1" fmla="val -84897"/>
              <a:gd name="adj2" fmla="val -40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colspan="2"</a:t>
            </a:r>
            <a:endParaRPr lang="bg-BG" sz="28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894543" y="3242369"/>
            <a:ext cx="2183746" cy="577312"/>
          </a:xfrm>
          <a:prstGeom prst="wedgeRoundRectCallout">
            <a:avLst>
              <a:gd name="adj1" fmla="val 23729"/>
              <a:gd name="adj2" fmla="val 128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rowspan="2"</a:t>
            </a:r>
            <a:endParaRPr lang="bg-BG" sz="28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220871" y="3245682"/>
            <a:ext cx="2183746" cy="577312"/>
          </a:xfrm>
          <a:prstGeom prst="wedgeRoundRectCallout">
            <a:avLst>
              <a:gd name="adj1" fmla="val 10345"/>
              <a:gd name="adj2" fmla="val 118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rowspan="1"</a:t>
            </a:r>
            <a:endParaRPr lang="bg-BG" sz="2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7654496" y="5768186"/>
            <a:ext cx="2183746" cy="577312"/>
          </a:xfrm>
          <a:prstGeom prst="wedgeRoundRectCallout">
            <a:avLst>
              <a:gd name="adj1" fmla="val 37475"/>
              <a:gd name="adj2" fmla="val -113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rowspan="1"</a:t>
            </a:r>
            <a:endParaRPr lang="bg-BG" sz="2800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646131" y="1752459"/>
            <a:ext cx="10680940" cy="648997"/>
          </a:xfrm>
          <a:custGeom>
            <a:avLst/>
            <a:gdLst>
              <a:gd name="connsiteX0" fmla="*/ 0 w 2011798"/>
              <a:gd name="connsiteY0" fmla="*/ 0 h 587441"/>
              <a:gd name="connsiteX1" fmla="*/ 2011798 w 2011798"/>
              <a:gd name="connsiteY1" fmla="*/ 0 h 587441"/>
              <a:gd name="connsiteX2" fmla="*/ 2011798 w 2011798"/>
              <a:gd name="connsiteY2" fmla="*/ 587441 h 587441"/>
              <a:gd name="connsiteX3" fmla="*/ 0 w 2011798"/>
              <a:gd name="connsiteY3" fmla="*/ 587441 h 587441"/>
              <a:gd name="connsiteX4" fmla="*/ 0 w 2011798"/>
              <a:gd name="connsiteY4" fmla="*/ 0 h 587441"/>
              <a:gd name="connsiteX0" fmla="*/ 0 w 2011798"/>
              <a:gd name="connsiteY0" fmla="*/ 0 h 1719556"/>
              <a:gd name="connsiteX1" fmla="*/ 2011798 w 2011798"/>
              <a:gd name="connsiteY1" fmla="*/ 0 h 1719556"/>
              <a:gd name="connsiteX2" fmla="*/ 2011798 w 2011798"/>
              <a:gd name="connsiteY2" fmla="*/ 587441 h 1719556"/>
              <a:gd name="connsiteX3" fmla="*/ 14515 w 2011798"/>
              <a:gd name="connsiteY3" fmla="*/ 1719556 h 1719556"/>
              <a:gd name="connsiteX4" fmla="*/ 0 w 2011798"/>
              <a:gd name="connsiteY4" fmla="*/ 0 h 1719556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19556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4515 w 2026312"/>
              <a:gd name="connsiteY3" fmla="*/ 1705042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734070 h 1734070"/>
              <a:gd name="connsiteX4" fmla="*/ 0 w 2026312"/>
              <a:gd name="connsiteY4" fmla="*/ 0 h 1734070"/>
              <a:gd name="connsiteX0" fmla="*/ 0 w 2026312"/>
              <a:gd name="connsiteY0" fmla="*/ 0 h 1734070"/>
              <a:gd name="connsiteX1" fmla="*/ 2011798 w 2026312"/>
              <a:gd name="connsiteY1" fmla="*/ 0 h 1734070"/>
              <a:gd name="connsiteX2" fmla="*/ 2026312 w 2026312"/>
              <a:gd name="connsiteY2" fmla="*/ 1734070 h 1734070"/>
              <a:gd name="connsiteX3" fmla="*/ 1 w 2026312"/>
              <a:gd name="connsiteY3" fmla="*/ 1588927 h 1734070"/>
              <a:gd name="connsiteX4" fmla="*/ 0 w 2026312"/>
              <a:gd name="connsiteY4" fmla="*/ 0 h 1734070"/>
              <a:gd name="connsiteX0" fmla="*/ 0 w 2011798"/>
              <a:gd name="connsiteY0" fmla="*/ 0 h 1646984"/>
              <a:gd name="connsiteX1" fmla="*/ 2011798 w 2011798"/>
              <a:gd name="connsiteY1" fmla="*/ 0 h 1646984"/>
              <a:gd name="connsiteX2" fmla="*/ 2011798 w 2011798"/>
              <a:gd name="connsiteY2" fmla="*/ 1646984 h 1646984"/>
              <a:gd name="connsiteX3" fmla="*/ 1 w 2011798"/>
              <a:gd name="connsiteY3" fmla="*/ 1588927 h 1646984"/>
              <a:gd name="connsiteX4" fmla="*/ 0 w 2011798"/>
              <a:gd name="connsiteY4" fmla="*/ 0 h 1646984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1997284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  <a:gd name="connsiteX0" fmla="*/ 0 w 2011798"/>
              <a:gd name="connsiteY0" fmla="*/ 0 h 1588927"/>
              <a:gd name="connsiteX1" fmla="*/ 2011798 w 2011798"/>
              <a:gd name="connsiteY1" fmla="*/ 0 h 1588927"/>
              <a:gd name="connsiteX2" fmla="*/ 2011798 w 2011798"/>
              <a:gd name="connsiteY2" fmla="*/ 1588927 h 1588927"/>
              <a:gd name="connsiteX3" fmla="*/ 1 w 2011798"/>
              <a:gd name="connsiteY3" fmla="*/ 1588927 h 1588927"/>
              <a:gd name="connsiteX4" fmla="*/ 0 w 2011798"/>
              <a:gd name="connsiteY4" fmla="*/ 0 h 15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798" h="1588927">
                <a:moveTo>
                  <a:pt x="0" y="0"/>
                </a:moveTo>
                <a:lnTo>
                  <a:pt x="2011798" y="0"/>
                </a:lnTo>
                <a:lnTo>
                  <a:pt x="2011798" y="1588927"/>
                </a:lnTo>
                <a:lnTo>
                  <a:pt x="1" y="1588927"/>
                </a:lnTo>
                <a:cubicBezTo>
                  <a:pt x="1" y="1010904"/>
                  <a:pt x="0" y="57802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9000"/>
              </a:spcBef>
              <a:spcAft>
                <a:spcPts val="9000"/>
              </a:spcAft>
            </a:pPr>
            <a:r>
              <a:rPr lang="en-US" sz="2800" dirty="0"/>
              <a:t>&lt;td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colspan="2"</a:t>
            </a:r>
            <a:r>
              <a:rPr lang="en-US" sz="2800" dirty="0"/>
              <a:t>&gt;Sum: $180&lt;/td&gt;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426527" y="4635541"/>
            <a:ext cx="639686" cy="330899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ight Arrow 22"/>
          <p:cNvSpPr/>
          <p:nvPr/>
        </p:nvSpPr>
        <p:spPr>
          <a:xfrm rot="5400000">
            <a:off x="2554121" y="4957765"/>
            <a:ext cx="460502" cy="307230"/>
          </a:xfrm>
          <a:prstGeom prst="rightArrow">
            <a:avLst>
              <a:gd name="adj1" fmla="val 478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714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HTML table like the screenshot below: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Exam Results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45" y="2017712"/>
            <a:ext cx="7619535" cy="4386217"/>
          </a:xfrm>
          <a:prstGeom prst="roundRect">
            <a:avLst>
              <a:gd name="adj" fmla="val 1325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2369848" y="2655452"/>
            <a:ext cx="7365280" cy="1020621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69848" y="3676074"/>
            <a:ext cx="7365280" cy="1995050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369848" y="5671127"/>
            <a:ext cx="7365280" cy="554182"/>
          </a:xfrm>
          <a:prstGeom prst="rect">
            <a:avLst/>
          </a:prstGeom>
          <a:solidFill>
            <a:schemeClr val="accent1">
              <a:lumMod val="50000"/>
              <a:alpha val="30196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ounded Rectangular Callout 15"/>
          <p:cNvSpPr/>
          <p:nvPr/>
        </p:nvSpPr>
        <p:spPr>
          <a:xfrm>
            <a:off x="9066212" y="1066800"/>
            <a:ext cx="2599804" cy="2227296"/>
          </a:xfrm>
          <a:prstGeom prst="wedgeRoundRectCallout">
            <a:avLst>
              <a:gd name="adj1" fmla="val -82049"/>
              <a:gd name="adj2" fmla="val 35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&lt;thead&gt;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&lt;th&gt;…&lt;/th&gt;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&lt;/thead&gt;</a:t>
            </a:r>
          </a:p>
        </p:txBody>
      </p:sp>
      <p:sp>
        <p:nvSpPr>
          <p:cNvPr id="11" name="Rounded Rectangular Callout 15"/>
          <p:cNvSpPr/>
          <p:nvPr/>
        </p:nvSpPr>
        <p:spPr>
          <a:xfrm>
            <a:off x="522809" y="3846944"/>
            <a:ext cx="2130790" cy="1371600"/>
          </a:xfrm>
          <a:prstGeom prst="wedgeRoundRectCallout">
            <a:avLst>
              <a:gd name="adj1" fmla="val 84324"/>
              <a:gd name="adj2" fmla="val -21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&lt;tbody&gt;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&lt;tr&gt;…&lt;/tr&gt;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&lt;/tbody&gt;</a:t>
            </a:r>
          </a:p>
        </p:txBody>
      </p:sp>
      <p:sp>
        <p:nvSpPr>
          <p:cNvPr id="12" name="Rounded Rectangular Callout 15"/>
          <p:cNvSpPr/>
          <p:nvPr/>
        </p:nvSpPr>
        <p:spPr>
          <a:xfrm>
            <a:off x="9447213" y="4365032"/>
            <a:ext cx="2218803" cy="1438455"/>
          </a:xfrm>
          <a:prstGeom prst="wedgeRoundRectCallout">
            <a:avLst>
              <a:gd name="adj1" fmla="val -88527"/>
              <a:gd name="adj2" fmla="val 53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&lt;tfoot&gt;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&lt;tr&gt;…&lt;/tr&gt;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&lt;/tfoot&gt;</a:t>
            </a:r>
          </a:p>
        </p:txBody>
      </p:sp>
    </p:spTree>
    <p:extLst>
      <p:ext uri="{BB962C8B-B14F-4D97-AF65-F5344CB8AC3E}">
        <p14:creationId xmlns:p14="http://schemas.microsoft.com/office/powerpoint/2010/main" val="29090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Exam Results (HTML + 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230154"/>
            <a:ext cx="10944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&lt;tr&gt;&lt;th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colspan="4"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&gt;Web Fundamentals&lt;/th&gt;&lt;/tr&gt;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class="bold"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&amp;#8470;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</a:t>
            </a:r>
            <a:r>
              <a:rPr lang="en-US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put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&lt;td&gt; </a:t>
            </a:r>
            <a:r>
              <a:rPr lang="en-US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 </a:t>
            </a: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TODO:put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3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 </a:t>
            </a:r>
            <a:r>
              <a:rPr lang="en-GB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3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30" y="1087479"/>
            <a:ext cx="7407282" cy="951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0" y="2944293"/>
            <a:ext cx="7407282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Exam Results (More HTML + CSS)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001" y="1034506"/>
            <a:ext cx="1092265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colspan="4"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class="result"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001" y="2951016"/>
            <a:ext cx="58293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table, td, tr,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#000000;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padding-left: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63381" y="2951016"/>
            <a:ext cx="440127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.bold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.result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width: 400px;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padding-right: 5px;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756" y="6229925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011966"/>
            <a:ext cx="891922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entities </a:t>
            </a:r>
            <a:r>
              <a:rPr lang="en-US" dirty="0"/>
              <a:t>show special characters in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Entities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5" y="1910831"/>
            <a:ext cx="3414600" cy="419508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967" y="2892063"/>
            <a:ext cx="385164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&lt;some-Text-example&gt;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2812" y="1981200"/>
            <a:ext cx="3124200" cy="678932"/>
          </a:xfrm>
          <a:prstGeom prst="wedgeRoundRectCallout">
            <a:avLst>
              <a:gd name="adj1" fmla="val 21020"/>
              <a:gd name="adj2" fmla="val 928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/>
              <a:t>Incorrect html-tag</a:t>
            </a:r>
            <a:endParaRPr lang="en-GB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329" y="4953000"/>
            <a:ext cx="5105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&amp;lt;some-Text-example&amp;gt;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3968" y="3686591"/>
            <a:ext cx="3461644" cy="997095"/>
          </a:xfrm>
          <a:prstGeom prst="wedgeRoundRectCallout">
            <a:avLst>
              <a:gd name="adj1" fmla="val -24055"/>
              <a:gd name="adj2" fmla="val 87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/>
              <a:t>Will display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&lt;some-Text-example&gt;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98" y="4008371"/>
            <a:ext cx="3079608" cy="496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05" y="1910831"/>
            <a:ext cx="3190636" cy="16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Modernizr</a:t>
            </a:r>
          </a:p>
          <a:p>
            <a:pPr lvl="1"/>
            <a:r>
              <a:rPr lang="en-US" sz="3000" dirty="0"/>
              <a:t>Modern HTML for old browsers</a:t>
            </a:r>
          </a:p>
          <a:p>
            <a:pPr lvl="1"/>
            <a:r>
              <a:rPr lang="en-US" sz="3000" dirty="0">
                <a:hlinkClick r:id="rId2"/>
              </a:rPr>
              <a:t>http://modernizr.com</a:t>
            </a:r>
            <a:r>
              <a:rPr lang="en-US" sz="3000" dirty="0"/>
              <a:t> 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Support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67" y="1524000"/>
            <a:ext cx="3401786" cy="1905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3468231"/>
            <a:ext cx="58293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0248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document structure:</a:t>
            </a:r>
          </a:p>
          <a:p>
            <a:endParaRPr lang="en-US" dirty="0"/>
          </a:p>
          <a:p>
            <a:r>
              <a:rPr lang="en-US" dirty="0"/>
              <a:t>HTML semantic tags:</a:t>
            </a:r>
          </a:p>
          <a:p>
            <a:endParaRPr lang="en-US" dirty="0"/>
          </a:p>
          <a:p>
            <a:r>
              <a:rPr lang="en-US" dirty="0"/>
              <a:t>HTML table tags:</a:t>
            </a:r>
          </a:p>
          <a:p>
            <a:endParaRPr lang="en-US" dirty="0"/>
          </a:p>
          <a:p>
            <a:r>
              <a:rPr lang="en-US" dirty="0"/>
              <a:t>HTML entities: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12" y="1000279"/>
            <a:ext cx="2638411" cy="19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4224" y="18697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&lt;!DOCTYPE&gt;,&lt;html&gt;,&lt;head&gt;,&lt;body&gt;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224" y="33175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&lt;nav&gt;,&lt;header&gt;,&lt;main&gt;,&lt;footer&gt;…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4224" y="4694033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&lt;table&gt;,&lt;thead&gt;,&lt;tbody&gt;,&lt;tfoot&gt;…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4224" y="5984557"/>
            <a:ext cx="63445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&amp;copy; &amp;trade; &amp;lt &amp;gt…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23" y="3104136"/>
            <a:ext cx="3386989" cy="34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14300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3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Structure of a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/>
              <a:t>A typical layout structure of a Web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696405"/>
            <a:ext cx="6553200" cy="48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Old"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/>
              <a:t>s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/>
              <a:t>s (the IDs are needed for styling)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4" y="1983512"/>
            <a:ext cx="107667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868" y="2836252"/>
            <a:ext cx="4790088" cy="28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8679"/>
            <a:ext cx="11896838" cy="5655042"/>
          </a:xfrm>
        </p:spPr>
        <p:txBody>
          <a:bodyPr>
            <a:normAutofit/>
          </a:bodyPr>
          <a:lstStyle/>
          <a:p>
            <a:r>
              <a:rPr lang="en-US" dirty="0"/>
              <a:t>HTML 5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the document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23395"/>
            <a:ext cx="10972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&lt;aside&gt;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7" y="2051777"/>
            <a:ext cx="4038600" cy="4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8012" y="1287645"/>
            <a:ext cx="7051637" cy="41897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65212" y="1676400"/>
            <a:ext cx="3048000" cy="418978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25212" y="1676399"/>
            <a:ext cx="6248401" cy="41897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+ &lt;figcaption&gt;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&lt;details&gt; + &lt;summary&gt;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&lt;time&gt;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&lt;dialog&gt;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&lt;audio&gt; /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21454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dirty="0"/>
              <a:t> – </a:t>
            </a:r>
            <a:r>
              <a:rPr lang="en-GB" dirty="0"/>
              <a:t>defines a set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navigation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Tags: Nav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0" y="2286000"/>
            <a:ext cx="1082040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 id="topmenu"&gt;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href="#"&gt;Home&lt;/a&gt;&lt;/li&gt;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href="#"&gt;Menu&lt;/a&gt;&lt;/li&gt;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&lt;li&gt;&lt;a href="#"&gt;Courses&lt;/a&gt;&lt;/li&gt;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03" y="2080063"/>
            <a:ext cx="2929909" cy="1958537"/>
          </a:xfrm>
          <a:prstGeom prst="roundRect">
            <a:avLst>
              <a:gd name="adj" fmla="val 1233"/>
            </a:avLst>
          </a:prstGeom>
        </p:spPr>
      </p:pic>
    </p:spTree>
    <p:extLst>
      <p:ext uri="{BB962C8B-B14F-4D97-AF65-F5344CB8AC3E}">
        <p14:creationId xmlns:p14="http://schemas.microsoft.com/office/powerpoint/2010/main" val="16623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</TotalTime>
  <Words>2301</Words>
  <Application>Microsoft Office PowerPoint</Application>
  <PresentationFormat>Custom</PresentationFormat>
  <Paragraphs>497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 16x9</vt:lpstr>
      <vt:lpstr>HTML Document Structure</vt:lpstr>
      <vt:lpstr>Head Element</vt:lpstr>
      <vt:lpstr>Head Element: Title + Favicon</vt:lpstr>
      <vt:lpstr>Semantic Structural Tags</vt:lpstr>
      <vt:lpstr>The Structure of a Web Page</vt:lpstr>
      <vt:lpstr>The "HTML 4 and Old" Way</vt:lpstr>
      <vt:lpstr>The HTML 5 Way</vt:lpstr>
      <vt:lpstr>HTML5 Semantic Tags</vt:lpstr>
      <vt:lpstr>HTML5 Semantic Tags: Nav</vt:lpstr>
      <vt:lpstr>Problem: Navigation Bar</vt:lpstr>
      <vt:lpstr>Solution: Navigation Bar (CSS)</vt:lpstr>
      <vt:lpstr>HTML5 Semantic Tags: Header</vt:lpstr>
      <vt:lpstr>HTML5 Semantic Tags: Main</vt:lpstr>
      <vt:lpstr>Semantic Tags: Section</vt:lpstr>
      <vt:lpstr>Problem: Page Content</vt:lpstr>
      <vt:lpstr>Solution: Page Content (HTML)</vt:lpstr>
      <vt:lpstr>Solution: Page Content (CSS)</vt:lpstr>
      <vt:lpstr>Semantic Tags: Aside</vt:lpstr>
      <vt:lpstr>Semantic Tags: Footer</vt:lpstr>
      <vt:lpstr>Problem: Simple Website</vt:lpstr>
      <vt:lpstr>Solution: Simple Website (HTML + CSS)</vt:lpstr>
      <vt:lpstr>Semantic Tags: Figure + Figcaption</vt:lpstr>
      <vt:lpstr>Semantic Tags: Details + Summary </vt:lpstr>
      <vt:lpstr>Semantic Tags: Time + Address</vt:lpstr>
      <vt:lpstr>Multimedia Context</vt:lpstr>
      <vt:lpstr>Embedding Audio</vt:lpstr>
      <vt:lpstr>Embedding Video</vt:lpstr>
      <vt:lpstr>HTML Tables</vt:lpstr>
      <vt:lpstr>Simple HTML Tables</vt:lpstr>
      <vt:lpstr>Complete HTML Tables</vt:lpstr>
      <vt:lpstr>Complete HTML Tables</vt:lpstr>
      <vt:lpstr>Complete HTML Tables</vt:lpstr>
      <vt:lpstr>Problem: Exam Results</vt:lpstr>
      <vt:lpstr>Solution: Exam Results (HTML + CSS)</vt:lpstr>
      <vt:lpstr>Solution: Exam Results (More HTML + CSS)</vt:lpstr>
      <vt:lpstr>HTML Entities</vt:lpstr>
      <vt:lpstr>Browser Support</vt:lpstr>
      <vt:lpstr>Summary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azz</cp:lastModifiedBy>
  <cp:revision>443</cp:revision>
  <dcterms:created xsi:type="dcterms:W3CDTF">2014-01-02T17:00:34Z</dcterms:created>
  <dcterms:modified xsi:type="dcterms:W3CDTF">2017-03-28T21:07:39Z</dcterms:modified>
  <cp:category>html,css,web basics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