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53"/>
  </p:notesMasterIdLst>
  <p:handoutMasterIdLst>
    <p:handoutMasterId r:id="rId54"/>
  </p:handoutMasterIdLst>
  <p:sldIdLst>
    <p:sldId id="394" r:id="rId3"/>
    <p:sldId id="448" r:id="rId4"/>
    <p:sldId id="515" r:id="rId5"/>
    <p:sldId id="518" r:id="rId6"/>
    <p:sldId id="552" r:id="rId7"/>
    <p:sldId id="533" r:id="rId8"/>
    <p:sldId id="512" r:id="rId9"/>
    <p:sldId id="553" r:id="rId10"/>
    <p:sldId id="527" r:id="rId11"/>
    <p:sldId id="554" r:id="rId12"/>
    <p:sldId id="555" r:id="rId13"/>
    <p:sldId id="556" r:id="rId14"/>
    <p:sldId id="534" r:id="rId15"/>
    <p:sldId id="535" r:id="rId16"/>
    <p:sldId id="536" r:id="rId17"/>
    <p:sldId id="528" r:id="rId18"/>
    <p:sldId id="537" r:id="rId19"/>
    <p:sldId id="538" r:id="rId20"/>
    <p:sldId id="539" r:id="rId21"/>
    <p:sldId id="524" r:id="rId22"/>
    <p:sldId id="542" r:id="rId23"/>
    <p:sldId id="541" r:id="rId24"/>
    <p:sldId id="543" r:id="rId25"/>
    <p:sldId id="540" r:id="rId26"/>
    <p:sldId id="529" r:id="rId27"/>
    <p:sldId id="570" r:id="rId28"/>
    <p:sldId id="514" r:id="rId29"/>
    <p:sldId id="544" r:id="rId30"/>
    <p:sldId id="559" r:id="rId31"/>
    <p:sldId id="525" r:id="rId32"/>
    <p:sldId id="545" r:id="rId33"/>
    <p:sldId id="546" r:id="rId34"/>
    <p:sldId id="547" r:id="rId35"/>
    <p:sldId id="461" r:id="rId36"/>
    <p:sldId id="548" r:id="rId37"/>
    <p:sldId id="550" r:id="rId38"/>
    <p:sldId id="549" r:id="rId39"/>
    <p:sldId id="551" r:id="rId40"/>
    <p:sldId id="562" r:id="rId41"/>
    <p:sldId id="560" r:id="rId42"/>
    <p:sldId id="567" r:id="rId43"/>
    <p:sldId id="568" r:id="rId44"/>
    <p:sldId id="569" r:id="rId45"/>
    <p:sldId id="564" r:id="rId46"/>
    <p:sldId id="565" r:id="rId47"/>
    <p:sldId id="508" r:id="rId48"/>
    <p:sldId id="566" r:id="rId49"/>
    <p:sldId id="488" r:id="rId50"/>
    <p:sldId id="571" r:id="rId51"/>
    <p:sldId id="572" r:id="rId5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BFAC"/>
    <a:srgbClr val="FFFFFF"/>
    <a:srgbClr val="C6C0AA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77" autoAdjust="0"/>
    <p:restoredTop sz="78924" autoAdjust="0"/>
  </p:normalViewPr>
  <p:slideViewPr>
    <p:cSldViewPr>
      <p:cViewPr varScale="1">
        <p:scale>
          <a:sx n="74" d="100"/>
          <a:sy n="74" d="100"/>
        </p:scale>
        <p:origin x="35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9/30/2017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74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71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16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11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73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Executing program components sequentially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i.e. "Sequential programming"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Actions happen one after another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Uses a single thread of a single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Components wait for previous components to finish</a:t>
            </a:r>
          </a:p>
          <a:p>
            <a:pPr>
              <a:lnSpc>
                <a:spcPct val="100000"/>
              </a:lnSpc>
            </a:pPr>
            <a:r>
              <a:rPr lang="en-US" dirty="0"/>
              <a:t>Program resources are accessible at all points</a:t>
            </a:r>
            <a:endParaRPr lang="bg-BG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76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039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26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76B48-857F-4E3A-B30D-EFD8DEDF63DB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3604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2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98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09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Executing program components sequentially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i.e. "Sequential programming"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Actions happen one after another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Uses a single thread of a single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Components wait for previous components to finish</a:t>
            </a:r>
          </a:p>
          <a:p>
            <a:pPr>
              <a:lnSpc>
                <a:spcPct val="100000"/>
              </a:lnSpc>
            </a:pPr>
            <a:r>
              <a:rPr lang="en-US" dirty="0"/>
              <a:t>Program resources are accessible at all points</a:t>
            </a:r>
            <a:endParaRPr lang="bg-BG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3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Multi-Tasking?</a:t>
            </a:r>
          </a:p>
          <a:p>
            <a:r>
              <a:rPr lang="en-US" dirty="0"/>
              <a:t>How do single core</a:t>
            </a:r>
            <a:r>
              <a:rPr lang="en-US" baseline="0" dirty="0"/>
              <a:t> single CPU computers achieve Multi-Tasking?</a:t>
            </a:r>
          </a:p>
          <a:p>
            <a:r>
              <a:rPr lang="en-US" baseline="0" dirty="0"/>
              <a:t>What is a process?</a:t>
            </a:r>
          </a:p>
          <a:p>
            <a:r>
              <a:rPr lang="en-US" baseline="0" dirty="0"/>
              <a:t>What is a thread?</a:t>
            </a:r>
          </a:p>
          <a:p>
            <a:r>
              <a:rPr lang="en-US" baseline="0" dirty="0"/>
              <a:t>How threads wait in priority queues for processor resources (time, memory)?</a:t>
            </a:r>
          </a:p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6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Multi-Tasking?</a:t>
            </a:r>
          </a:p>
          <a:p>
            <a:r>
              <a:rPr lang="en-US" dirty="0"/>
              <a:t>How do single core</a:t>
            </a:r>
            <a:r>
              <a:rPr lang="en-US" baseline="0" dirty="0"/>
              <a:t> single CPU computers achieve Multi-Tasking?</a:t>
            </a:r>
          </a:p>
          <a:p>
            <a:r>
              <a:rPr lang="en-US" baseline="0" dirty="0"/>
              <a:t>What is a process?</a:t>
            </a:r>
          </a:p>
          <a:p>
            <a:r>
              <a:rPr lang="en-US" baseline="0" dirty="0"/>
              <a:t>What is a thread?</a:t>
            </a:r>
          </a:p>
          <a:p>
            <a:r>
              <a:rPr lang="en-US" baseline="0" dirty="0"/>
              <a:t>How threads wait in priority queues for processor resources (time, memory)?</a:t>
            </a:r>
          </a:p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69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54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63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3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79506B26-05E7-4813-B506-4D5207F76F7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1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3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://www.telenor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65412" y="775486"/>
            <a:ext cx="8900899" cy="1722378"/>
          </a:xfrm>
        </p:spPr>
        <p:txBody>
          <a:bodyPr>
            <a:normAutofit/>
          </a:bodyPr>
          <a:lstStyle/>
          <a:p>
            <a:r>
              <a:rPr lang="en-US" dirty="0"/>
              <a:t>Asynchronous Programming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48025" y="2165646"/>
            <a:ext cx="7618286" cy="778736"/>
          </a:xfrm>
        </p:spPr>
        <p:txBody>
          <a:bodyPr>
            <a:normAutofit fontScale="92500"/>
          </a:bodyPr>
          <a:lstStyle/>
          <a:p>
            <a:r>
              <a:rPr lang="en-US" dirty="0"/>
              <a:t>Writing Asynchronous Code in Java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5"/>
              </a:rPr>
              <a:t>http://softuni.bg</a:t>
            </a:r>
            <a:endParaRPr lang="en-US" dirty="0"/>
          </a:p>
        </p:txBody>
      </p:sp>
      <p:pic>
        <p:nvPicPr>
          <p:cNvPr id="2054" name="Picture 6" descr="https://encrypted-tbn0.gstatic.com/images?q=tbn:ANd9GcRTKWI2e6JeAfwQk06Lle0ZT2o4TLK1Cm3Ur7MLrRdiz2v7Rzo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770" y="3390900"/>
            <a:ext cx="2804899" cy="2804899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fc05.deviantart.net/fs70/f/2011/259/9/5/cpu_icon_by_pacrj-d4a1aj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471" y="4796913"/>
            <a:ext cx="1743741" cy="129908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 rot="576164">
            <a:off x="4887598" y="3790384"/>
            <a:ext cx="1389226" cy="67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57CB0E2-8F82-4550-ABFA-E5CB5A5204F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1212" y="4191000"/>
            <a:ext cx="2253081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18557B48-AB77-4399-8192-F3798B04A72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95" y="2286000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dirty="0"/>
              <a:t> == waiting for a thread to finish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+mn-lt"/>
                <a:cs typeface="Consolas" panose="020B0609020204030204" pitchFamily="49" charset="0"/>
              </a:rPr>
              <a:t>Joining Threads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3812" y="2090751"/>
            <a:ext cx="9601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effectLst/>
              </a:rPr>
              <a:t>Thread thread = new Thread</a:t>
            </a:r>
            <a:r>
              <a:rPr lang="en-US" sz="3200" dirty="0">
                <a:solidFill>
                  <a:schemeClr val="tx2"/>
                </a:solidFill>
                <a:effectLst/>
              </a:rPr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() -&gt; {</a:t>
            </a:r>
          </a:p>
          <a:p>
            <a:r>
              <a:rPr lang="en-US" sz="3200" dirty="0">
                <a:effectLst/>
              </a:rPr>
              <a:t>  while (true) { }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}</a:t>
            </a:r>
            <a:r>
              <a:rPr lang="en-US" sz="3200" dirty="0">
                <a:effectLst/>
              </a:rPr>
              <a:t>);</a:t>
            </a:r>
          </a:p>
          <a:p>
            <a:endParaRPr lang="en-US" sz="3200" dirty="0">
              <a:effectLst/>
            </a:endParaRPr>
          </a:p>
          <a:p>
            <a:r>
              <a:rPr lang="en-US" sz="3200" dirty="0">
                <a:effectLst/>
              </a:rPr>
              <a:t>thread.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start()</a:t>
            </a:r>
            <a:r>
              <a:rPr lang="en-US" sz="3200" dirty="0">
                <a:effectLst/>
              </a:rPr>
              <a:t>;</a:t>
            </a:r>
          </a:p>
          <a:p>
            <a:r>
              <a:rPr lang="en-US" sz="3200" dirty="0">
                <a:effectLst/>
              </a:rPr>
              <a:t>System.out.println(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</a:rPr>
              <a:t>Executes.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"</a:t>
            </a:r>
            <a:r>
              <a:rPr lang="en-US" sz="3200" dirty="0">
                <a:effectLst/>
              </a:rPr>
              <a:t>);</a:t>
            </a:r>
          </a:p>
          <a:p>
            <a:r>
              <a:rPr lang="en-US" sz="3200" dirty="0">
                <a:effectLst/>
              </a:rPr>
              <a:t>thread.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join()</a:t>
            </a:r>
            <a:r>
              <a:rPr lang="en-US" sz="3200" dirty="0">
                <a:effectLst/>
              </a:rPr>
              <a:t>;</a:t>
            </a:r>
          </a:p>
          <a:p>
            <a:r>
              <a:rPr lang="en-US" sz="3200" dirty="0">
                <a:effectLst/>
              </a:rPr>
              <a:t>System.out.println(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"Can't be reached."</a:t>
            </a:r>
            <a:r>
              <a:rPr lang="en-US" sz="3200" dirty="0">
                <a:effectLst/>
              </a:rPr>
              <a:t>);</a:t>
            </a:r>
            <a:endParaRPr lang="en-US" dirty="0">
              <a:effectLst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380412" y="4446410"/>
            <a:ext cx="2895357" cy="1192390"/>
          </a:xfrm>
          <a:prstGeom prst="wedgeRoundRectCallout">
            <a:avLst>
              <a:gd name="adj1" fmla="val -180172"/>
              <a:gd name="adj2" fmla="val 299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noProof="1">
                <a:solidFill>
                  <a:schemeClr val="tx1"/>
                </a:solidFill>
              </a:rPr>
              <a:t>Blocks the calling thread</a:t>
            </a:r>
          </a:p>
        </p:txBody>
      </p:sp>
    </p:spTree>
    <p:extLst>
      <p:ext uri="{BB962C8B-B14F-4D97-AF65-F5344CB8AC3E}">
        <p14:creationId xmlns:p14="http://schemas.microsoft.com/office/powerpoint/2010/main" val="341479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Create a task </a:t>
            </a:r>
            <a:r>
              <a:rPr lang="en-GB" dirty="0"/>
              <a:t>that prints the numbers from 1 to 10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Start a thread</a:t>
            </a:r>
            <a:r>
              <a:rPr lang="en-GB" b="1" dirty="0"/>
              <a:t> </a:t>
            </a:r>
            <a:r>
              <a:rPr lang="en-GB" dirty="0"/>
              <a:t>executing the task</a:t>
            </a:r>
          </a:p>
          <a:p>
            <a:r>
              <a:rPr lang="en-GB" dirty="0"/>
              <a:t>Add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System.exit(1)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at the end of your program</a:t>
            </a:r>
          </a:p>
          <a:p>
            <a:r>
              <a:rPr lang="en-GB" dirty="0"/>
              <a:t>Experiment with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thread.join()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Single Thread</a:t>
            </a:r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531812" y="4762500"/>
            <a:ext cx="864401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932612" y="1828800"/>
            <a:ext cx="3276600" cy="685800"/>
          </a:xfrm>
          <a:prstGeom prst="wedgeRoundRectCallout">
            <a:avLst>
              <a:gd name="adj1" fmla="val -113327"/>
              <a:gd name="adj2" fmla="val 789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noProof="1">
                <a:solidFill>
                  <a:schemeClr val="tx1"/>
                </a:solidFill>
              </a:rPr>
              <a:t>Exits the program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881" y="4267200"/>
            <a:ext cx="97821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3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Single Thread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3" y="1445908"/>
            <a:ext cx="1036320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Thread thread = new Thread(() -&gt;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for (int i = 1; i &lt;= 10; i++)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System.out.print(i + " ");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});</a:t>
            </a:r>
          </a:p>
          <a:p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thread.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start()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thread.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join()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System.exit(1);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027612" y="4191000"/>
            <a:ext cx="2743200" cy="1143000"/>
          </a:xfrm>
          <a:prstGeom prst="wedgeRoundRectCallout">
            <a:avLst>
              <a:gd name="adj1" fmla="val -75768"/>
              <a:gd name="adj2" fmla="val 395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noProof="1">
                <a:solidFill>
                  <a:schemeClr val="tx1"/>
                </a:solidFill>
              </a:rPr>
              <a:t>Try to remove this line</a:t>
            </a:r>
          </a:p>
        </p:txBody>
      </p:sp>
    </p:spTree>
    <p:extLst>
      <p:ext uri="{BB962C8B-B14F-4D97-AF65-F5344CB8AC3E}">
        <p14:creationId xmlns:p14="http://schemas.microsoft.com/office/powerpoint/2010/main" val="149733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Create a task </a:t>
            </a:r>
            <a:r>
              <a:rPr lang="en-GB" dirty="0"/>
              <a:t>that prints the numbers from 1 to 10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Start 5 threads</a:t>
            </a:r>
            <a:r>
              <a:rPr lang="en-GB" b="1" dirty="0"/>
              <a:t> </a:t>
            </a:r>
            <a:r>
              <a:rPr lang="en-GB" dirty="0"/>
              <a:t>executing the same task</a:t>
            </a:r>
          </a:p>
          <a:p>
            <a:r>
              <a:rPr lang="en-GB" dirty="0"/>
              <a:t>After each printing, add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Thread.yield()</a:t>
            </a:r>
            <a:r>
              <a:rPr lang="en-GB" dirty="0"/>
              <a:t> statement</a:t>
            </a:r>
            <a:endParaRPr lang="bg-BG" dirty="0"/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GB" b="1" dirty="0"/>
              <a:t> </a:t>
            </a:r>
            <a:r>
              <a:rPr lang="en-GB" dirty="0"/>
              <a:t>all threads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Multi-Thread</a:t>
            </a:r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75972" y="4781550"/>
            <a:ext cx="864401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1955"/>
          <a:stretch/>
        </p:blipFill>
        <p:spPr>
          <a:xfrm>
            <a:off x="1473199" y="4152900"/>
            <a:ext cx="9879013" cy="2171700"/>
          </a:xfrm>
          <a:prstGeom prst="rect">
            <a:avLst/>
          </a:prstGeom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389812" y="3191715"/>
            <a:ext cx="3733800" cy="1589835"/>
          </a:xfrm>
          <a:prstGeom prst="wedgeRoundRectCallout">
            <a:avLst>
              <a:gd name="adj1" fmla="val -63736"/>
              <a:gd name="adj2" fmla="val -505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noProof="1">
                <a:solidFill>
                  <a:schemeClr val="tx1"/>
                </a:solidFill>
              </a:rPr>
              <a:t>Signals CPU that another thread can be processed</a:t>
            </a:r>
          </a:p>
        </p:txBody>
      </p:sp>
    </p:spTree>
    <p:extLst>
      <p:ext uri="{BB962C8B-B14F-4D97-AF65-F5344CB8AC3E}">
        <p14:creationId xmlns:p14="http://schemas.microsoft.com/office/powerpoint/2010/main" val="41641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Multi-Thread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3" y="1600200"/>
            <a:ext cx="10363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Runnable task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() -&gt;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for (int i = 0; i &lt; 10; i++)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System.out.printf("[%s] ", i);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Thread.yield</a:t>
            </a:r>
            <a:r>
              <a:rPr lang="en-US" sz="3200" dirty="0">
                <a:solidFill>
                  <a:schemeClr val="tx2"/>
                </a:solidFill>
              </a:rPr>
              <a:t>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};</a:t>
            </a:r>
          </a:p>
          <a:p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// continues…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018212" y="3429000"/>
            <a:ext cx="3352800" cy="1227885"/>
          </a:xfrm>
          <a:prstGeom prst="wedgeRoundRectCallout">
            <a:avLst>
              <a:gd name="adj1" fmla="val -67193"/>
              <a:gd name="adj2" fmla="val -453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noProof="1">
                <a:solidFill>
                  <a:schemeClr val="tx1"/>
                </a:solidFill>
              </a:rPr>
              <a:t>Try to comment this line</a:t>
            </a:r>
          </a:p>
        </p:txBody>
      </p:sp>
    </p:spTree>
    <p:extLst>
      <p:ext uri="{BB962C8B-B14F-4D97-AF65-F5344CB8AC3E}">
        <p14:creationId xmlns:p14="http://schemas.microsoft.com/office/powerpoint/2010/main" val="401882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Multi-Thread (2)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3" y="1445908"/>
            <a:ext cx="1036320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// Create the task</a:t>
            </a:r>
          </a:p>
          <a:p>
            <a:endParaRPr lang="en-US" sz="3200" dirty="0"/>
          </a:p>
          <a:p>
            <a:r>
              <a:rPr lang="en-US" sz="3200" dirty="0"/>
              <a:t>Thread[] threads = new Thread[5];</a:t>
            </a:r>
          </a:p>
          <a:p>
            <a:r>
              <a:rPr lang="en-US" sz="3200" dirty="0"/>
              <a:t>for (int i = 0; i &lt; 5; i++)</a:t>
            </a:r>
          </a:p>
          <a:p>
            <a:r>
              <a:rPr lang="en-US" sz="3200" dirty="0"/>
              <a:t>  threads[i]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Thread(</a:t>
            </a:r>
            <a:r>
              <a:rPr lang="en-US" sz="3200" dirty="0"/>
              <a:t>task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/>
              <a:t>;</a:t>
            </a:r>
          </a:p>
          <a:p>
            <a:r>
              <a:rPr lang="en-US" sz="3200" dirty="0"/>
              <a:t>  threads[i].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start()</a:t>
            </a:r>
            <a:r>
              <a:rPr lang="en-US" sz="3200" dirty="0"/>
              <a:t>;</a:t>
            </a:r>
          </a:p>
          <a:p>
            <a:endParaRPr lang="en-US" sz="3200" dirty="0"/>
          </a:p>
          <a:p>
            <a:r>
              <a:rPr lang="en-US" sz="3200" dirty="0"/>
              <a:t>for (Thread thread : threads)</a:t>
            </a:r>
          </a:p>
          <a:p>
            <a:r>
              <a:rPr lang="en-US" sz="3200" dirty="0"/>
              <a:t>  thread.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join()</a:t>
            </a:r>
            <a:r>
              <a:rPr lang="en-US" sz="3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9212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interrupt()</a:t>
            </a:r>
            <a:r>
              <a:rPr lang="en-US" sz="3200" dirty="0"/>
              <a:t> – </a:t>
            </a:r>
            <a:r>
              <a:rPr lang="en-US" sz="3200" noProof="1"/>
              <a:t>notifies the thread to interrupt its execution</a:t>
            </a:r>
            <a:endParaRPr lang="en-US" sz="3200" dirty="0"/>
          </a:p>
          <a:p>
            <a:pPr marL="377887" lvl="1" indent="0">
              <a:buNone/>
            </a:pPr>
            <a:endParaRPr lang="en-US" sz="30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153142" y="4001942"/>
            <a:ext cx="9776105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Runnable task = () -&gt;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if 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Thread.currentThread().isInterrupted()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// </a:t>
            </a:r>
            <a:r>
              <a:rPr lang="en-US" sz="2800" i="1" dirty="0">
                <a:solidFill>
                  <a:schemeClr val="tx2"/>
                </a:solidFill>
              </a:rPr>
              <a:t>Safely break the task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+mn-lt"/>
                <a:cs typeface="Consolas" panose="020B0609020204030204" pitchFamily="49" charset="0"/>
              </a:rPr>
              <a:t>Thread Interruption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53142" y="1981200"/>
            <a:ext cx="9776105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Thread thread = new Thread(task);</a:t>
            </a:r>
          </a:p>
          <a:p>
            <a:r>
              <a:rPr lang="en-US" sz="2800" dirty="0"/>
              <a:t>thread.start();</a:t>
            </a:r>
          </a:p>
          <a:p>
            <a:r>
              <a:rPr lang="en-US" sz="2800" dirty="0"/>
              <a:t>thread.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interrupt()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682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GB" dirty="0"/>
              <a:t>Create a program that prints the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primes from 0 to N</a:t>
            </a:r>
            <a:endParaRPr lang="en-GB" b="1" dirty="0"/>
          </a:p>
          <a:p>
            <a:r>
              <a:rPr lang="en-GB" dirty="0"/>
              <a:t>Implement a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responsive UI</a:t>
            </a:r>
            <a:r>
              <a:rPr lang="en-GB" dirty="0"/>
              <a:t>, e.g. user can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stop the program </a:t>
            </a:r>
          </a:p>
          <a:p>
            <a:r>
              <a:rPr lang="en-GB" dirty="0"/>
              <a:t>If stopped, show appropriate message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Responsive UI</a:t>
            </a:r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684212" y="4519612"/>
            <a:ext cx="864401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3810000"/>
            <a:ext cx="94583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Responsive UI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3" y="1212843"/>
            <a:ext cx="10363200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// </a:t>
            </a:r>
            <a:r>
              <a:rPr lang="en-US" sz="2800" i="1" dirty="0">
                <a:solidFill>
                  <a:schemeClr val="tx2"/>
                </a:solidFill>
              </a:rPr>
              <a:t>Create task and thread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tx2"/>
                </a:solidFill>
              </a:rPr>
              <a:t>while (true)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String command = scanner.nextLine();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if (command.equals("stop"))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thread.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interrupt</a:t>
            </a:r>
            <a:r>
              <a:rPr lang="en-US" sz="2800" dirty="0">
                <a:solidFill>
                  <a:schemeClr val="tx2"/>
                </a:solidFill>
              </a:rPr>
              <a:t>();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break;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 else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System.out.println("unknown command");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thread.join();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Responsive UI (2)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3" y="1219200"/>
            <a:ext cx="10363200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// </a:t>
            </a:r>
            <a:r>
              <a:rPr lang="en-US" sz="2800" i="1" dirty="0">
                <a:solidFill>
                  <a:schemeClr val="tx2"/>
                </a:solidFill>
              </a:rPr>
              <a:t>Task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tx2"/>
                </a:solidFill>
              </a:rPr>
              <a:t>List&lt;Integer&gt; primes = new ArrayList&lt;&gt;();</a:t>
            </a:r>
          </a:p>
          <a:p>
            <a:r>
              <a:rPr lang="en-US" sz="2800" dirty="0">
                <a:solidFill>
                  <a:schemeClr val="tx2"/>
                </a:solidFill>
              </a:rPr>
              <a:t>for (int number = 0; number &lt; to; number++)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if (isPrime(number))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primes.add(number);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if (Thread.currentThread().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isInterrupted()</a:t>
            </a:r>
            <a:r>
              <a:rPr lang="en-US" sz="2800" dirty="0">
                <a:solidFill>
                  <a:schemeClr val="tx2"/>
                </a:solidFill>
              </a:rPr>
              <a:t>)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System.out.println("Interrupted...");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break;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9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3212" y="1151121"/>
            <a:ext cx="11466599" cy="55703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Processes, Threads,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Sync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Async</a:t>
            </a:r>
            <a:r>
              <a:rPr lang="en-US" dirty="0"/>
              <a:t>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Java High Level Threading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Race Conditions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Atomicity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Volatile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AD56F5D-E863-4567-BE5A-D74E3E0888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89812" y="11430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520077"/>
            <a:ext cx="9953659" cy="12742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5050390"/>
            <a:ext cx="9953659" cy="127421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benefits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Responsive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User Interface (UI)</a:t>
            </a:r>
          </a:p>
          <a:p>
            <a:pPr lvl="1"/>
            <a:r>
              <a:rPr lang="en-US" dirty="0"/>
              <a:t>Better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CPU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Utilization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Multi-Threaded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1947382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/>
          <p:cNvSpPr/>
          <p:nvPr/>
        </p:nvSpPr>
        <p:spPr>
          <a:xfrm>
            <a:off x="636372" y="5105400"/>
            <a:ext cx="10930039" cy="609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Single-Threaded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Multi-Threaded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Multi-Threaded CPU Utilization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36372" y="2133600"/>
            <a:ext cx="10930039" cy="609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760412" y="2213860"/>
            <a:ext cx="2362200" cy="449079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1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8517484" y="2205754"/>
            <a:ext cx="1247560" cy="449079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3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3243916" y="2213860"/>
            <a:ext cx="5136496" cy="449079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2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902116" y="2213860"/>
            <a:ext cx="1526296" cy="449079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636372" y="4290685"/>
            <a:ext cx="10930039" cy="609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3808412" y="4371681"/>
            <a:ext cx="2057400" cy="449079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3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760412" y="5189783"/>
            <a:ext cx="8153400" cy="449079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2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6018212" y="4372727"/>
            <a:ext cx="1526296" cy="449079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760412" y="4360258"/>
            <a:ext cx="2895600" cy="449079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1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6246812" y="1090512"/>
            <a:ext cx="3265292" cy="610480"/>
          </a:xfrm>
          <a:prstGeom prst="wedgeRoundRectCallout">
            <a:avLst>
              <a:gd name="adj1" fmla="val -30764"/>
              <a:gd name="adj2" fmla="val 1574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noProof="1">
                <a:solidFill>
                  <a:schemeClr val="tx1"/>
                </a:solidFill>
              </a:rPr>
              <a:t>Heavy Operation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625904" y="3231503"/>
            <a:ext cx="3886200" cy="661529"/>
          </a:xfrm>
          <a:prstGeom prst="wedgeRoundRectCallout">
            <a:avLst>
              <a:gd name="adj1" fmla="val -39037"/>
              <a:gd name="adj2" fmla="val 1128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Percieved time</a:t>
            </a:r>
            <a:r>
              <a:rPr lang="en-US" sz="3200" noProof="1">
                <a:solidFill>
                  <a:schemeClr val="tx1"/>
                </a:solidFill>
              </a:rPr>
              <a:t> is less</a:t>
            </a:r>
          </a:p>
        </p:txBody>
      </p:sp>
    </p:spTree>
    <p:extLst>
      <p:ext uri="{BB962C8B-B14F-4D97-AF65-F5344CB8AC3E}">
        <p14:creationId xmlns:p14="http://schemas.microsoft.com/office/powerpoint/2010/main" val="132836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ExecutorService</a:t>
            </a:r>
            <a:r>
              <a:rPr lang="en-US" dirty="0"/>
              <a:t> class provides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easier thread management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Threading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3" y="2631321"/>
            <a:ext cx="103632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ExecutorService</a:t>
            </a:r>
            <a:r>
              <a:rPr lang="en-US" sz="3600" dirty="0">
                <a:solidFill>
                  <a:schemeClr val="tx2"/>
                </a:solidFill>
              </a:rPr>
              <a:t> es =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Executors</a:t>
            </a:r>
            <a:r>
              <a:rPr lang="en-US" sz="3600" dirty="0">
                <a:solidFill>
                  <a:schemeClr val="tx2"/>
                </a:solidFill>
              </a:rPr>
              <a:t>.newFixedThreadPool(2);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Runnable task = () -&gt; isPrime(number);</a:t>
            </a:r>
          </a:p>
          <a:p>
            <a:r>
              <a:rPr lang="en-US" sz="3600" dirty="0">
                <a:solidFill>
                  <a:schemeClr val="tx2"/>
                </a:solidFill>
              </a:rPr>
              <a:t>es.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submit(</a:t>
            </a:r>
            <a:r>
              <a:rPr lang="en-US" sz="3600" dirty="0">
                <a:solidFill>
                  <a:schemeClr val="tx2"/>
                </a:solidFill>
              </a:rPr>
              <a:t>task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600" dirty="0">
                <a:solidFill>
                  <a:schemeClr val="tx2"/>
                </a:solidFill>
              </a:rPr>
              <a:t>;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7237412" y="1981201"/>
            <a:ext cx="3733800" cy="1169648"/>
          </a:xfrm>
          <a:prstGeom prst="wedgeRoundRectCallout">
            <a:avLst>
              <a:gd name="adj1" fmla="val -64725"/>
              <a:gd name="adj2" fmla="val 599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noProof="1">
                <a:solidFill>
                  <a:schemeClr val="tx1"/>
                </a:solidFill>
              </a:rPr>
              <a:t>Several thread pool types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126742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/>
          <p:cNvSpPr/>
          <p:nvPr/>
        </p:nvSpPr>
        <p:spPr>
          <a:xfrm>
            <a:off x="3884612" y="4607113"/>
            <a:ext cx="7128735" cy="609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Service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884612" y="3767028"/>
            <a:ext cx="7128736" cy="429098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4002948" y="4687373"/>
            <a:ext cx="1222948" cy="449079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1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1065212" y="3549043"/>
            <a:ext cx="1828800" cy="2775557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1252867" y="3658502"/>
            <a:ext cx="1447800" cy="43661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1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1252867" y="4196126"/>
            <a:ext cx="1447800" cy="43661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2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1252867" y="4733750"/>
            <a:ext cx="1447800" cy="43661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3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1252867" y="5264537"/>
            <a:ext cx="1447800" cy="43661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4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1252867" y="5779908"/>
            <a:ext cx="1447800" cy="43661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5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3884612" y="5434337"/>
            <a:ext cx="7128736" cy="609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4002948" y="5514597"/>
            <a:ext cx="1775564" cy="449079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2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5349894" y="4687373"/>
            <a:ext cx="3925300" cy="449079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</a:t>
            </a: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5902510" y="5514597"/>
            <a:ext cx="1239084" cy="449079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</a:t>
            </a: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7251859" y="5514597"/>
            <a:ext cx="1239084" cy="449079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</a:t>
            </a: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 Placeholder 5"/>
          <p:cNvSpPr txBox="1">
            <a:spLocks/>
          </p:cNvSpPr>
          <p:nvPr/>
        </p:nvSpPr>
        <p:spPr>
          <a:xfrm>
            <a:off x="912813" y="1493295"/>
            <a:ext cx="103632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ExecutorService </a:t>
            </a:r>
            <a:r>
              <a:rPr lang="en-US" sz="3600" dirty="0" err="1">
                <a:solidFill>
                  <a:schemeClr val="tx2"/>
                </a:solidFill>
              </a:rPr>
              <a:t>es</a:t>
            </a:r>
            <a:r>
              <a:rPr lang="en-US" sz="3600" dirty="0">
                <a:solidFill>
                  <a:schemeClr val="tx2"/>
                </a:solidFill>
              </a:rPr>
              <a:t> = 	</a:t>
            </a:r>
            <a:r>
              <a:rPr lang="en-US" sz="3600" dirty="0" err="1">
                <a:solidFill>
                  <a:schemeClr val="tx2"/>
                </a:solidFill>
              </a:rPr>
              <a:t>Executors.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newFixedThreadPool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3600" dirty="0">
                <a:solidFill>
                  <a:schemeClr val="tx2"/>
                </a:solidFill>
              </a:rPr>
              <a:t>2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600" dirty="0">
                <a:solidFill>
                  <a:schemeClr val="tx2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7484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14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Future&lt;T&gt;</a:t>
            </a:r>
            <a:r>
              <a:rPr lang="en-US" sz="3600" dirty="0">
                <a:latin typeface="+mj-lt"/>
              </a:rPr>
              <a:t> - </a:t>
            </a:r>
            <a:r>
              <a:rPr lang="en-US" sz="3600" dirty="0"/>
              <a:t>defines a result from a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Callable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 from a Task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3" y="2057400"/>
            <a:ext cx="10363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2"/>
                </a:solidFill>
              </a:rPr>
              <a:t>ExecutorService es = 	Executors.newFixedThreadPool(4);</a:t>
            </a:r>
          </a:p>
          <a:p>
            <a:endParaRPr lang="en-GB" sz="3200" dirty="0">
              <a:solidFill>
                <a:schemeClr val="tx2"/>
              </a:solidFill>
            </a:endParaRPr>
          </a:p>
          <a:p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Future&lt;Boolean&gt;</a:t>
            </a:r>
            <a:r>
              <a:rPr lang="en-GB" sz="3200" dirty="0">
                <a:solidFill>
                  <a:schemeClr val="tx2"/>
                </a:solidFill>
              </a:rPr>
              <a:t> future = </a:t>
            </a:r>
            <a:br>
              <a:rPr lang="en-GB" sz="3200" dirty="0">
                <a:solidFill>
                  <a:schemeClr val="tx2"/>
                </a:solidFill>
              </a:rPr>
            </a:br>
            <a:r>
              <a:rPr lang="en-GB" sz="3200" dirty="0">
                <a:solidFill>
                  <a:schemeClr val="tx2"/>
                </a:solidFill>
              </a:rPr>
              <a:t>	es.submit(() -&gt; isPrime(number));</a:t>
            </a:r>
          </a:p>
          <a:p>
            <a:endParaRPr lang="en-GB" sz="3200" dirty="0">
              <a:solidFill>
                <a:schemeClr val="tx2"/>
              </a:solidFill>
            </a:endParaRPr>
          </a:p>
          <a:p>
            <a:r>
              <a:rPr lang="en-GB" sz="3200" dirty="0">
                <a:solidFill>
                  <a:schemeClr val="tx2"/>
                </a:solidFill>
              </a:rPr>
              <a:t>if (future.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isDone()</a:t>
            </a:r>
            <a:r>
              <a:rPr lang="en-GB" sz="3200" dirty="0">
                <a:solidFill>
                  <a:schemeClr val="tx2"/>
                </a:solidFill>
              </a:rPr>
              <a:t>)</a:t>
            </a:r>
          </a:p>
          <a:p>
            <a:r>
              <a:rPr lang="en-GB" sz="3200" dirty="0">
                <a:solidFill>
                  <a:schemeClr val="tx2"/>
                </a:solidFill>
              </a:rPr>
              <a:t>  System.out.println(future.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get()</a:t>
            </a:r>
            <a:r>
              <a:rPr lang="en-GB" sz="3200" dirty="0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847012" y="4724400"/>
            <a:ext cx="3176700" cy="758442"/>
          </a:xfrm>
          <a:prstGeom prst="wedgeRoundRectCallout">
            <a:avLst>
              <a:gd name="adj1" fmla="val -39134"/>
              <a:gd name="adj2" fmla="val 689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noProof="1">
                <a:solidFill>
                  <a:schemeClr val="tx1"/>
                </a:solidFill>
              </a:rPr>
              <a:t>blocks until done</a:t>
            </a:r>
          </a:p>
        </p:txBody>
      </p:sp>
    </p:spTree>
    <p:extLst>
      <p:ext uri="{BB962C8B-B14F-4D97-AF65-F5344CB8AC3E}">
        <p14:creationId xmlns:p14="http://schemas.microsoft.com/office/powerpoint/2010/main" val="136296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GB" dirty="0"/>
              <a:t>Test every number in the range [0...N] if it is prime or not</a:t>
            </a:r>
          </a:p>
          <a:p>
            <a:r>
              <a:rPr lang="en-GB" dirty="0"/>
              <a:t>Spread the calculation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over 2 or 4 threads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Benchmark</a:t>
            </a:r>
            <a:r>
              <a:rPr lang="en-GB" dirty="0"/>
              <a:t> and compare the difference over one thread</a:t>
            </a:r>
            <a:endParaRPr lang="bg-BG" dirty="0"/>
          </a:p>
          <a:p>
            <a:r>
              <a:rPr lang="en-GB" dirty="0"/>
              <a:t>Benchmark both efficient and inefficient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isPrime()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Benchmarking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4114800"/>
            <a:ext cx="95821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1"/>
          </a:p>
          <a:p>
            <a:r>
              <a:rPr lang="en-US" noProof="1"/>
              <a:t>Create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List&lt;Integer&gt;</a:t>
            </a:r>
            <a:r>
              <a:rPr lang="en-US" noProof="1"/>
              <a:t> for all numbers in range [0..N]</a:t>
            </a:r>
          </a:p>
          <a:p>
            <a:r>
              <a:rPr lang="en-US" noProof="1"/>
              <a:t>Start timer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System.nanoTime()</a:t>
            </a:r>
            <a:r>
              <a:rPr lang="en-US" noProof="1"/>
              <a:t>)</a:t>
            </a:r>
          </a:p>
          <a:p>
            <a:r>
              <a:rPr lang="en-US" noProof="1"/>
              <a:t>Submit a task for each number, returning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Future&lt;Boolean&gt;</a:t>
            </a:r>
          </a:p>
          <a:p>
            <a:r>
              <a:rPr lang="en-US" noProof="1"/>
              <a:t>Await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termination</a:t>
            </a:r>
            <a:r>
              <a:rPr lang="en-US" noProof="1"/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shutdown</a:t>
            </a:r>
            <a:r>
              <a:rPr lang="en-US" noProof="1"/>
              <a:t> ES</a:t>
            </a:r>
          </a:p>
          <a:p>
            <a:r>
              <a:rPr lang="en-US" noProof="1"/>
              <a:t>Stop timer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System.nanoTime()</a:t>
            </a:r>
            <a:r>
              <a:rPr lang="en-US" noProof="1"/>
              <a:t>)</a:t>
            </a:r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Benchmarking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462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133600"/>
            <a:ext cx="3195745" cy="4091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2029285"/>
            <a:ext cx="2144575" cy="21445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5406" y="4800600"/>
            <a:ext cx="8938472" cy="820600"/>
          </a:xfrm>
        </p:spPr>
        <p:txBody>
          <a:bodyPr/>
          <a:lstStyle/>
          <a:p>
            <a:r>
              <a:rPr lang="en-US" dirty="0"/>
              <a:t>Single and Multi-Threading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1" y="5610809"/>
            <a:ext cx="8938472" cy="719034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8" name="Shape 173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4337157" y="866750"/>
            <a:ext cx="3524100" cy="36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692472"/>
            <a:ext cx="3195745" cy="4091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259654"/>
            <a:ext cx="3195745" cy="4091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802073"/>
            <a:ext cx="3195745" cy="40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4934368"/>
            <a:ext cx="8229598" cy="820600"/>
          </a:xfrm>
        </p:spPr>
        <p:txBody>
          <a:bodyPr/>
          <a:lstStyle/>
          <a:p>
            <a:r>
              <a:rPr lang="en-US" dirty="0"/>
              <a:t>Resource Sharing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414" y="5754968"/>
            <a:ext cx="10667998" cy="6882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Tasks Interfering with Each Other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671"/>
          <a:stretch/>
        </p:blipFill>
        <p:spPr>
          <a:xfrm>
            <a:off x="3209875" y="1393164"/>
            <a:ext cx="5769074" cy="3130904"/>
          </a:xfrm>
          <a:prstGeom prst="roundRect">
            <a:avLst>
              <a:gd name="adj" fmla="val 2718"/>
            </a:avLst>
          </a:prstGeom>
        </p:spPr>
      </p:pic>
    </p:spTree>
    <p:extLst>
      <p:ext uri="{BB962C8B-B14F-4D97-AF65-F5344CB8AC3E}">
        <p14:creationId xmlns:p14="http://schemas.microsoft.com/office/powerpoint/2010/main" val="131380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Atomic action is one that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happens all at once</a:t>
            </a:r>
          </a:p>
          <a:p>
            <a:r>
              <a:rPr lang="en-GB" dirty="0"/>
              <a:t>Java –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reads</a:t>
            </a:r>
            <a:r>
              <a:rPr lang="en-GB" dirty="0"/>
              <a:t> and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writes</a:t>
            </a:r>
            <a:r>
              <a:rPr lang="en-GB" dirty="0"/>
              <a:t> on primitives (except double and long)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</a:t>
            </a:r>
          </a:p>
        </p:txBody>
      </p:sp>
      <p:sp>
        <p:nvSpPr>
          <p:cNvPr id="21" name="Text Placeholder 5"/>
          <p:cNvSpPr txBox="1">
            <a:spLocks/>
          </p:cNvSpPr>
          <p:nvPr/>
        </p:nvSpPr>
        <p:spPr>
          <a:xfrm>
            <a:off x="912813" y="2660266"/>
            <a:ext cx="103632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600" dirty="0" err="1">
                <a:solidFill>
                  <a:schemeClr val="tx2"/>
                </a:solidFill>
              </a:rPr>
              <a:t>int</a:t>
            </a:r>
            <a:r>
              <a:rPr lang="en-GB" sz="3600" dirty="0">
                <a:solidFill>
                  <a:schemeClr val="tx2"/>
                </a:solidFill>
              </a:rPr>
              <a:t> a = 5; 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// atomic</a:t>
            </a:r>
          </a:p>
          <a:p>
            <a:r>
              <a:rPr lang="en-GB" sz="3600" dirty="0" err="1">
                <a:solidFill>
                  <a:schemeClr val="tx2"/>
                </a:solidFill>
              </a:rPr>
              <a:t>int</a:t>
            </a:r>
            <a:r>
              <a:rPr lang="en-GB" sz="3600" dirty="0">
                <a:solidFill>
                  <a:schemeClr val="tx2"/>
                </a:solidFill>
              </a:rPr>
              <a:t> b = 6;</a:t>
            </a:r>
          </a:p>
          <a:p>
            <a:endParaRPr lang="en-GB" sz="3600" dirty="0">
              <a:solidFill>
                <a:schemeClr val="tx2"/>
              </a:solidFill>
            </a:endParaRPr>
          </a:p>
          <a:p>
            <a:r>
              <a:rPr lang="en-GB" sz="3600" dirty="0">
                <a:solidFill>
                  <a:schemeClr val="tx2"/>
                </a:solidFill>
              </a:rPr>
              <a:t>a++; 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// non-atomic</a:t>
            </a:r>
          </a:p>
          <a:p>
            <a:r>
              <a:rPr lang="en-GB" sz="3600" dirty="0">
                <a:solidFill>
                  <a:schemeClr val="tx2"/>
                </a:solidFill>
              </a:rPr>
              <a:t>a = a + b;</a:t>
            </a:r>
          </a:p>
          <a:p>
            <a:r>
              <a:rPr lang="en-GB" sz="3600" dirty="0">
                <a:solidFill>
                  <a:schemeClr val="tx2"/>
                </a:solidFill>
              </a:rPr>
              <a:t>a = b;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5172496"/>
            <a:ext cx="1296677" cy="1304504"/>
          </a:xfrm>
          <a:prstGeom prst="roundRect">
            <a:avLst>
              <a:gd name="adj" fmla="val 7469"/>
            </a:avLst>
          </a:prstGeom>
        </p:spPr>
      </p:pic>
    </p:spTree>
    <p:extLst>
      <p:ext uri="{BB962C8B-B14F-4D97-AF65-F5344CB8AC3E}">
        <p14:creationId xmlns:p14="http://schemas.microsoft.com/office/powerpoint/2010/main" val="221190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9600" b="1" dirty="0" err="1" smtClean="0"/>
              <a:t>JavaFundamentals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27535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647943"/>
          </a:xfrm>
        </p:spPr>
        <p:txBody>
          <a:bodyPr>
            <a:normAutofit/>
          </a:bodyPr>
          <a:lstStyle/>
          <a:p>
            <a:r>
              <a:rPr lang="en-US" sz="3200" dirty="0"/>
              <a:t>Two different threads try to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US" sz="3200" dirty="0"/>
              <a:t> data at the same time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894012" y="2531540"/>
            <a:ext cx="8672399" cy="399134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2894012" y="3230761"/>
            <a:ext cx="8672399" cy="399134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2894012" y="4635607"/>
            <a:ext cx="8672399" cy="399134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608012" y="2531540"/>
            <a:ext cx="2014790" cy="39273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Thread A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608012" y="3217830"/>
            <a:ext cx="2014790" cy="39273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Thread B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608012" y="4629600"/>
            <a:ext cx="2014790" cy="39273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Bank Acc</a:t>
            </a:r>
          </a:p>
        </p:txBody>
      </p:sp>
      <p:cxnSp>
        <p:nvCxnSpPr>
          <p:cNvPr id="17" name="Straight Arrow Connector 16"/>
          <p:cNvCxnSpPr>
            <a:cxnSpLocks/>
            <a:stCxn id="21" idx="0"/>
            <a:endCxn id="23" idx="4"/>
          </p:cNvCxnSpPr>
          <p:nvPr/>
        </p:nvCxnSpPr>
        <p:spPr>
          <a:xfrm flipV="1">
            <a:off x="3769997" y="3007210"/>
            <a:ext cx="0" cy="15215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655382" y="4528724"/>
            <a:ext cx="229230" cy="19473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Oval 22"/>
          <p:cNvSpPr/>
          <p:nvPr/>
        </p:nvSpPr>
        <p:spPr>
          <a:xfrm>
            <a:off x="3655382" y="2812477"/>
            <a:ext cx="229230" cy="19473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Arrow Connector 24"/>
          <p:cNvCxnSpPr>
            <a:cxnSpLocks/>
            <a:stCxn id="26" idx="0"/>
            <a:endCxn id="27" idx="4"/>
          </p:cNvCxnSpPr>
          <p:nvPr/>
        </p:nvCxnSpPr>
        <p:spPr>
          <a:xfrm flipV="1">
            <a:off x="5058206" y="3720737"/>
            <a:ext cx="1" cy="8079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943591" y="4528723"/>
            <a:ext cx="229230" cy="19473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Oval 26"/>
          <p:cNvSpPr/>
          <p:nvPr/>
        </p:nvSpPr>
        <p:spPr>
          <a:xfrm>
            <a:off x="4943592" y="3526004"/>
            <a:ext cx="229230" cy="19473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89812" y="2459444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en-GB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609012" y="3167027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en-GB" sz="2800" b="1" dirty="0"/>
          </a:p>
        </p:txBody>
      </p:sp>
      <p:cxnSp>
        <p:nvCxnSpPr>
          <p:cNvPr id="31" name="Straight Arrow Connector 30"/>
          <p:cNvCxnSpPr>
            <a:cxnSpLocks/>
            <a:stCxn id="33" idx="4"/>
            <a:endCxn id="32" idx="0"/>
          </p:cNvCxnSpPr>
          <p:nvPr/>
        </p:nvCxnSpPr>
        <p:spPr>
          <a:xfrm>
            <a:off x="7960997" y="3007210"/>
            <a:ext cx="0" cy="15215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846382" y="4528723"/>
            <a:ext cx="229230" cy="19473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Oval 32"/>
          <p:cNvSpPr/>
          <p:nvPr/>
        </p:nvSpPr>
        <p:spPr>
          <a:xfrm>
            <a:off x="7846382" y="2812477"/>
            <a:ext cx="229230" cy="19473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Straight Arrow Connector 33"/>
          <p:cNvCxnSpPr>
            <a:cxnSpLocks/>
            <a:stCxn id="36" idx="4"/>
            <a:endCxn id="35" idx="0"/>
          </p:cNvCxnSpPr>
          <p:nvPr/>
        </p:nvCxnSpPr>
        <p:spPr>
          <a:xfrm flipH="1">
            <a:off x="9248209" y="3718690"/>
            <a:ext cx="998" cy="8100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133594" y="4528722"/>
            <a:ext cx="229230" cy="19473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Oval 35"/>
          <p:cNvSpPr/>
          <p:nvPr/>
        </p:nvSpPr>
        <p:spPr>
          <a:xfrm>
            <a:off x="9134592" y="3523957"/>
            <a:ext cx="229230" cy="19473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99412" y="4573564"/>
            <a:ext cx="603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en-GB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301354" y="4573564"/>
            <a:ext cx="603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en-GB" sz="2800" b="1" dirty="0"/>
          </a:p>
        </p:txBody>
      </p:sp>
      <p:sp>
        <p:nvSpPr>
          <p:cNvPr id="46" name="AutoShape 7"/>
          <p:cNvSpPr>
            <a:spLocks noChangeArrowheads="1"/>
          </p:cNvSpPr>
          <p:nvPr/>
        </p:nvSpPr>
        <p:spPr bwMode="auto">
          <a:xfrm>
            <a:off x="8532812" y="5628025"/>
            <a:ext cx="2514600" cy="474472"/>
          </a:xfrm>
          <a:prstGeom prst="wedgeRoundRectCallout">
            <a:avLst>
              <a:gd name="adj1" fmla="val 572"/>
              <a:gd name="adj2" fmla="val -175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noProof="1">
                <a:solidFill>
                  <a:schemeClr val="tx1"/>
                </a:solidFill>
              </a:rPr>
              <a:t>Should be 19!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51527" y="5006040"/>
            <a:ext cx="83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endParaRPr lang="en-GB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4646612" y="5006040"/>
            <a:ext cx="83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endParaRPr lang="en-GB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7466012" y="5006040"/>
            <a:ext cx="1033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endParaRPr lang="en-GB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8609012" y="5006040"/>
            <a:ext cx="130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endParaRPr lang="en-GB" sz="2800" dirty="0"/>
          </a:p>
        </p:txBody>
      </p:sp>
      <p:sp>
        <p:nvSpPr>
          <p:cNvPr id="55" name="AutoShape 7"/>
          <p:cNvSpPr>
            <a:spLocks noChangeArrowheads="1"/>
          </p:cNvSpPr>
          <p:nvPr/>
        </p:nvSpPr>
        <p:spPr bwMode="auto">
          <a:xfrm>
            <a:off x="746479" y="5707343"/>
            <a:ext cx="2605048" cy="520705"/>
          </a:xfrm>
          <a:prstGeom prst="wedgeRoundRectCallout">
            <a:avLst>
              <a:gd name="adj1" fmla="val 40584"/>
              <a:gd name="adj2" fmla="val -1681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noProof="1">
                <a:solidFill>
                  <a:schemeClr val="tx1"/>
                </a:solidFill>
              </a:rPr>
              <a:t>Initial balance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808412" y="2459444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en-GB" sz="2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086165" y="3167027"/>
            <a:ext cx="55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08291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6" grpId="0" animBg="1"/>
      <p:bldP spid="27" grpId="0" animBg="1"/>
      <p:bldP spid="28" grpId="0"/>
      <p:bldP spid="30" grpId="0"/>
      <p:bldP spid="32" grpId="0" animBg="1"/>
      <p:bldP spid="33" grpId="0" animBg="1"/>
      <p:bldP spid="35" grpId="0" animBg="1"/>
      <p:bldP spid="36" grpId="0" animBg="1"/>
      <p:bldP spid="44" grpId="0"/>
      <p:bldP spid="45" grpId="0"/>
      <p:bldP spid="46" grpId="0" animBg="1"/>
      <p:bldP spid="47" grpId="0"/>
      <p:bldP spid="48" grpId="0"/>
      <p:bldP spid="49" grpId="0"/>
      <p:bldP spid="50" grpId="0"/>
      <p:bldP spid="56" grpId="0"/>
      <p:bldP spid="5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-325" r="42989" b="-1"/>
          <a:stretch/>
        </p:blipFill>
        <p:spPr>
          <a:xfrm>
            <a:off x="4381500" y="5695949"/>
            <a:ext cx="5381389" cy="73581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simple class</a:t>
            </a:r>
            <a:r>
              <a:rPr lang="en-US" b="1" dirty="0"/>
              <a:t> </a:t>
            </a:r>
            <a:r>
              <a:rPr lang="en-US" dirty="0" err="1"/>
              <a:t>BankAccount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Property: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 balance</a:t>
            </a:r>
          </a:p>
          <a:p>
            <a:pPr lvl="1"/>
            <a:r>
              <a:rPr lang="en-US" dirty="0"/>
              <a:t>Method: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deposit(int sum)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multi-threaded program</a:t>
            </a:r>
            <a:r>
              <a:rPr lang="en-US" b="1" dirty="0"/>
              <a:t> </a:t>
            </a:r>
            <a:r>
              <a:rPr lang="en-US" dirty="0"/>
              <a:t>that simulates 100  transactions, each deposing 100 times 1 to the balance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Transactions</a:t>
            </a:r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1990263" y="4985012"/>
            <a:ext cx="864401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248" r="44715" b="1"/>
          <a:stretch/>
        </p:blipFill>
        <p:spPr>
          <a:xfrm>
            <a:off x="3695700" y="4507713"/>
            <a:ext cx="5181600" cy="731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998" r="44016"/>
          <a:stretch/>
        </p:blipFill>
        <p:spPr>
          <a:xfrm>
            <a:off x="5408612" y="5095737"/>
            <a:ext cx="5257800" cy="69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Transactions (Unsafe)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3" y="1600200"/>
            <a:ext cx="103632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600" dirty="0">
                <a:solidFill>
                  <a:schemeClr val="tx2"/>
                </a:solidFill>
              </a:rPr>
              <a:t>class Account {</a:t>
            </a:r>
          </a:p>
          <a:p>
            <a:r>
              <a:rPr lang="en-GB" sz="3600" dirty="0">
                <a:solidFill>
                  <a:schemeClr val="tx2"/>
                </a:solidFill>
              </a:rPr>
              <a:t>    int balance;</a:t>
            </a:r>
          </a:p>
          <a:p>
            <a:endParaRPr lang="en-GB" sz="3600" dirty="0">
              <a:solidFill>
                <a:schemeClr val="tx2"/>
              </a:solidFill>
            </a:endParaRPr>
          </a:p>
          <a:p>
            <a:r>
              <a:rPr lang="en-GB" sz="3600" dirty="0">
                <a:solidFill>
                  <a:schemeClr val="tx2"/>
                </a:solidFill>
              </a:rPr>
              <a:t>    void deposit(int amount) {</a:t>
            </a:r>
          </a:p>
          <a:p>
            <a:r>
              <a:rPr lang="en-GB" sz="3600" dirty="0">
                <a:solidFill>
                  <a:schemeClr val="tx2"/>
                </a:solidFill>
              </a:rPr>
              <a:t>        balance = balance + amount;</a:t>
            </a:r>
          </a:p>
          <a:p>
            <a:r>
              <a:rPr lang="en-GB" sz="3600" dirty="0">
                <a:solidFill>
                  <a:schemeClr val="tx2"/>
                </a:solidFill>
              </a:rPr>
              <a:t>    }</a:t>
            </a:r>
          </a:p>
          <a:p>
            <a:r>
              <a:rPr lang="en-GB" sz="3600" dirty="0">
                <a:solidFill>
                  <a:schemeClr val="tx2"/>
                </a:solidFill>
              </a:rPr>
              <a:t>}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542212" y="4648200"/>
            <a:ext cx="3176700" cy="1286047"/>
          </a:xfrm>
          <a:prstGeom prst="wedgeRoundRectCallout">
            <a:avLst>
              <a:gd name="adj1" fmla="val -75216"/>
              <a:gd name="adj2" fmla="val -572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Unsafe</a:t>
            </a:r>
            <a:r>
              <a:rPr lang="en-US" sz="3200" noProof="1">
                <a:solidFill>
                  <a:schemeClr val="tx1"/>
                </a:solidFill>
              </a:rPr>
              <a:t>: Read + Write Operation</a:t>
            </a:r>
          </a:p>
        </p:txBody>
      </p:sp>
    </p:spTree>
    <p:extLst>
      <p:ext uri="{BB962C8B-B14F-4D97-AF65-F5344CB8AC3E}">
        <p14:creationId xmlns:p14="http://schemas.microsoft.com/office/powerpoint/2010/main" val="159044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Transactions (Unsafe) (2)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3" y="1393521"/>
            <a:ext cx="10363200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2"/>
                </a:solidFill>
              </a:rPr>
              <a:t>Runnable task = () -&gt; {</a:t>
            </a:r>
          </a:p>
          <a:p>
            <a:r>
              <a:rPr lang="en-GB" sz="3200" dirty="0">
                <a:solidFill>
                  <a:schemeClr val="tx2"/>
                </a:solidFill>
              </a:rPr>
              <a:t>for (int </a:t>
            </a:r>
            <a:r>
              <a:rPr lang="en-GB" sz="3200" dirty="0" err="1">
                <a:solidFill>
                  <a:schemeClr val="tx2"/>
                </a:solidFill>
              </a:rPr>
              <a:t>i</a:t>
            </a:r>
            <a:r>
              <a:rPr lang="en-GB" sz="3200" dirty="0">
                <a:solidFill>
                  <a:schemeClr val="tx2"/>
                </a:solidFill>
              </a:rPr>
              <a:t> = 0; </a:t>
            </a:r>
            <a:r>
              <a:rPr lang="en-GB" sz="3200" dirty="0" err="1">
                <a:solidFill>
                  <a:schemeClr val="tx2"/>
                </a:solidFill>
              </a:rPr>
              <a:t>i</a:t>
            </a:r>
            <a:r>
              <a:rPr lang="en-GB" sz="3200" dirty="0">
                <a:solidFill>
                  <a:schemeClr val="tx2"/>
                </a:solidFill>
              </a:rPr>
              <a:t> &lt; 100; </a:t>
            </a:r>
            <a:r>
              <a:rPr lang="en-GB" sz="3200" dirty="0" err="1">
                <a:solidFill>
                  <a:schemeClr val="tx2"/>
                </a:solidFill>
              </a:rPr>
              <a:t>i</a:t>
            </a:r>
            <a:r>
              <a:rPr lang="en-GB" sz="3200" dirty="0">
                <a:solidFill>
                  <a:schemeClr val="tx2"/>
                </a:solidFill>
              </a:rPr>
              <a:t>++) {</a:t>
            </a:r>
          </a:p>
          <a:p>
            <a:r>
              <a:rPr lang="en-GB" sz="3200" dirty="0">
                <a:solidFill>
                  <a:schemeClr val="tx2"/>
                </a:solidFill>
              </a:rPr>
              <a:t>  </a:t>
            </a:r>
            <a:r>
              <a:rPr lang="en-GB" sz="3200" dirty="0" err="1">
                <a:solidFill>
                  <a:schemeClr val="tx2"/>
                </a:solidFill>
              </a:rPr>
              <a:t>account.deposit</a:t>
            </a:r>
            <a:r>
              <a:rPr lang="en-GB" sz="3200" dirty="0">
                <a:solidFill>
                  <a:schemeClr val="tx2"/>
                </a:solidFill>
              </a:rPr>
              <a:t>(1); }</a:t>
            </a:r>
          </a:p>
          <a:p>
            <a:r>
              <a:rPr lang="en-GB" sz="3200" dirty="0">
                <a:solidFill>
                  <a:schemeClr val="tx2"/>
                </a:solidFill>
              </a:rPr>
              <a:t>};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3" y="3908121"/>
            <a:ext cx="10363200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2"/>
                </a:solidFill>
              </a:rPr>
              <a:t>Thread[] threads = new Thread[transactions];</a:t>
            </a:r>
          </a:p>
          <a:p>
            <a:r>
              <a:rPr lang="en-GB" sz="3200" dirty="0">
                <a:solidFill>
                  <a:schemeClr val="tx2"/>
                </a:solidFill>
              </a:rPr>
              <a:t>for (int </a:t>
            </a:r>
            <a:r>
              <a:rPr lang="en-GB" sz="3200" dirty="0" err="1">
                <a:solidFill>
                  <a:schemeClr val="tx2"/>
                </a:solidFill>
              </a:rPr>
              <a:t>i</a:t>
            </a:r>
            <a:r>
              <a:rPr lang="en-GB" sz="3200" dirty="0">
                <a:solidFill>
                  <a:schemeClr val="tx2"/>
                </a:solidFill>
              </a:rPr>
              <a:t> = 0; </a:t>
            </a:r>
            <a:r>
              <a:rPr lang="en-GB" sz="3200" dirty="0" err="1">
                <a:solidFill>
                  <a:schemeClr val="tx2"/>
                </a:solidFill>
              </a:rPr>
              <a:t>i</a:t>
            </a:r>
            <a:r>
              <a:rPr lang="en-GB" sz="3200" dirty="0">
                <a:solidFill>
                  <a:schemeClr val="tx2"/>
                </a:solidFill>
              </a:rPr>
              <a:t> &lt; 100; </a:t>
            </a:r>
            <a:r>
              <a:rPr lang="en-GB" sz="3200" dirty="0" err="1">
                <a:solidFill>
                  <a:schemeClr val="tx2"/>
                </a:solidFill>
              </a:rPr>
              <a:t>i</a:t>
            </a:r>
            <a:r>
              <a:rPr lang="en-GB" sz="3200" dirty="0">
                <a:solidFill>
                  <a:schemeClr val="tx2"/>
                </a:solidFill>
              </a:rPr>
              <a:t>++)</a:t>
            </a:r>
          </a:p>
          <a:p>
            <a:r>
              <a:rPr lang="en-GB" sz="3200" dirty="0">
                <a:solidFill>
                  <a:schemeClr val="tx2"/>
                </a:solidFill>
              </a:rPr>
              <a:t>  threads[</a:t>
            </a:r>
            <a:r>
              <a:rPr lang="en-GB" sz="3200" dirty="0" err="1">
                <a:solidFill>
                  <a:schemeClr val="tx2"/>
                </a:solidFill>
              </a:rPr>
              <a:t>i</a:t>
            </a:r>
            <a:r>
              <a:rPr lang="en-GB" sz="3200" dirty="0">
                <a:solidFill>
                  <a:schemeClr val="tx2"/>
                </a:solidFill>
              </a:rPr>
              <a:t>] = new Thread(task);</a:t>
            </a:r>
          </a:p>
          <a:p>
            <a:r>
              <a:rPr lang="en-GB" sz="3200" dirty="0">
                <a:solidFill>
                  <a:schemeClr val="tx2"/>
                </a:solidFill>
              </a:rPr>
              <a:t>  threads[</a:t>
            </a:r>
            <a:r>
              <a:rPr lang="en-GB" sz="3200" dirty="0" err="1">
                <a:solidFill>
                  <a:schemeClr val="tx2"/>
                </a:solidFill>
              </a:rPr>
              <a:t>i</a:t>
            </a:r>
            <a:r>
              <a:rPr lang="en-GB" sz="3200" dirty="0">
                <a:solidFill>
                  <a:schemeClr val="tx2"/>
                </a:solidFill>
              </a:rPr>
              <a:t>].start();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380412" y="1747766"/>
            <a:ext cx="3048000" cy="1600200"/>
          </a:xfrm>
          <a:prstGeom prst="wedgeRoundRectCallout">
            <a:avLst>
              <a:gd name="adj1" fmla="val -112822"/>
              <a:gd name="adj2" fmla="val 168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Unsafe</a:t>
            </a:r>
            <a:r>
              <a:rPr lang="en-US" sz="3200" noProof="1">
                <a:solidFill>
                  <a:schemeClr val="tx1"/>
                </a:solidFill>
              </a:rPr>
              <a:t>: This may produce incorrect result</a:t>
            </a:r>
          </a:p>
        </p:txBody>
      </p:sp>
    </p:spTree>
    <p:extLst>
      <p:ext uri="{BB962C8B-B14F-4D97-AF65-F5344CB8AC3E}">
        <p14:creationId xmlns:p14="http://schemas.microsoft.com/office/powerpoint/2010/main" val="40851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synchronized</a:t>
            </a:r>
          </a:p>
          <a:p>
            <a:pPr lvl="1"/>
            <a:r>
              <a:rPr lang="en-US" sz="3400" dirty="0"/>
              <a:t>Grants access to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only one thread </a:t>
            </a:r>
            <a:r>
              <a:rPr lang="en-US" sz="3400" dirty="0"/>
              <a:t>at a time</a:t>
            </a:r>
          </a:p>
          <a:p>
            <a:pPr lvl="1"/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Blocks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other threads until the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resource is released</a:t>
            </a:r>
          </a:p>
          <a:p>
            <a:pPr lvl="1"/>
            <a:r>
              <a:rPr lang="en-US" sz="3400" dirty="0"/>
              <a:t>In other words, makes an operation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atomic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Keyword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912813" y="4183631"/>
            <a:ext cx="103632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182880"/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synchronized</a:t>
            </a:r>
            <a:r>
              <a:rPr lang="en-US" sz="4000" dirty="0">
                <a:solidFill>
                  <a:schemeClr val="tx2"/>
                </a:solidFill>
              </a:rPr>
              <a:t> (</a:t>
            </a:r>
            <a:r>
              <a:rPr lang="en-GB" sz="4000" dirty="0">
                <a:solidFill>
                  <a:schemeClr val="tx2"/>
                </a:solidFill>
              </a:rPr>
              <a:t>Object</a:t>
            </a:r>
            <a:r>
              <a:rPr lang="en-US" sz="4000" dirty="0">
                <a:solidFill>
                  <a:schemeClr val="tx2"/>
                </a:solidFill>
              </a:rPr>
              <a:t>) {</a:t>
            </a:r>
          </a:p>
          <a:p>
            <a:pPr marL="182880"/>
            <a:r>
              <a:rPr lang="en-US" sz="4000" dirty="0">
                <a:solidFill>
                  <a:schemeClr val="tx2"/>
                </a:solidFill>
              </a:rPr>
              <a:t>    // Thread safe code</a:t>
            </a:r>
          </a:p>
          <a:p>
            <a:pPr marL="182880"/>
            <a:r>
              <a:rPr lang="en-US" sz="40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746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331" y="4563879"/>
            <a:ext cx="9515475" cy="771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418" y="3904736"/>
            <a:ext cx="9515475" cy="7715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Modify previous problem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get same correct result every time</a:t>
            </a:r>
          </a:p>
          <a:p>
            <a:r>
              <a:rPr lang="en-US" dirty="0"/>
              <a:t>100 transactions, each deposing 100 times 1 to the balance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Thread Safe </a:t>
            </a:r>
            <a:r>
              <a:rPr lang="en-GB" dirty="0"/>
              <a:t>Transactions</a:t>
            </a:r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79412" y="3831398"/>
            <a:ext cx="864401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982" y="3276600"/>
            <a:ext cx="95154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3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Transactions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3" y="1600200"/>
            <a:ext cx="103632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600" dirty="0">
                <a:solidFill>
                  <a:schemeClr val="tx2"/>
                </a:solidFill>
              </a:rPr>
              <a:t>class Account {</a:t>
            </a:r>
          </a:p>
          <a:p>
            <a:r>
              <a:rPr lang="en-GB" sz="3600" dirty="0">
                <a:solidFill>
                  <a:schemeClr val="tx2"/>
                </a:solidFill>
              </a:rPr>
              <a:t>    int balance;</a:t>
            </a:r>
          </a:p>
          <a:p>
            <a:endParaRPr lang="en-GB" sz="3600" dirty="0">
              <a:solidFill>
                <a:schemeClr val="tx2"/>
              </a:solidFill>
            </a:endParaRPr>
          </a:p>
          <a:p>
            <a:r>
              <a:rPr lang="en-GB" sz="3600" dirty="0">
                <a:solidFill>
                  <a:schemeClr val="tx2"/>
                </a:solidFill>
              </a:rPr>
              <a:t>    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synchronized</a:t>
            </a:r>
            <a:r>
              <a:rPr lang="en-GB" sz="3600" dirty="0">
                <a:solidFill>
                  <a:schemeClr val="tx2"/>
                </a:solidFill>
              </a:rPr>
              <a:t> void add (int amount) {</a:t>
            </a:r>
          </a:p>
          <a:p>
            <a:r>
              <a:rPr lang="en-GB" sz="3600" dirty="0">
                <a:solidFill>
                  <a:schemeClr val="tx2"/>
                </a:solidFill>
              </a:rPr>
              <a:t>        balance = balance + amount;</a:t>
            </a:r>
          </a:p>
          <a:p>
            <a:r>
              <a:rPr lang="en-GB" sz="3600" dirty="0">
                <a:solidFill>
                  <a:schemeClr val="tx2"/>
                </a:solidFill>
              </a:rPr>
              <a:t>    }</a:t>
            </a:r>
          </a:p>
          <a:p>
            <a:r>
              <a:rPr lang="en-GB" sz="3600" dirty="0">
                <a:solidFill>
                  <a:schemeClr val="tx2"/>
                </a:solidFill>
              </a:rPr>
              <a:t>}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589712" y="1752600"/>
            <a:ext cx="3176700" cy="1139442"/>
          </a:xfrm>
          <a:prstGeom prst="wedgeRoundRectCallout">
            <a:avLst>
              <a:gd name="adj1" fmla="val -93696"/>
              <a:gd name="adj2" fmla="val 964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noProof="1">
                <a:solidFill>
                  <a:schemeClr val="tx1"/>
                </a:solidFill>
              </a:rPr>
              <a:t>synchronized method</a:t>
            </a:r>
          </a:p>
        </p:txBody>
      </p:sp>
    </p:spTree>
    <p:extLst>
      <p:ext uri="{BB962C8B-B14F-4D97-AF65-F5344CB8AC3E}">
        <p14:creationId xmlns:p14="http://schemas.microsoft.com/office/powerpoint/2010/main" val="331672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Transactions (2)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3" y="1196710"/>
            <a:ext cx="10363200" cy="5204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600" dirty="0">
                <a:solidFill>
                  <a:schemeClr val="tx2"/>
                </a:solidFill>
              </a:rPr>
              <a:t>class Account {</a:t>
            </a:r>
          </a:p>
          <a:p>
            <a:r>
              <a:rPr lang="en-GB" sz="3600" dirty="0">
                <a:solidFill>
                  <a:schemeClr val="tx2"/>
                </a:solidFill>
              </a:rPr>
              <a:t>  int balance;</a:t>
            </a:r>
          </a:p>
          <a:p>
            <a:endParaRPr lang="en-GB" sz="3600" dirty="0">
              <a:solidFill>
                <a:schemeClr val="tx2"/>
              </a:solidFill>
            </a:endParaRPr>
          </a:p>
          <a:p>
            <a:r>
              <a:rPr lang="en-GB" sz="3600" dirty="0">
                <a:solidFill>
                  <a:schemeClr val="tx2"/>
                </a:solidFill>
              </a:rPr>
              <a:t>  void deposit (int amount) {</a:t>
            </a:r>
          </a:p>
          <a:p>
            <a:r>
              <a:rPr lang="en-GB" sz="3600" dirty="0">
                <a:solidFill>
                  <a:schemeClr val="tx2"/>
                </a:solidFill>
              </a:rPr>
              <a:t>    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synchronized</a:t>
            </a:r>
            <a:r>
              <a:rPr lang="en-GB" sz="3600" dirty="0">
                <a:solidFill>
                  <a:schemeClr val="tx2"/>
                </a:solidFill>
              </a:rPr>
              <a:t> (this) {</a:t>
            </a:r>
          </a:p>
          <a:p>
            <a:r>
              <a:rPr lang="en-GB" sz="3600" dirty="0">
                <a:solidFill>
                  <a:schemeClr val="tx2"/>
                </a:solidFill>
              </a:rPr>
              <a:t>      balance = balance + amount;</a:t>
            </a:r>
          </a:p>
          <a:p>
            <a:r>
              <a:rPr lang="en-GB" sz="3600" dirty="0">
                <a:solidFill>
                  <a:schemeClr val="tx2"/>
                </a:solidFill>
              </a:rPr>
              <a:t>    }</a:t>
            </a:r>
          </a:p>
          <a:p>
            <a:r>
              <a:rPr lang="en-GB" sz="3600" dirty="0">
                <a:solidFill>
                  <a:schemeClr val="tx2"/>
                </a:solidFill>
              </a:rPr>
              <a:t>  }</a:t>
            </a:r>
          </a:p>
          <a:p>
            <a:r>
              <a:rPr lang="en-GB" sz="3600" dirty="0">
                <a:solidFill>
                  <a:schemeClr val="tx2"/>
                </a:solidFill>
              </a:rPr>
              <a:t>}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8881936" y="2590800"/>
            <a:ext cx="2684476" cy="1063242"/>
          </a:xfrm>
          <a:prstGeom prst="wedgeRoundRectCallout">
            <a:avLst>
              <a:gd name="adj1" fmla="val -183346"/>
              <a:gd name="adj2" fmla="val 439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noProof="1">
                <a:solidFill>
                  <a:schemeClr val="tx1"/>
                </a:solidFill>
              </a:rPr>
              <a:t>synchronized block</a:t>
            </a:r>
          </a:p>
        </p:txBody>
      </p:sp>
    </p:spTree>
    <p:extLst>
      <p:ext uri="{BB962C8B-B14F-4D97-AF65-F5344CB8AC3E}">
        <p14:creationId xmlns:p14="http://schemas.microsoft.com/office/powerpoint/2010/main" val="72506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647943"/>
          </a:xfrm>
        </p:spPr>
        <p:txBody>
          <a:bodyPr>
            <a:normAutofit/>
          </a:bodyPr>
          <a:lstStyle/>
          <a:p>
            <a:r>
              <a:rPr lang="en-US" sz="3200" dirty="0"/>
              <a:t>Synchronized works by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taking an object's Key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- Locks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894012" y="2531540"/>
            <a:ext cx="8672399" cy="399134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2894012" y="3230761"/>
            <a:ext cx="8672399" cy="399134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2906973" y="4635607"/>
            <a:ext cx="8659438" cy="345826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608012" y="2531540"/>
            <a:ext cx="2014790" cy="39273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Thread A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608012" y="3217830"/>
            <a:ext cx="2014790" cy="39273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Thread B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608012" y="4629600"/>
            <a:ext cx="2014790" cy="39273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Bank Acc</a:t>
            </a:r>
          </a:p>
        </p:txBody>
      </p:sp>
      <p:cxnSp>
        <p:nvCxnSpPr>
          <p:cNvPr id="17" name="Straight Arrow Connector 16"/>
          <p:cNvCxnSpPr>
            <a:cxnSpLocks/>
            <a:stCxn id="21" idx="0"/>
            <a:endCxn id="23" idx="4"/>
          </p:cNvCxnSpPr>
          <p:nvPr/>
        </p:nvCxnSpPr>
        <p:spPr>
          <a:xfrm flipV="1">
            <a:off x="3769997" y="3007210"/>
            <a:ext cx="0" cy="15215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655382" y="4528724"/>
            <a:ext cx="229230" cy="19473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Oval 22"/>
          <p:cNvSpPr/>
          <p:nvPr/>
        </p:nvSpPr>
        <p:spPr>
          <a:xfrm>
            <a:off x="3655382" y="2812477"/>
            <a:ext cx="229230" cy="19473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Arrow Connector 24"/>
          <p:cNvCxnSpPr>
            <a:cxnSpLocks/>
            <a:stCxn id="26" idx="0"/>
            <a:endCxn id="27" idx="4"/>
          </p:cNvCxnSpPr>
          <p:nvPr/>
        </p:nvCxnSpPr>
        <p:spPr>
          <a:xfrm flipV="1">
            <a:off x="5058206" y="3720737"/>
            <a:ext cx="1" cy="807986"/>
          </a:xfrm>
          <a:prstGeom prst="straightConnector1">
            <a:avLst/>
          </a:prstGeom>
          <a:ln w="508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943591" y="4528723"/>
            <a:ext cx="229230" cy="19473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Oval 26"/>
          <p:cNvSpPr/>
          <p:nvPr/>
        </p:nvSpPr>
        <p:spPr>
          <a:xfrm>
            <a:off x="4943592" y="3526004"/>
            <a:ext cx="229230" cy="19473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2012" y="2459444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en-GB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609012" y="3167027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en-GB" sz="2800" b="1" dirty="0"/>
          </a:p>
        </p:txBody>
      </p:sp>
      <p:cxnSp>
        <p:nvCxnSpPr>
          <p:cNvPr id="31" name="Straight Arrow Connector 30"/>
          <p:cNvCxnSpPr>
            <a:cxnSpLocks/>
            <a:stCxn id="33" idx="4"/>
          </p:cNvCxnSpPr>
          <p:nvPr/>
        </p:nvCxnSpPr>
        <p:spPr>
          <a:xfrm>
            <a:off x="6519739" y="3007210"/>
            <a:ext cx="0" cy="15215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398582" y="4528723"/>
            <a:ext cx="229230" cy="19473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Oval 32"/>
          <p:cNvSpPr/>
          <p:nvPr/>
        </p:nvSpPr>
        <p:spPr>
          <a:xfrm>
            <a:off x="6405124" y="2812477"/>
            <a:ext cx="229230" cy="19473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Straight Arrow Connector 33"/>
          <p:cNvCxnSpPr>
            <a:cxnSpLocks/>
            <a:stCxn id="36" idx="4"/>
            <a:endCxn id="35" idx="0"/>
          </p:cNvCxnSpPr>
          <p:nvPr/>
        </p:nvCxnSpPr>
        <p:spPr>
          <a:xfrm flipH="1">
            <a:off x="9248209" y="3718690"/>
            <a:ext cx="998" cy="8100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133594" y="4528722"/>
            <a:ext cx="229230" cy="19473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Oval 35"/>
          <p:cNvSpPr/>
          <p:nvPr/>
        </p:nvSpPr>
        <p:spPr>
          <a:xfrm>
            <a:off x="9134592" y="3523957"/>
            <a:ext cx="229230" cy="19473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58154" y="4545736"/>
            <a:ext cx="603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en-GB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301354" y="4553686"/>
            <a:ext cx="603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en-GB" sz="2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51527" y="5006040"/>
            <a:ext cx="83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endParaRPr lang="en-GB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4646612" y="5006040"/>
            <a:ext cx="83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endParaRPr lang="en-GB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6018212" y="5006040"/>
            <a:ext cx="1033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endParaRPr lang="en-GB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8609012" y="5006040"/>
            <a:ext cx="130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endParaRPr lang="en-GB" sz="2800" dirty="0"/>
          </a:p>
        </p:txBody>
      </p:sp>
      <p:sp>
        <p:nvSpPr>
          <p:cNvPr id="56" name="TextBox 55"/>
          <p:cNvSpPr txBox="1"/>
          <p:nvPr/>
        </p:nvSpPr>
        <p:spPr>
          <a:xfrm>
            <a:off x="3808412" y="2459444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en-GB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" y="4260524"/>
            <a:ext cx="804333" cy="804333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cxnSpLocks/>
            <a:stCxn id="38" idx="0"/>
            <a:endCxn id="39" idx="4"/>
          </p:cNvCxnSpPr>
          <p:nvPr/>
        </p:nvCxnSpPr>
        <p:spPr>
          <a:xfrm flipV="1">
            <a:off x="7333887" y="3720737"/>
            <a:ext cx="1" cy="8079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219272" y="4528723"/>
            <a:ext cx="229230" cy="19473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Oval 38"/>
          <p:cNvSpPr/>
          <p:nvPr/>
        </p:nvSpPr>
        <p:spPr>
          <a:xfrm>
            <a:off x="7219273" y="3526004"/>
            <a:ext cx="229230" cy="19473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96354" y="3160756"/>
            <a:ext cx="603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en-GB" sz="2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932927" y="5006040"/>
            <a:ext cx="83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endParaRPr lang="en-GB" sz="2800" dirty="0"/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9904412" y="5196989"/>
            <a:ext cx="2009510" cy="1112456"/>
          </a:xfrm>
          <a:prstGeom prst="wedgeRoundRectCallout">
            <a:avLst>
              <a:gd name="adj1" fmla="val -53138"/>
              <a:gd name="adj2" fmla="val -857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noProof="1">
                <a:solidFill>
                  <a:schemeClr val="tx1"/>
                </a:solidFill>
              </a:rPr>
              <a:t>Result is correct!</a:t>
            </a:r>
            <a:endParaRPr lang="en-US" sz="32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20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0232E-6 -1.11111E-6 L 0.00065 -0.3106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31065 L 4.66007E-6 2.59259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0232E-6 -1.11111E-6 L 0.00013 -0.20208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20208 L 4.66007E-6 2.59259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6" grpId="0" animBg="1"/>
      <p:bldP spid="26" grpId="1" animBg="1"/>
      <p:bldP spid="27" grpId="0" animBg="1"/>
      <p:bldP spid="27" grpId="1" animBg="1"/>
      <p:bldP spid="28" grpId="0"/>
      <p:bldP spid="30" grpId="0"/>
      <p:bldP spid="32" grpId="0" animBg="1"/>
      <p:bldP spid="33" grpId="0" animBg="1"/>
      <p:bldP spid="35" grpId="0" animBg="1"/>
      <p:bldP spid="36" grpId="0" animBg="1"/>
      <p:bldP spid="44" grpId="0"/>
      <p:bldP spid="45" grpId="0"/>
      <p:bldP spid="47" grpId="0"/>
      <p:bldP spid="48" grpId="0"/>
      <p:bldP spid="48" grpId="1"/>
      <p:bldP spid="49" grpId="0"/>
      <p:bldP spid="50" grpId="0"/>
      <p:bldP spid="56" grpId="0"/>
      <p:bldP spid="38" grpId="0" animBg="1"/>
      <p:bldP spid="39" grpId="0" animBg="1"/>
      <p:bldP spid="40" grpId="0"/>
      <p:bldP spid="41" grpId="0"/>
      <p:bldP spid="4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173479"/>
          </a:xfrm>
        </p:spPr>
        <p:txBody>
          <a:bodyPr>
            <a:normAutofit/>
          </a:bodyPr>
          <a:lstStyle/>
          <a:p>
            <a:r>
              <a:rPr lang="en-GB" sz="3200" dirty="0"/>
              <a:t>Every java object can be a key</a:t>
            </a:r>
          </a:p>
          <a:p>
            <a:r>
              <a:rPr lang="en-GB" sz="3200" dirty="0"/>
              <a:t>For static methods – Key is the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</a:rPr>
              <a:t>class itself</a:t>
            </a: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Text Placeholder 5"/>
          <p:cNvSpPr txBox="1">
            <a:spLocks/>
          </p:cNvSpPr>
          <p:nvPr/>
        </p:nvSpPr>
        <p:spPr>
          <a:xfrm>
            <a:off x="911224" y="2530567"/>
            <a:ext cx="103632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2"/>
                </a:solidFill>
              </a:rPr>
              <a:t>class Account {</a:t>
            </a:r>
          </a:p>
          <a:p>
            <a:r>
              <a:rPr lang="en-GB" sz="2800" dirty="0">
                <a:solidFill>
                  <a:schemeClr val="tx2"/>
                </a:solidFill>
              </a:rPr>
              <a:t>    int balance;</a:t>
            </a:r>
          </a:p>
          <a:p>
            <a:r>
              <a:rPr lang="en-GB" sz="2800" dirty="0">
                <a:solidFill>
                  <a:schemeClr val="tx2"/>
                </a:solidFill>
              </a:rPr>
              <a:t>  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synchronized</a:t>
            </a:r>
            <a:r>
              <a:rPr lang="en-GB" sz="2800" dirty="0">
                <a:solidFill>
                  <a:schemeClr val="tx2"/>
                </a:solidFill>
              </a:rPr>
              <a:t> void add (int amount) {</a:t>
            </a:r>
          </a:p>
          <a:p>
            <a:r>
              <a:rPr lang="en-GB" sz="2800" dirty="0">
                <a:solidFill>
                  <a:schemeClr val="tx2"/>
                </a:solidFill>
              </a:rPr>
              <a:t>        balance = balance + amount;</a:t>
            </a:r>
          </a:p>
          <a:p>
            <a:r>
              <a:rPr lang="en-GB" sz="2800" dirty="0">
                <a:solidFill>
                  <a:schemeClr val="tx2"/>
                </a:solidFill>
              </a:rPr>
              <a:t>    }</a:t>
            </a:r>
          </a:p>
          <a:p>
            <a:r>
              <a:rPr lang="en-GB" sz="2800" dirty="0">
                <a:solidFill>
                  <a:schemeClr val="tx2"/>
                </a:solidFill>
              </a:rPr>
              <a:t>}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</a:t>
            </a:r>
            <a:r>
              <a:rPr lang="bg-BG" dirty="0"/>
              <a:t> </a:t>
            </a:r>
            <a:r>
              <a:rPr lang="en-GB" dirty="0"/>
              <a:t>– The Key</a:t>
            </a:r>
            <a:endParaRPr lang="en-US" dirty="0"/>
          </a:p>
        </p:txBody>
      </p:sp>
      <p:sp>
        <p:nvSpPr>
          <p:cNvPr id="46" name="Text Placeholder 5"/>
          <p:cNvSpPr txBox="1">
            <a:spLocks/>
          </p:cNvSpPr>
          <p:nvPr/>
        </p:nvSpPr>
        <p:spPr>
          <a:xfrm>
            <a:off x="911224" y="5638800"/>
            <a:ext cx="103632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Account </a:t>
            </a:r>
            <a:r>
              <a:rPr lang="en-US" sz="2800" dirty="0" err="1">
                <a:solidFill>
                  <a:schemeClr val="tx2"/>
                </a:solidFill>
              </a:rPr>
              <a:t>johnsAccount</a:t>
            </a:r>
            <a:r>
              <a:rPr lang="en-US" sz="2800" dirty="0">
                <a:solidFill>
                  <a:schemeClr val="tx2"/>
                </a:solidFill>
              </a:rPr>
              <a:t> = new Account();</a:t>
            </a:r>
          </a:p>
        </p:txBody>
      </p:sp>
      <p:sp>
        <p:nvSpPr>
          <p:cNvPr id="51" name="AutoShape 7"/>
          <p:cNvSpPr>
            <a:spLocks noChangeArrowheads="1"/>
          </p:cNvSpPr>
          <p:nvPr/>
        </p:nvSpPr>
        <p:spPr bwMode="auto">
          <a:xfrm>
            <a:off x="5180012" y="4669771"/>
            <a:ext cx="3962400" cy="762001"/>
          </a:xfrm>
          <a:prstGeom prst="wedgeRoundRectCallout">
            <a:avLst>
              <a:gd name="adj1" fmla="val -54315"/>
              <a:gd name="adj2" fmla="val 938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noProof="1">
                <a:solidFill>
                  <a:schemeClr val="tx1"/>
                </a:solidFill>
              </a:rPr>
              <a:t>The object is the key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446" y="4649342"/>
            <a:ext cx="804333" cy="8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8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4934368"/>
            <a:ext cx="8229598" cy="820600"/>
          </a:xfrm>
        </p:spPr>
        <p:txBody>
          <a:bodyPr/>
          <a:lstStyle/>
          <a:p>
            <a:r>
              <a:rPr lang="en-US" dirty="0"/>
              <a:t>Single and Multi Threading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414" y="5754968"/>
            <a:ext cx="10667998" cy="13038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Executing Tasks Sequentially or Concurrently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207" y="2743200"/>
            <a:ext cx="7306411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560920"/>
            <a:ext cx="1868080" cy="18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9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662201" y="1057143"/>
            <a:ext cx="1088811" cy="1152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01" y="1057143"/>
            <a:ext cx="1088811" cy="1088811"/>
          </a:xfrm>
        </p:spPr>
      </p:pic>
      <p:grpSp>
        <p:nvGrpSpPr>
          <p:cNvPr id="16" name="Group 15"/>
          <p:cNvGrpSpPr/>
          <p:nvPr/>
        </p:nvGrpSpPr>
        <p:grpSpPr>
          <a:xfrm>
            <a:off x="888478" y="1541775"/>
            <a:ext cx="557897" cy="484022"/>
            <a:chOff x="6141623" y="3887857"/>
            <a:chExt cx="1390650" cy="1055994"/>
          </a:xfrm>
        </p:grpSpPr>
        <p:sp>
          <p:nvSpPr>
            <p:cNvPr id="11" name="Multiplication Sign 10"/>
            <p:cNvSpPr/>
            <p:nvPr/>
          </p:nvSpPr>
          <p:spPr>
            <a:xfrm>
              <a:off x="6141623" y="3887857"/>
              <a:ext cx="723900" cy="6096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2" name="Multiplication Sign 11"/>
            <p:cNvSpPr/>
            <p:nvPr/>
          </p:nvSpPr>
          <p:spPr>
            <a:xfrm>
              <a:off x="6808373" y="3887857"/>
              <a:ext cx="723900" cy="6096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6479967" y="4724400"/>
              <a:ext cx="77111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hord 14"/>
            <p:cNvSpPr/>
            <p:nvPr/>
          </p:nvSpPr>
          <p:spPr>
            <a:xfrm rot="17521640">
              <a:off x="6856020" y="4610890"/>
              <a:ext cx="324678" cy="341243"/>
            </a:xfrm>
            <a:prstGeom prst="chor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8" name="Rectangle: Rounded Corners 17"/>
          <p:cNvSpPr/>
          <p:nvPr/>
        </p:nvSpPr>
        <p:spPr>
          <a:xfrm>
            <a:off x="2252670" y="1856738"/>
            <a:ext cx="3962400" cy="426201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of </a:t>
            </a:r>
            <a:b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A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2557470" y="3581400"/>
            <a:ext cx="3352800" cy="600792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A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2557470" y="5266608"/>
            <a:ext cx="3352800" cy="600792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6704012" y="1856737"/>
            <a:ext cx="3962400" cy="4308689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of </a:t>
            </a:r>
            <a:b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A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5422117" y="3871898"/>
            <a:ext cx="1967695" cy="830537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5329241" y="4819685"/>
            <a:ext cx="1984371" cy="823069"/>
          </a:xfrm>
          <a:prstGeom prst="straightConnector1">
            <a:avLst/>
          </a:prstGeom>
          <a:ln w="8890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89" y="2171808"/>
            <a:ext cx="953563" cy="95356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456" y="2132124"/>
            <a:ext cx="1032933" cy="1032933"/>
          </a:xfrm>
          <a:prstGeom prst="rect">
            <a:avLst/>
          </a:prstGeom>
        </p:spPr>
      </p:pic>
      <p:sp>
        <p:nvSpPr>
          <p:cNvPr id="36" name="Rectangle: Rounded Corners 35"/>
          <p:cNvSpPr/>
          <p:nvPr/>
        </p:nvSpPr>
        <p:spPr>
          <a:xfrm>
            <a:off x="2557470" y="4428408"/>
            <a:ext cx="3352800" cy="600792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: Rounded Corners 36"/>
          <p:cNvSpPr/>
          <p:nvPr/>
        </p:nvSpPr>
        <p:spPr>
          <a:xfrm>
            <a:off x="7008812" y="3581400"/>
            <a:ext cx="3352800" cy="600792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A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ctangle: Rounded Corners 37"/>
          <p:cNvSpPr/>
          <p:nvPr/>
        </p:nvSpPr>
        <p:spPr>
          <a:xfrm>
            <a:off x="7008812" y="5266608"/>
            <a:ext cx="3352800" cy="600792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C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: Rounded Corners 38"/>
          <p:cNvSpPr/>
          <p:nvPr/>
        </p:nvSpPr>
        <p:spPr>
          <a:xfrm>
            <a:off x="7008812" y="4428408"/>
            <a:ext cx="3352800" cy="600792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: Rounded Corners 44"/>
          <p:cNvSpPr/>
          <p:nvPr/>
        </p:nvSpPr>
        <p:spPr>
          <a:xfrm>
            <a:off x="2659462" y="1078410"/>
            <a:ext cx="3148816" cy="532112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 1</a:t>
            </a:r>
          </a:p>
        </p:txBody>
      </p:sp>
      <p:sp>
        <p:nvSpPr>
          <p:cNvPr id="46" name="Rectangle: Rounded Corners 45"/>
          <p:cNvSpPr/>
          <p:nvPr/>
        </p:nvSpPr>
        <p:spPr>
          <a:xfrm>
            <a:off x="7071821" y="1078410"/>
            <a:ext cx="3148816" cy="532112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 2</a:t>
            </a:r>
          </a:p>
        </p:txBody>
      </p:sp>
      <p:sp>
        <p:nvSpPr>
          <p:cNvPr id="47" name="AutoShape 7"/>
          <p:cNvSpPr>
            <a:spLocks noChangeArrowheads="1"/>
          </p:cNvSpPr>
          <p:nvPr/>
        </p:nvSpPr>
        <p:spPr bwMode="auto">
          <a:xfrm>
            <a:off x="500047" y="2548942"/>
            <a:ext cx="3367200" cy="1270162"/>
          </a:xfrm>
          <a:prstGeom prst="wedgeRoundRectCallout">
            <a:avLst>
              <a:gd name="adj1" fmla="val 123338"/>
              <a:gd name="adj2" fmla="val 1247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noProof="1">
                <a:solidFill>
                  <a:schemeClr val="tx1"/>
                </a:solidFill>
              </a:rPr>
              <a:t>Deadlock</a:t>
            </a:r>
            <a:br>
              <a:rPr lang="en-US" sz="3200" noProof="1">
                <a:solidFill>
                  <a:schemeClr val="tx1"/>
                </a:solidFill>
              </a:rPr>
            </a:br>
            <a:r>
              <a:rPr lang="en-US" sz="3200" noProof="1">
                <a:solidFill>
                  <a:schemeClr val="tx1"/>
                </a:solidFill>
              </a:rPr>
              <a:t>Scenario</a:t>
            </a:r>
          </a:p>
        </p:txBody>
      </p:sp>
    </p:spTree>
    <p:extLst>
      <p:ext uri="{BB962C8B-B14F-4D97-AF65-F5344CB8AC3E}">
        <p14:creationId xmlns:p14="http://schemas.microsoft.com/office/powerpoint/2010/main" val="4047741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6932612" y="2098872"/>
            <a:ext cx="4434218" cy="3276600"/>
            <a:chOff x="836612" y="2518641"/>
            <a:chExt cx="6477000" cy="4034559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836612" y="3121370"/>
              <a:ext cx="2895600" cy="3385151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Instance of </a:t>
              </a:r>
              <a:br>
                <a:rPr lang="en-GB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GB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Class A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1141412" y="4406388"/>
              <a:ext cx="2450123" cy="477186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Method A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1141412" y="5777988"/>
              <a:ext cx="2450123" cy="477186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Method C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418012" y="3130974"/>
              <a:ext cx="2895600" cy="3422226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Instance of </a:t>
              </a:r>
              <a:br>
                <a:rPr lang="en-GB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GB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Class A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92D05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0216" y="3250752"/>
              <a:ext cx="757377" cy="75737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363" y="3304909"/>
              <a:ext cx="820419" cy="820419"/>
            </a:xfrm>
            <a:prstGeom prst="rect">
              <a:avLst/>
            </a:prstGeom>
          </p:spPr>
        </p:pic>
        <p:sp>
          <p:nvSpPr>
            <p:cNvPr id="19" name="Rectangle: Rounded Corners 18"/>
            <p:cNvSpPr/>
            <p:nvPr/>
          </p:nvSpPr>
          <p:spPr>
            <a:xfrm>
              <a:off x="1141412" y="5092188"/>
              <a:ext cx="2450123" cy="477186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Method B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4646612" y="4502574"/>
              <a:ext cx="2450123" cy="477186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Method A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4658335" y="5854188"/>
              <a:ext cx="2450123" cy="477186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Method C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4658335" y="5168388"/>
              <a:ext cx="2450123" cy="477186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Method B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1141412" y="2518641"/>
              <a:ext cx="2301058" cy="422636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92D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THREAD 1</a:t>
              </a:r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4750108" y="2521074"/>
              <a:ext cx="2301058" cy="422636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THREAD 2</a:t>
              </a:r>
            </a:p>
          </p:txBody>
        </p: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>
              <a:off x="3238929" y="4619397"/>
              <a:ext cx="1636283" cy="670842"/>
            </a:xfrm>
            <a:prstGeom prst="straightConnector1">
              <a:avLst/>
            </a:prstGeom>
            <a:ln w="88900">
              <a:solidFill>
                <a:srgbClr val="92D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H="1">
              <a:off x="3126169" y="5512065"/>
              <a:ext cx="1749043" cy="587411"/>
            </a:xfrm>
            <a:prstGeom prst="straightConnector1">
              <a:avLst/>
            </a:prstGeom>
            <a:ln w="88900">
              <a:solidFill>
                <a:srgbClr val="00B0F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264" y="4321046"/>
            <a:ext cx="6851935" cy="1904435"/>
          </a:xfrm>
          <a:prstGeom prst="roundRect">
            <a:avLst>
              <a:gd name="adj" fmla="val 8328"/>
            </a:avLst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US" dirty="0"/>
              <a:t>Reproduce the deadlock scenario from the previous slide</a:t>
            </a:r>
          </a:p>
          <a:p>
            <a:r>
              <a:rPr lang="en-US" dirty="0"/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Thread.sleep()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Deadlock</a:t>
            </a:r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608012" y="5143941"/>
            <a:ext cx="864401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1666257" y="2486411"/>
            <a:ext cx="3510371" cy="1611218"/>
          </a:xfrm>
          <a:prstGeom prst="wedgeRoundRectCallout">
            <a:avLst>
              <a:gd name="adj1" fmla="val 4666"/>
              <a:gd name="adj2" fmla="val -664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noProof="1">
                <a:solidFill>
                  <a:schemeClr val="tx1"/>
                </a:solidFill>
              </a:rPr>
              <a:t>To make sure methods execute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6578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Deadlock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3" y="1542706"/>
            <a:ext cx="103632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600" dirty="0">
                <a:solidFill>
                  <a:schemeClr val="tx2"/>
                </a:solidFill>
              </a:rPr>
              <a:t>static class </a:t>
            </a:r>
            <a:r>
              <a:rPr lang="en-GB" sz="3600" dirty="0" err="1">
                <a:solidFill>
                  <a:schemeClr val="tx2"/>
                </a:solidFill>
              </a:rPr>
              <a:t>MyClass</a:t>
            </a:r>
            <a:r>
              <a:rPr lang="en-GB" sz="3600" dirty="0">
                <a:solidFill>
                  <a:schemeClr val="tx2"/>
                </a:solidFill>
              </a:rPr>
              <a:t> {</a:t>
            </a:r>
          </a:p>
          <a:p>
            <a:r>
              <a:rPr lang="en-GB" sz="3600" dirty="0">
                <a:solidFill>
                  <a:schemeClr val="tx2"/>
                </a:solidFill>
              </a:rPr>
              <a:t>  String id;</a:t>
            </a:r>
          </a:p>
          <a:p>
            <a:r>
              <a:rPr lang="en-GB" sz="3600" dirty="0">
                <a:solidFill>
                  <a:schemeClr val="tx2"/>
                </a:solidFill>
              </a:rPr>
              <a:t>  public </a:t>
            </a:r>
            <a:r>
              <a:rPr lang="en-GB" sz="3600" dirty="0" err="1">
                <a:solidFill>
                  <a:schemeClr val="tx2"/>
                </a:solidFill>
              </a:rPr>
              <a:t>MyClass</a:t>
            </a:r>
            <a:r>
              <a:rPr lang="en-GB" sz="3600" dirty="0">
                <a:solidFill>
                  <a:schemeClr val="tx2"/>
                </a:solidFill>
              </a:rPr>
              <a:t>(String id) {}</a:t>
            </a:r>
          </a:p>
          <a:p>
            <a:r>
              <a:rPr lang="en-GB" sz="3600" dirty="0">
                <a:solidFill>
                  <a:schemeClr val="tx2"/>
                </a:solidFill>
              </a:rPr>
              <a:t>  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synchronized</a:t>
            </a:r>
            <a:r>
              <a:rPr lang="en-GB" sz="3600" dirty="0">
                <a:solidFill>
                  <a:schemeClr val="tx2"/>
                </a:solidFill>
              </a:rPr>
              <a:t> void a(</a:t>
            </a:r>
            <a:r>
              <a:rPr lang="en-GB" sz="3600" dirty="0" err="1">
                <a:solidFill>
                  <a:schemeClr val="tx2">
                    <a:lumMod val="75000"/>
                  </a:schemeClr>
                </a:solidFill>
              </a:rPr>
              <a:t>MyClass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other</a:t>
            </a:r>
            <a:r>
              <a:rPr lang="en-GB" sz="3600" dirty="0">
                <a:solidFill>
                  <a:schemeClr val="tx2"/>
                </a:solidFill>
              </a:rPr>
              <a:t>) {}</a:t>
            </a:r>
          </a:p>
          <a:p>
            <a:r>
              <a:rPr lang="en-GB" sz="3600" dirty="0">
                <a:solidFill>
                  <a:schemeClr val="tx2"/>
                </a:solidFill>
              </a:rPr>
              <a:t>  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synchronized</a:t>
            </a:r>
            <a:r>
              <a:rPr lang="en-GB" sz="3600" dirty="0">
                <a:solidFill>
                  <a:schemeClr val="tx2"/>
                </a:solidFill>
              </a:rPr>
              <a:t> void b(</a:t>
            </a:r>
            <a:r>
              <a:rPr lang="en-GB" sz="3600" dirty="0" err="1">
                <a:solidFill>
                  <a:schemeClr val="tx2">
                    <a:lumMod val="75000"/>
                  </a:schemeClr>
                </a:solidFill>
              </a:rPr>
              <a:t>MyClass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other</a:t>
            </a:r>
            <a:r>
              <a:rPr lang="en-GB" sz="3600" dirty="0">
                <a:solidFill>
                  <a:schemeClr val="tx2"/>
                </a:solidFill>
              </a:rPr>
              <a:t>) {}</a:t>
            </a:r>
          </a:p>
          <a:p>
            <a:r>
              <a:rPr lang="en-GB" sz="3600" dirty="0">
                <a:solidFill>
                  <a:schemeClr val="tx2"/>
                </a:solidFill>
              </a:rPr>
              <a:t>  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synchronized</a:t>
            </a:r>
            <a:r>
              <a:rPr lang="en-GB" sz="3600" dirty="0">
                <a:solidFill>
                  <a:schemeClr val="tx2"/>
                </a:solidFill>
              </a:rPr>
              <a:t> private void c() {}</a:t>
            </a:r>
          </a:p>
          <a:p>
            <a:r>
              <a:rPr lang="en-GB" sz="3600" dirty="0">
                <a:solidFill>
                  <a:schemeClr val="tx2"/>
                </a:solidFill>
              </a:rPr>
              <a:t>}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29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Deadlock (2)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3" y="1369708"/>
            <a:ext cx="1036320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 err="1">
                <a:solidFill>
                  <a:schemeClr val="tx2"/>
                </a:solidFill>
              </a:rPr>
              <a:t>MyClass</a:t>
            </a:r>
            <a:r>
              <a:rPr lang="en-GB" sz="3200" dirty="0">
                <a:solidFill>
                  <a:schemeClr val="tx2"/>
                </a:solidFill>
              </a:rPr>
              <a:t> first = new </a:t>
            </a:r>
            <a:r>
              <a:rPr lang="en-GB" sz="3200" dirty="0" err="1">
                <a:solidFill>
                  <a:schemeClr val="tx2"/>
                </a:solidFill>
              </a:rPr>
              <a:t>MyClass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("First"</a:t>
            </a:r>
            <a:r>
              <a:rPr lang="en-GB" sz="3200" dirty="0">
                <a:solidFill>
                  <a:schemeClr val="tx2"/>
                </a:solidFill>
              </a:rPr>
              <a:t>);</a:t>
            </a:r>
          </a:p>
          <a:p>
            <a:r>
              <a:rPr lang="en-GB" sz="3200" dirty="0" err="1">
                <a:solidFill>
                  <a:schemeClr val="tx2"/>
                </a:solidFill>
              </a:rPr>
              <a:t>MyClass</a:t>
            </a:r>
            <a:r>
              <a:rPr lang="en-GB" sz="3200" dirty="0">
                <a:solidFill>
                  <a:schemeClr val="tx2"/>
                </a:solidFill>
              </a:rPr>
              <a:t> second = new </a:t>
            </a:r>
            <a:r>
              <a:rPr lang="en-GB" sz="3200" dirty="0" err="1">
                <a:solidFill>
                  <a:schemeClr val="tx2"/>
                </a:solidFill>
              </a:rPr>
              <a:t>MyClass</a:t>
            </a:r>
            <a:r>
              <a:rPr lang="en-GB" sz="3200" dirty="0">
                <a:solidFill>
                  <a:schemeClr val="tx2"/>
                </a:solidFill>
              </a:rPr>
              <a:t>(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"Second"</a:t>
            </a:r>
            <a:r>
              <a:rPr lang="en-GB" sz="3200" dirty="0">
                <a:solidFill>
                  <a:schemeClr val="tx2"/>
                </a:solidFill>
              </a:rPr>
              <a:t>);</a:t>
            </a:r>
          </a:p>
          <a:p>
            <a:r>
              <a:rPr lang="en-GB" sz="3200" dirty="0">
                <a:solidFill>
                  <a:schemeClr val="tx2"/>
                </a:solidFill>
              </a:rPr>
              <a:t>Thread </a:t>
            </a:r>
            <a:r>
              <a:rPr lang="en-GB" sz="3200" dirty="0" err="1">
                <a:solidFill>
                  <a:schemeClr val="tx2"/>
                </a:solidFill>
              </a:rPr>
              <a:t>tFirst</a:t>
            </a:r>
            <a:r>
              <a:rPr lang="en-GB" sz="3200" dirty="0">
                <a:solidFill>
                  <a:schemeClr val="tx2"/>
                </a:solidFill>
              </a:rPr>
              <a:t> = new Thread(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() -&gt; 	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first.a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(second)</a:t>
            </a:r>
            <a:r>
              <a:rPr lang="en-GB" sz="3200" dirty="0">
                <a:solidFill>
                  <a:schemeClr val="tx2"/>
                </a:solidFill>
              </a:rPr>
              <a:t>);</a:t>
            </a:r>
          </a:p>
          <a:p>
            <a:r>
              <a:rPr lang="en-GB" sz="3200" dirty="0">
                <a:solidFill>
                  <a:schemeClr val="tx2"/>
                </a:solidFill>
              </a:rPr>
              <a:t>Thread </a:t>
            </a:r>
            <a:r>
              <a:rPr lang="en-GB" sz="3200" dirty="0" err="1">
                <a:solidFill>
                  <a:schemeClr val="tx2"/>
                </a:solidFill>
              </a:rPr>
              <a:t>tSecond</a:t>
            </a:r>
            <a:r>
              <a:rPr lang="en-GB" sz="3200" dirty="0">
                <a:solidFill>
                  <a:schemeClr val="tx2"/>
                </a:solidFill>
              </a:rPr>
              <a:t> = new Thread(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() -&gt; 	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second.a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(first)</a:t>
            </a:r>
            <a:r>
              <a:rPr lang="en-GB" sz="3200" dirty="0">
                <a:solidFill>
                  <a:schemeClr val="tx2"/>
                </a:solidFill>
              </a:rPr>
              <a:t>);</a:t>
            </a:r>
          </a:p>
          <a:p>
            <a:endParaRPr lang="en-GB" sz="3200" dirty="0">
              <a:solidFill>
                <a:schemeClr val="tx2"/>
              </a:solidFill>
            </a:endParaRPr>
          </a:p>
          <a:p>
            <a:r>
              <a:rPr lang="en-GB" sz="3200" dirty="0" err="1">
                <a:solidFill>
                  <a:schemeClr val="tx2"/>
                </a:solidFill>
              </a:rPr>
              <a:t>tFirst.start</a:t>
            </a:r>
            <a:r>
              <a:rPr lang="en-GB" sz="3200" dirty="0">
                <a:solidFill>
                  <a:schemeClr val="tx2"/>
                </a:solidFill>
              </a:rPr>
              <a:t>();</a:t>
            </a:r>
          </a:p>
          <a:p>
            <a:r>
              <a:rPr lang="en-GB" sz="3200" dirty="0" err="1">
                <a:solidFill>
                  <a:schemeClr val="tx2"/>
                </a:solidFill>
              </a:rPr>
              <a:t>tSecond.start</a:t>
            </a:r>
            <a:r>
              <a:rPr lang="en-GB" sz="3200" dirty="0">
                <a:solidFill>
                  <a:schemeClr val="tx2"/>
                </a:solidFill>
              </a:rPr>
              <a:t>();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82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979612" y="2567624"/>
            <a:ext cx="7924800" cy="3957377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2313963" y="3830449"/>
            <a:ext cx="3448421" cy="2322794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 1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1979612" y="1143000"/>
            <a:ext cx="7924800" cy="991709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Memory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6170612" y="3856747"/>
            <a:ext cx="3448421" cy="2322794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 2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2313962" y="2859212"/>
            <a:ext cx="3448421" cy="600792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 Cash</a:t>
            </a:r>
          </a:p>
        </p:txBody>
      </p:sp>
      <p:sp>
        <p:nvSpPr>
          <p:cNvPr id="29" name="Rectangle: Rounded Corners 28"/>
          <p:cNvSpPr/>
          <p:nvPr/>
        </p:nvSpPr>
        <p:spPr>
          <a:xfrm>
            <a:off x="6170611" y="2859212"/>
            <a:ext cx="3448421" cy="600792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 Cash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3012" y="134333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a =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22812" y="287431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a =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75212" y="5504169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a++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96819" y="287431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a =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2812" y="287242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a = 2</a:t>
            </a:r>
          </a:p>
        </p:txBody>
      </p:sp>
      <p:cxnSp>
        <p:nvCxnSpPr>
          <p:cNvPr id="37" name="Straight Arrow Connector 36"/>
          <p:cNvCxnSpPr>
            <a:cxnSpLocks/>
            <a:stCxn id="30" idx="2"/>
            <a:endCxn id="38" idx="0"/>
          </p:cNvCxnSpPr>
          <p:nvPr/>
        </p:nvCxnSpPr>
        <p:spPr>
          <a:xfrm>
            <a:off x="5180012" y="3397533"/>
            <a:ext cx="0" cy="19405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065397" y="5338122"/>
            <a:ext cx="229230" cy="19473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Straight Arrow Connector 38"/>
          <p:cNvCxnSpPr>
            <a:cxnSpLocks/>
            <a:stCxn id="40" idx="5"/>
            <a:endCxn id="36" idx="1"/>
          </p:cNvCxnSpPr>
          <p:nvPr/>
        </p:nvCxnSpPr>
        <p:spPr>
          <a:xfrm>
            <a:off x="3623072" y="1683801"/>
            <a:ext cx="1099740" cy="14502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427412" y="1517586"/>
            <a:ext cx="229230" cy="19473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3" name="Straight Arrow Connector 42"/>
          <p:cNvCxnSpPr>
            <a:cxnSpLocks/>
            <a:stCxn id="44" idx="2"/>
            <a:endCxn id="34" idx="1"/>
          </p:cNvCxnSpPr>
          <p:nvPr/>
        </p:nvCxnSpPr>
        <p:spPr>
          <a:xfrm>
            <a:off x="3419046" y="1609513"/>
            <a:ext cx="5177773" cy="152641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419046" y="1512146"/>
            <a:ext cx="229230" cy="19473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AutoShape 7"/>
          <p:cNvSpPr>
            <a:spLocks noChangeArrowheads="1"/>
          </p:cNvSpPr>
          <p:nvPr/>
        </p:nvSpPr>
        <p:spPr bwMode="auto">
          <a:xfrm>
            <a:off x="8199212" y="1580918"/>
            <a:ext cx="3367200" cy="762001"/>
          </a:xfrm>
          <a:prstGeom prst="wedgeRoundRectCallout">
            <a:avLst>
              <a:gd name="adj1" fmla="val -26223"/>
              <a:gd name="adj2" fmla="val 1408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noProof="1">
                <a:solidFill>
                  <a:schemeClr val="tx1"/>
                </a:solidFill>
              </a:rPr>
              <a:t>Incorrect Read</a:t>
            </a:r>
          </a:p>
        </p:txBody>
      </p:sp>
    </p:spTree>
    <p:extLst>
      <p:ext uri="{BB962C8B-B14F-4D97-AF65-F5344CB8AC3E}">
        <p14:creationId xmlns:p14="http://schemas.microsoft.com/office/powerpoint/2010/main" val="407625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30" grpId="1"/>
      <p:bldP spid="33" grpId="0"/>
      <p:bldP spid="34" grpId="0"/>
      <p:bldP spid="36" grpId="0"/>
      <p:bldP spid="38" grpId="0" animBg="1"/>
      <p:bldP spid="38" grpId="1" animBg="1"/>
      <p:bldP spid="40" grpId="0" animBg="1"/>
      <p:bldP spid="40" grpId="1" animBg="1"/>
      <p:bldP spid="44" grpId="0" animBg="1"/>
      <p:bldP spid="5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173479"/>
          </a:xfrm>
        </p:spPr>
        <p:txBody>
          <a:bodyPr>
            <a:normAutofit/>
          </a:bodyPr>
          <a:lstStyle/>
          <a:p>
            <a:r>
              <a:rPr lang="en-GB" sz="3200" dirty="0"/>
              <a:t>Every write inside a synchronized block is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</a:rPr>
              <a:t>guaranteed to be visible</a:t>
            </a:r>
          </a:p>
          <a:p>
            <a:r>
              <a:rPr lang="en-GB" sz="3200" dirty="0"/>
              <a:t>Use </a:t>
            </a:r>
            <a:r>
              <a:rPr lang="en-GB" sz="3200" b="1" dirty="0">
                <a:solidFill>
                  <a:schemeClr val="tx2">
                    <a:lumMod val="75000"/>
                  </a:schemeClr>
                </a:solidFill>
              </a:rPr>
              <a:t>volatile</a:t>
            </a:r>
            <a:r>
              <a:rPr lang="en-GB" sz="3200" dirty="0"/>
              <a:t> keyword</a:t>
            </a:r>
            <a:endParaRPr lang="en-GB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Text Placeholder 5"/>
          <p:cNvSpPr txBox="1">
            <a:spLocks/>
          </p:cNvSpPr>
          <p:nvPr/>
        </p:nvSpPr>
        <p:spPr>
          <a:xfrm>
            <a:off x="911224" y="2911567"/>
            <a:ext cx="103632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2"/>
                </a:solidFill>
              </a:rPr>
              <a:t>class Account {</a:t>
            </a:r>
          </a:p>
          <a:p>
            <a:r>
              <a:rPr lang="en-GB" sz="2800" dirty="0">
                <a:solidFill>
                  <a:schemeClr val="tx2"/>
                </a:solidFill>
              </a:rPr>
              <a:t>  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volatile</a:t>
            </a:r>
            <a:r>
              <a:rPr lang="en-GB" sz="2800" dirty="0">
                <a:solidFill>
                  <a:schemeClr val="tx2"/>
                </a:solidFill>
              </a:rPr>
              <a:t> </a:t>
            </a:r>
            <a:r>
              <a:rPr lang="en-GB" sz="2800" dirty="0" err="1">
                <a:solidFill>
                  <a:schemeClr val="tx2"/>
                </a:solidFill>
              </a:rPr>
              <a:t>int</a:t>
            </a:r>
            <a:r>
              <a:rPr lang="en-GB" sz="2800" dirty="0">
                <a:solidFill>
                  <a:schemeClr val="tx2"/>
                </a:solidFill>
              </a:rPr>
              <a:t> balance;</a:t>
            </a:r>
          </a:p>
          <a:p>
            <a:r>
              <a:rPr lang="en-GB" sz="2800" dirty="0">
                <a:solidFill>
                  <a:schemeClr val="tx2"/>
                </a:solidFill>
              </a:rPr>
              <a:t>  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synchronized</a:t>
            </a:r>
            <a:r>
              <a:rPr lang="en-GB" sz="2800" dirty="0">
                <a:solidFill>
                  <a:schemeClr val="tx2"/>
                </a:solidFill>
              </a:rPr>
              <a:t> void add (int amount) {</a:t>
            </a:r>
          </a:p>
          <a:p>
            <a:r>
              <a:rPr lang="en-GB" sz="2800" dirty="0">
                <a:solidFill>
                  <a:schemeClr val="tx2"/>
                </a:solidFill>
              </a:rPr>
              <a:t>        balance = balance + amount;</a:t>
            </a:r>
          </a:p>
          <a:p>
            <a:r>
              <a:rPr lang="en-GB" sz="2800" dirty="0">
                <a:solidFill>
                  <a:schemeClr val="tx2"/>
                </a:solidFill>
              </a:rPr>
              <a:t>    }</a:t>
            </a:r>
          </a:p>
          <a:p>
            <a:r>
              <a:rPr lang="en-GB" sz="2800" dirty="0">
                <a:solidFill>
                  <a:schemeClr val="tx2"/>
                </a:solidFill>
              </a:rPr>
              <a:t>}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Visibility (2)</a:t>
            </a:r>
            <a:endParaRPr lang="en-US" dirty="0"/>
          </a:p>
        </p:txBody>
      </p:sp>
      <p:sp>
        <p:nvSpPr>
          <p:cNvPr id="51" name="AutoShape 7"/>
          <p:cNvSpPr>
            <a:spLocks noChangeArrowheads="1"/>
          </p:cNvSpPr>
          <p:nvPr/>
        </p:nvSpPr>
        <p:spPr bwMode="auto">
          <a:xfrm>
            <a:off x="4418012" y="1905000"/>
            <a:ext cx="3962400" cy="1154035"/>
          </a:xfrm>
          <a:prstGeom prst="wedgeRoundRectCallout">
            <a:avLst>
              <a:gd name="adj1" fmla="val -73379"/>
              <a:gd name="adj2" fmla="val 895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noProof="1">
                <a:solidFill>
                  <a:schemeClr val="tx1"/>
                </a:solidFill>
              </a:rPr>
              <a:t>Every write is flushed to main memory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4685908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0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chemeClr val="accent1"/>
              </a:buClr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java.util.concurrent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package provides thread-safe collection classes</a:t>
            </a:r>
          </a:p>
          <a:p>
            <a:pPr marL="342900" indent="-342900">
              <a:buClr>
                <a:schemeClr val="accent1"/>
              </a:buClr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notable concurrent collections:</a:t>
            </a:r>
          </a:p>
          <a:p>
            <a:pPr marL="647646" lvl="1" indent="-342900"/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ConcurrentLinkedQueue</a:t>
            </a:r>
          </a:p>
          <a:p>
            <a:pPr marL="647646" lvl="1" indent="-342900"/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ConcurrentLinkedDeque</a:t>
            </a:r>
          </a:p>
          <a:p>
            <a:pPr marL="647646" lvl="1" indent="-342900"/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ConcurrentHashMap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Concurrent Classes</a:t>
            </a:r>
          </a:p>
        </p:txBody>
      </p:sp>
      <p:pic>
        <p:nvPicPr>
          <p:cNvPr id="5" name="Picture 2" descr="https://fabricspa.files.wordpress.com/2012/05/threads501017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4191000"/>
            <a:ext cx="2971800" cy="1967249"/>
          </a:xfrm>
          <a:prstGeom prst="roundRect">
            <a:avLst>
              <a:gd name="adj" fmla="val 15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66331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5406" y="4800600"/>
            <a:ext cx="8938472" cy="8206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1" y="5610809"/>
            <a:ext cx="8938472" cy="719034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8" name="Shape 173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337157" y="866750"/>
            <a:ext cx="3524100" cy="36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02" y="2098798"/>
            <a:ext cx="1981200" cy="1993159"/>
          </a:xfrm>
          <a:prstGeom prst="roundRect">
            <a:avLst>
              <a:gd name="adj" fmla="val 7469"/>
            </a:avLst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18629" r="23139"/>
          <a:stretch/>
        </p:blipFill>
        <p:spPr>
          <a:xfrm>
            <a:off x="8380412" y="2098798"/>
            <a:ext cx="2243472" cy="1993160"/>
          </a:xfrm>
          <a:prstGeom prst="roundRect">
            <a:avLst>
              <a:gd name="adj" fmla="val 2718"/>
            </a:avLst>
          </a:prstGeom>
        </p:spPr>
      </p:pic>
    </p:spTree>
    <p:extLst>
      <p:ext uri="{BB962C8B-B14F-4D97-AF65-F5344CB8AC3E}">
        <p14:creationId xmlns:p14="http://schemas.microsoft.com/office/powerpoint/2010/main" val="420776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2438" indent="-452438"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thread</a:t>
            </a:r>
            <a:r>
              <a:rPr lang="en-US" dirty="0"/>
              <a:t> is a unit of code execution</a:t>
            </a:r>
          </a:p>
          <a:p>
            <a:pPr marL="452438" lvl="1" indent="-452438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Multithreading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means a program can do </a:t>
            </a:r>
            <a:br>
              <a:rPr lang="en-US" sz="3400" dirty="0"/>
            </a:br>
            <a:r>
              <a:rPr lang="en-US" sz="3400" dirty="0"/>
              <a:t>several operations in parallel by using many threads</a:t>
            </a:r>
          </a:p>
          <a:p>
            <a:pPr marL="761947" lvl="2" indent="-457200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dirty="0"/>
              <a:t>Used to offload CPU-demanding work so </a:t>
            </a:r>
            <a:br>
              <a:rPr lang="en-US" sz="3200" dirty="0"/>
            </a:br>
            <a:r>
              <a:rPr lang="en-US" sz="3200" dirty="0"/>
              <a:t>the main thread does not block</a:t>
            </a:r>
          </a:p>
          <a:p>
            <a:pPr marL="761947" lvl="2" indent="-457200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dirty="0"/>
              <a:t>Can lead to synchronization issues and unexpected results</a:t>
            </a:r>
          </a:p>
          <a:p>
            <a:pPr marL="452438" indent="-452438">
              <a:lnSpc>
                <a:spcPct val="100000"/>
              </a:lnSpc>
            </a:pPr>
            <a:r>
              <a:rPr lang="en-US" dirty="0"/>
              <a:t>Java has many useful tools for asynchronous programming</a:t>
            </a:r>
          </a:p>
          <a:p>
            <a:pPr marL="757184" lvl="1" indent="-452438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synchronized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volatile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keywords</a:t>
            </a:r>
          </a:p>
          <a:p>
            <a:pPr marL="757184" lvl="1" indent="-452438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java.util.concurrent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0FB6F7E-9CDA-4EBD-AA94-B7B4F17C18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446988" y="990600"/>
            <a:ext cx="2362424" cy="255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0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6204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can </a:t>
            </a:r>
            <a:r>
              <a:rPr lang="en-US" b="1" dirty="0"/>
              <a:t>run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many processes </a:t>
            </a:r>
            <a:r>
              <a:rPr lang="en-US" dirty="0"/>
              <a:t>(applications) at once</a:t>
            </a:r>
          </a:p>
          <a:p>
            <a:pPr lvl="1"/>
            <a:r>
              <a:rPr lang="en-US" dirty="0"/>
              <a:t>But single core CPU can execute one instruction at a time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Parellelism</a:t>
            </a:r>
            <a:r>
              <a:rPr lang="en-US" noProof="1"/>
              <a:t> is achieved by the operating system's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scheduler</a:t>
            </a:r>
          </a:p>
          <a:p>
            <a:pPr lvl="2"/>
            <a:r>
              <a:rPr lang="en-US" noProof="1"/>
              <a:t>Grants each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process</a:t>
            </a:r>
            <a:r>
              <a:rPr lang="en-US" noProof="1"/>
              <a:t> a small interval of time to run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Slicing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636373" y="4267916"/>
            <a:ext cx="2057400" cy="75424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system.exe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2860116" y="4263965"/>
            <a:ext cx="2115256" cy="75424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chrome.exe</a:t>
            </a:r>
          </a:p>
        </p:txBody>
      </p:sp>
      <p:sp>
        <p:nvSpPr>
          <p:cNvPr id="51" name="Rectangle: Rounded Corners 50"/>
          <p:cNvSpPr/>
          <p:nvPr/>
        </p:nvSpPr>
        <p:spPr>
          <a:xfrm>
            <a:off x="5141715" y="4274796"/>
            <a:ext cx="2047858" cy="75424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skype.exe</a:t>
            </a:r>
          </a:p>
        </p:txBody>
      </p:sp>
      <p:sp>
        <p:nvSpPr>
          <p:cNvPr id="52" name="Rectangle: Rounded Corners 51"/>
          <p:cNvSpPr/>
          <p:nvPr/>
        </p:nvSpPr>
        <p:spPr>
          <a:xfrm>
            <a:off x="7355915" y="4274960"/>
            <a:ext cx="2043458" cy="75424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system.exe</a:t>
            </a:r>
          </a:p>
        </p:txBody>
      </p:sp>
      <p:sp>
        <p:nvSpPr>
          <p:cNvPr id="53" name="Rectangle: Rounded Corners 52"/>
          <p:cNvSpPr/>
          <p:nvPr/>
        </p:nvSpPr>
        <p:spPr>
          <a:xfrm>
            <a:off x="9537355" y="4274960"/>
            <a:ext cx="2043458" cy="75424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28361" y="5119663"/>
            <a:ext cx="12023595" cy="744744"/>
            <a:chOff x="-28361" y="5119663"/>
            <a:chExt cx="12023595" cy="744744"/>
          </a:xfrm>
        </p:grpSpPr>
        <p:grpSp>
          <p:nvGrpSpPr>
            <p:cNvPr id="8" name="Group 7"/>
            <p:cNvGrpSpPr/>
            <p:nvPr/>
          </p:nvGrpSpPr>
          <p:grpSpPr>
            <a:xfrm>
              <a:off x="379412" y="5119663"/>
              <a:ext cx="11615822" cy="194733"/>
              <a:chOff x="379412" y="5348263"/>
              <a:chExt cx="11615822" cy="194733"/>
            </a:xfrm>
          </p:grpSpPr>
          <p:cxnSp>
            <p:nvCxnSpPr>
              <p:cNvPr id="34" name="Straight Arrow Connector 33"/>
              <p:cNvCxnSpPr>
                <a:cxnSpLocks/>
              </p:cNvCxnSpPr>
              <p:nvPr/>
            </p:nvCxnSpPr>
            <p:spPr>
              <a:xfrm flipV="1">
                <a:off x="379412" y="5445629"/>
                <a:ext cx="11615822" cy="15618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521758" y="5348263"/>
                <a:ext cx="229230" cy="194733"/>
              </a:xfrm>
              <a:prstGeom prst="ellips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9343232" y="5348263"/>
                <a:ext cx="229230" cy="194733"/>
              </a:xfrm>
              <a:prstGeom prst="ellips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-28361" y="5310409"/>
              <a:ext cx="132217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0 ms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658440" y="5310409"/>
              <a:ext cx="162697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10 ms</a:t>
              </a:r>
            </a:p>
          </p:txBody>
        </p:sp>
      </p:grpSp>
      <p:sp>
        <p:nvSpPr>
          <p:cNvPr id="61" name="AutoShape 7"/>
          <p:cNvSpPr>
            <a:spLocks noChangeArrowheads="1"/>
          </p:cNvSpPr>
          <p:nvPr/>
        </p:nvSpPr>
        <p:spPr bwMode="auto">
          <a:xfrm>
            <a:off x="3503612" y="5713129"/>
            <a:ext cx="2286000" cy="698152"/>
          </a:xfrm>
          <a:prstGeom prst="wedgeRoundRectCallout">
            <a:avLst>
              <a:gd name="adj1" fmla="val -23195"/>
              <a:gd name="adj2" fmla="val -1044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noProof="1">
                <a:solidFill>
                  <a:schemeClr val="tx1"/>
                </a:solidFill>
              </a:rPr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9674412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0" grpId="0" animBg="1"/>
      <p:bldP spid="51" grpId="0" animBg="1"/>
      <p:bldP spid="52" grpId="0" animBg="1"/>
      <p:bldP spid="53" grpId="0" animBg="1"/>
      <p:bldP spid="6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44462" y="103188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41299" y="1039813"/>
            <a:ext cx="9434513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=""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3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Processes have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threads</a:t>
            </a:r>
            <a:r>
              <a:rPr lang="en-US" dirty="0"/>
              <a:t> (at least a main thread)</a:t>
            </a:r>
          </a:p>
          <a:p>
            <a:r>
              <a:rPr lang="en-US" dirty="0"/>
              <a:t>Similar to OS Multi-Tasking</a:t>
            </a:r>
          </a:p>
          <a:p>
            <a:r>
              <a:rPr lang="en-US" noProof="1"/>
              <a:t>By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switching between threads</a:t>
            </a:r>
            <a:r>
              <a:rPr lang="en-US" noProof="1"/>
              <a:t>, a process can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do multiple tasks </a:t>
            </a:r>
            <a:r>
              <a:rPr lang="en-US" noProof="1"/>
              <a:t>"at the same time"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Multi-Threading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636373" y="4267916"/>
            <a:ext cx="2057400" cy="75424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 1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2860116" y="4263965"/>
            <a:ext cx="2115256" cy="75424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 2</a:t>
            </a:r>
          </a:p>
        </p:txBody>
      </p:sp>
      <p:sp>
        <p:nvSpPr>
          <p:cNvPr id="51" name="Rectangle: Rounded Corners 50"/>
          <p:cNvSpPr/>
          <p:nvPr/>
        </p:nvSpPr>
        <p:spPr>
          <a:xfrm>
            <a:off x="5141715" y="4274796"/>
            <a:ext cx="2047858" cy="75424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 1</a:t>
            </a:r>
          </a:p>
        </p:txBody>
      </p:sp>
      <p:sp>
        <p:nvSpPr>
          <p:cNvPr id="52" name="Rectangle: Rounded Corners 51"/>
          <p:cNvSpPr/>
          <p:nvPr/>
        </p:nvSpPr>
        <p:spPr>
          <a:xfrm>
            <a:off x="7355915" y="4274960"/>
            <a:ext cx="2043458" cy="75424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 2</a:t>
            </a:r>
          </a:p>
        </p:txBody>
      </p:sp>
      <p:sp>
        <p:nvSpPr>
          <p:cNvPr id="53" name="Rectangle: Rounded Corners 52"/>
          <p:cNvSpPr/>
          <p:nvPr/>
        </p:nvSpPr>
        <p:spPr>
          <a:xfrm>
            <a:off x="9537355" y="4274960"/>
            <a:ext cx="2043458" cy="75424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28361" y="5119663"/>
            <a:ext cx="12023595" cy="744744"/>
            <a:chOff x="-28361" y="5119663"/>
            <a:chExt cx="12023595" cy="744744"/>
          </a:xfrm>
        </p:grpSpPr>
        <p:grpSp>
          <p:nvGrpSpPr>
            <p:cNvPr id="8" name="Group 7"/>
            <p:cNvGrpSpPr/>
            <p:nvPr/>
          </p:nvGrpSpPr>
          <p:grpSpPr>
            <a:xfrm>
              <a:off x="379412" y="5119663"/>
              <a:ext cx="11615822" cy="194733"/>
              <a:chOff x="379412" y="5348263"/>
              <a:chExt cx="11615822" cy="194733"/>
            </a:xfrm>
          </p:grpSpPr>
          <p:cxnSp>
            <p:nvCxnSpPr>
              <p:cNvPr id="34" name="Straight Arrow Connector 33"/>
              <p:cNvCxnSpPr>
                <a:cxnSpLocks/>
              </p:cNvCxnSpPr>
              <p:nvPr/>
            </p:nvCxnSpPr>
            <p:spPr>
              <a:xfrm flipV="1">
                <a:off x="379412" y="5445629"/>
                <a:ext cx="11615822" cy="15618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521758" y="5348263"/>
                <a:ext cx="229230" cy="194733"/>
              </a:xfrm>
              <a:prstGeom prst="ellips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9343232" y="5348263"/>
                <a:ext cx="229230" cy="194733"/>
              </a:xfrm>
              <a:prstGeom prst="ellips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-28361" y="5310409"/>
              <a:ext cx="132217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0 ms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658440" y="5310409"/>
              <a:ext cx="162697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10 ms</a:t>
              </a:r>
            </a:p>
          </p:txBody>
        </p:sp>
      </p:grp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4273015" y="5736575"/>
            <a:ext cx="1873456" cy="698152"/>
          </a:xfrm>
          <a:prstGeom prst="wedgeRoundRectCallout">
            <a:avLst>
              <a:gd name="adj1" fmla="val -24010"/>
              <a:gd name="adj2" fmla="val -1082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noProof="1">
                <a:solidFill>
                  <a:schemeClr val="tx1"/>
                </a:solidFill>
              </a:rPr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3548699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0" grpId="0" animBg="1"/>
      <p:bldP spid="51" grpId="0" animBg="1"/>
      <p:bldP spid="52" grpId="0" animBg="1"/>
      <p:bldP spid="53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71600"/>
            <a:ext cx="11804822" cy="5373881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thread</a:t>
            </a:r>
            <a:r>
              <a:rPr lang="en-US" dirty="0"/>
              <a:t> executes a task</a:t>
            </a:r>
          </a:p>
          <a:p>
            <a:r>
              <a:rPr lang="en-US" dirty="0"/>
              <a:t>A thread can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start other threads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pic>
        <p:nvPicPr>
          <p:cNvPr id="1026" name="Picture 2" descr="http://img1.wikia.nocookie.net/__cb20130103230423/herebemonsters/images/6/6b/Thre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1066800"/>
            <a:ext cx="173869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/>
          <p:cNvSpPr/>
          <p:nvPr/>
        </p:nvSpPr>
        <p:spPr>
          <a:xfrm>
            <a:off x="636372" y="3284978"/>
            <a:ext cx="10930039" cy="399134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Thread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2248593" y="4192207"/>
            <a:ext cx="5458040" cy="44297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 1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3579812" y="4818336"/>
            <a:ext cx="7543800" cy="44297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 2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5449644" y="5444465"/>
            <a:ext cx="2667000" cy="44297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 3</a:t>
            </a:r>
          </a:p>
        </p:txBody>
      </p:sp>
      <p:cxnSp>
        <p:nvCxnSpPr>
          <p:cNvPr id="33" name="Straight Connector 32"/>
          <p:cNvCxnSpPr>
            <a:cxnSpLocks/>
            <a:stCxn id="19" idx="4"/>
            <a:endCxn id="20" idx="1"/>
          </p:cNvCxnSpPr>
          <p:nvPr/>
        </p:nvCxnSpPr>
        <p:spPr>
          <a:xfrm>
            <a:off x="2245997" y="3581400"/>
            <a:ext cx="2596" cy="8322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  <a:stCxn id="23" idx="4"/>
            <a:endCxn id="21" idx="1"/>
          </p:cNvCxnSpPr>
          <p:nvPr/>
        </p:nvCxnSpPr>
        <p:spPr>
          <a:xfrm>
            <a:off x="3579812" y="3581400"/>
            <a:ext cx="0" cy="14584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25" idx="4"/>
            <a:endCxn id="22" idx="1"/>
          </p:cNvCxnSpPr>
          <p:nvPr/>
        </p:nvCxnSpPr>
        <p:spPr>
          <a:xfrm>
            <a:off x="5447027" y="5147733"/>
            <a:ext cx="2617" cy="5182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131382" y="3386667"/>
            <a:ext cx="229230" cy="19473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65197" y="3386667"/>
            <a:ext cx="229230" cy="19473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Oval 24"/>
          <p:cNvSpPr/>
          <p:nvPr/>
        </p:nvSpPr>
        <p:spPr>
          <a:xfrm>
            <a:off x="5332412" y="4953000"/>
            <a:ext cx="229230" cy="19473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1181" y="5446516"/>
            <a:ext cx="3200401" cy="1035342"/>
          </a:xfrm>
          <a:prstGeom prst="wedgeRoundRectCallout">
            <a:avLst>
              <a:gd name="adj1" fmla="val 28125"/>
              <a:gd name="adj2" fmla="val -855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Multiple Threads "At the same time"</a:t>
            </a:r>
          </a:p>
        </p:txBody>
      </p:sp>
    </p:spTree>
    <p:extLst>
      <p:ext uri="{BB962C8B-B14F-4D97-AF65-F5344CB8AC3E}">
        <p14:creationId xmlns:p14="http://schemas.microsoft.com/office/powerpoint/2010/main" val="186519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19" grpId="0" animBg="1"/>
      <p:bldP spid="23" grpId="0" animBg="1"/>
      <p:bldP spid="2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task is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block of code</a:t>
            </a:r>
            <a:r>
              <a:rPr lang="en-US" b="1" dirty="0"/>
              <a:t> </a:t>
            </a:r>
            <a:r>
              <a:rPr lang="en-US" dirty="0"/>
              <a:t>that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executed by a Thread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Task in Java</a:t>
            </a:r>
            <a:r>
              <a:rPr lang="en-US" b="1" dirty="0"/>
              <a:t> </a:t>
            </a:r>
            <a:r>
              <a:rPr lang="en-US" dirty="0"/>
              <a:t>is represented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Runnable</a:t>
            </a:r>
            <a:r>
              <a:rPr lang="en-US" dirty="0"/>
              <a:t>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222095" y="2879302"/>
            <a:ext cx="9749117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600" dirty="0">
                <a:solidFill>
                  <a:schemeClr val="tx2">
                    <a:lumMod val="75000"/>
                  </a:schemeClr>
                </a:solidFill>
                <a:effectLst/>
              </a:rPr>
              <a:t>Runnable</a:t>
            </a:r>
            <a:r>
              <a:rPr lang="en-GB" sz="3600" dirty="0">
                <a:effectLst/>
              </a:rPr>
              <a:t> task = 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600" dirty="0">
                <a:effectLst/>
              </a:rPr>
              <a:t> -&gt; 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  <a:effectLst/>
              </a:rPr>
              <a:t>{</a:t>
            </a:r>
          </a:p>
          <a:p>
            <a:r>
              <a:rPr lang="en-GB" sz="3600" dirty="0">
                <a:effectLst/>
              </a:rPr>
              <a:t>  for (int </a:t>
            </a:r>
            <a:r>
              <a:rPr lang="en-GB" sz="3600" dirty="0" err="1">
                <a:effectLst/>
              </a:rPr>
              <a:t>i</a:t>
            </a:r>
            <a:r>
              <a:rPr lang="en-GB" sz="3600" dirty="0">
                <a:effectLst/>
              </a:rPr>
              <a:t> = 0; </a:t>
            </a:r>
            <a:r>
              <a:rPr lang="en-GB" sz="3600" dirty="0" err="1">
                <a:effectLst/>
              </a:rPr>
              <a:t>i</a:t>
            </a:r>
            <a:r>
              <a:rPr lang="en-GB" sz="3600" dirty="0">
                <a:effectLst/>
              </a:rPr>
              <a:t> &lt; 10; </a:t>
            </a:r>
            <a:r>
              <a:rPr lang="en-GB" sz="3600" dirty="0" err="1">
                <a:effectLst/>
              </a:rPr>
              <a:t>i</a:t>
            </a:r>
            <a:r>
              <a:rPr lang="en-GB" sz="3600" dirty="0">
                <a:effectLst/>
              </a:rPr>
              <a:t>++) {</a:t>
            </a:r>
          </a:p>
          <a:p>
            <a:r>
              <a:rPr lang="en-GB" sz="3600" dirty="0">
                <a:effectLst/>
              </a:rPr>
              <a:t>    </a:t>
            </a:r>
            <a:r>
              <a:rPr lang="en-GB" sz="3600" dirty="0" err="1">
                <a:effectLst/>
              </a:rPr>
              <a:t>System.out.printf</a:t>
            </a:r>
            <a:r>
              <a:rPr lang="en-GB" sz="3600" dirty="0">
                <a:effectLst/>
              </a:rPr>
              <a:t>("[%s] ", </a:t>
            </a:r>
            <a:r>
              <a:rPr lang="en-GB" sz="3600" dirty="0" err="1">
                <a:effectLst/>
              </a:rPr>
              <a:t>i</a:t>
            </a:r>
            <a:r>
              <a:rPr lang="en-GB" sz="3600" dirty="0">
                <a:effectLst/>
              </a:rPr>
              <a:t>);</a:t>
            </a:r>
          </a:p>
          <a:p>
            <a:r>
              <a:rPr lang="en-GB" sz="3600" dirty="0">
                <a:effectLst/>
              </a:rPr>
              <a:t>  }</a:t>
            </a:r>
          </a:p>
          <a:p>
            <a:r>
              <a:rPr lang="en-GB" sz="3600" dirty="0">
                <a:solidFill>
                  <a:schemeClr val="tx2">
                    <a:lumMod val="75000"/>
                  </a:schemeClr>
                </a:solidFill>
                <a:effectLst/>
              </a:rPr>
              <a:t>}</a:t>
            </a:r>
            <a:r>
              <a:rPr lang="en-GB" sz="3600" dirty="0">
                <a:effectLst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5668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single thread is represented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Thread</a:t>
            </a:r>
            <a:r>
              <a:rPr lang="en-US" dirty="0"/>
              <a:t>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+mn-lt"/>
                <a:cs typeface="Consolas" panose="020B0609020204030204" pitchFamily="49" charset="0"/>
              </a:rPr>
              <a:t>Threads in Java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3812" y="2090751"/>
            <a:ext cx="9601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effectLst/>
              </a:rPr>
              <a:t>Runnable task = () -&gt; {</a:t>
            </a:r>
          </a:p>
          <a:p>
            <a:r>
              <a:rPr lang="en-US" sz="3200" dirty="0">
                <a:effectLst/>
              </a:rPr>
              <a:t>  for (int i = 0; i &lt; 10; i++) {</a:t>
            </a:r>
          </a:p>
          <a:p>
            <a:r>
              <a:rPr lang="en-US" sz="3200" dirty="0">
                <a:effectLst/>
              </a:rPr>
              <a:t>    System.out.printf("[%s] ", i);</a:t>
            </a:r>
          </a:p>
          <a:p>
            <a:r>
              <a:rPr lang="en-US" sz="3200" dirty="0">
                <a:effectLst/>
              </a:rPr>
              <a:t>  }</a:t>
            </a:r>
          </a:p>
          <a:p>
            <a:r>
              <a:rPr lang="en-US" sz="3200" dirty="0">
                <a:effectLst/>
              </a:rPr>
              <a:t>};</a:t>
            </a:r>
          </a:p>
          <a:p>
            <a:endParaRPr lang="en-US" sz="3200" dirty="0">
              <a:effectLst/>
            </a:endParaRPr>
          </a:p>
          <a:p>
            <a:r>
              <a:rPr lang="en-US" sz="3200" dirty="0">
                <a:effectLst/>
              </a:rPr>
              <a:t>Thread thread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new Thread(</a:t>
            </a:r>
            <a:r>
              <a:rPr lang="en-US" sz="3200" dirty="0">
                <a:effectLst/>
              </a:rPr>
              <a:t>task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3200" dirty="0">
                <a:effectLst/>
              </a:rPr>
              <a:t>;</a:t>
            </a:r>
          </a:p>
          <a:p>
            <a:r>
              <a:rPr lang="en-US" sz="3200" dirty="0">
                <a:effectLst/>
              </a:rPr>
              <a:t>thread.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start()</a:t>
            </a:r>
            <a:r>
              <a:rPr lang="en-US" sz="3200" dirty="0">
                <a:effectLst/>
              </a:rPr>
              <a:t>;</a:t>
            </a:r>
            <a:endParaRPr lang="en-US" dirty="0">
              <a:effectLst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332412" y="5791197"/>
            <a:ext cx="3733800" cy="685803"/>
          </a:xfrm>
          <a:prstGeom prst="wedgeRoundRectCallout">
            <a:avLst>
              <a:gd name="adj1" fmla="val -61807"/>
              <a:gd name="adj2" fmla="val -317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noProof="1">
                <a:solidFill>
                  <a:schemeClr val="tx1"/>
                </a:solidFill>
              </a:rPr>
              <a:t>Starts the given task</a:t>
            </a:r>
          </a:p>
        </p:txBody>
      </p:sp>
    </p:spTree>
    <p:extLst>
      <p:ext uri="{BB962C8B-B14F-4D97-AF65-F5344CB8AC3E}">
        <p14:creationId xmlns:p14="http://schemas.microsoft.com/office/powerpoint/2010/main" val="140599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2285</Words>
  <Application>Microsoft Office PowerPoint</Application>
  <PresentationFormat>Custom</PresentationFormat>
  <Paragraphs>557</Paragraphs>
  <Slides>50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 16x9</vt:lpstr>
      <vt:lpstr>Asynchronous Programming </vt:lpstr>
      <vt:lpstr>Table of Contents</vt:lpstr>
      <vt:lpstr>Questions</vt:lpstr>
      <vt:lpstr>Single and Multi Threading</vt:lpstr>
      <vt:lpstr>Time Slicing</vt:lpstr>
      <vt:lpstr>Multi-Threading</vt:lpstr>
      <vt:lpstr>Threads</vt:lpstr>
      <vt:lpstr>Tasks</vt:lpstr>
      <vt:lpstr>Threads in Java</vt:lpstr>
      <vt:lpstr>Joining Threads</vt:lpstr>
      <vt:lpstr>Problem: Single Thread</vt:lpstr>
      <vt:lpstr>Solution: Single Thread</vt:lpstr>
      <vt:lpstr>Problem: Multi-Thread</vt:lpstr>
      <vt:lpstr>Solution: Multi-Thread</vt:lpstr>
      <vt:lpstr>Solution: Multi-Thread (2)</vt:lpstr>
      <vt:lpstr>Thread Interruption</vt:lpstr>
      <vt:lpstr>Problem: Responsive UI</vt:lpstr>
      <vt:lpstr>Solution: Responsive UI</vt:lpstr>
      <vt:lpstr>Solution: Responsive UI (2)</vt:lpstr>
      <vt:lpstr>Multi-Threaded Code</vt:lpstr>
      <vt:lpstr>Multi-Threaded CPU Utilization</vt:lpstr>
      <vt:lpstr>High Level Threading</vt:lpstr>
      <vt:lpstr>Executor Service</vt:lpstr>
      <vt:lpstr>Returning Value from a Task</vt:lpstr>
      <vt:lpstr>Problem: Benchmarking</vt:lpstr>
      <vt:lpstr>Solution: Benchmarking</vt:lpstr>
      <vt:lpstr>Single and Multi-Threading</vt:lpstr>
      <vt:lpstr>Resource Sharing</vt:lpstr>
      <vt:lpstr>Atomicity</vt:lpstr>
      <vt:lpstr>Race Conditions</vt:lpstr>
      <vt:lpstr>Problem: Transactions</vt:lpstr>
      <vt:lpstr>Solution: Transactions (Unsafe)</vt:lpstr>
      <vt:lpstr>Solution: Transactions (Unsafe) (2)</vt:lpstr>
      <vt:lpstr>Synchronized Keyword</vt:lpstr>
      <vt:lpstr>Problem: Thread Safe Transactions</vt:lpstr>
      <vt:lpstr>Solution: Transactions</vt:lpstr>
      <vt:lpstr>Solution: Transactions (2)</vt:lpstr>
      <vt:lpstr>Synchronized - Locks</vt:lpstr>
      <vt:lpstr>Locks – The Key</vt:lpstr>
      <vt:lpstr>Deadlocks</vt:lpstr>
      <vt:lpstr>Problem: Deadlock</vt:lpstr>
      <vt:lpstr>Solution: Deadlock</vt:lpstr>
      <vt:lpstr>Solution: Deadlock (2)</vt:lpstr>
      <vt:lpstr>Visibility</vt:lpstr>
      <vt:lpstr>Visibility (2)</vt:lpstr>
      <vt:lpstr>Concurrent Classes</vt:lpstr>
      <vt:lpstr>Race Conditions</vt:lpstr>
      <vt:lpstr>Summary</vt:lpstr>
      <vt:lpstr>Stream API</vt:lpstr>
      <vt:lpstr>Trainings @ Software University (SoftUni)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</dc:title>
  <dc:subject>C# Advanced Course</dc:subject>
  <dc:creator/>
  <cp:keywords>Java, programming, course, SoftUni, Software University, async, await, task, thread, parallel, asynchronous</cp:keywords>
  <dc:description>https://softuni.bg/courses/advanced-csharp/</dc:description>
  <cp:lastModifiedBy/>
  <cp:revision>1</cp:revision>
  <dcterms:created xsi:type="dcterms:W3CDTF">2014-01-02T17:00:34Z</dcterms:created>
  <dcterms:modified xsi:type="dcterms:W3CDTF">2017-09-30T18:04:23Z</dcterms:modified>
  <cp:category>programming, software engineering,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