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394" r:id="rId3"/>
    <p:sldId id="452" r:id="rId4"/>
    <p:sldId id="544" r:id="rId5"/>
    <p:sldId id="625" r:id="rId6"/>
    <p:sldId id="633" r:id="rId7"/>
    <p:sldId id="634" r:id="rId8"/>
    <p:sldId id="635" r:id="rId9"/>
    <p:sldId id="636" r:id="rId10"/>
    <p:sldId id="637" r:id="rId11"/>
    <p:sldId id="639" r:id="rId12"/>
    <p:sldId id="638" r:id="rId13"/>
    <p:sldId id="559" r:id="rId14"/>
    <p:sldId id="560" r:id="rId15"/>
    <p:sldId id="588" r:id="rId16"/>
    <p:sldId id="561" r:id="rId17"/>
    <p:sldId id="562" r:id="rId18"/>
    <p:sldId id="563" r:id="rId19"/>
    <p:sldId id="564" r:id="rId20"/>
    <p:sldId id="565" r:id="rId21"/>
    <p:sldId id="571" r:id="rId22"/>
    <p:sldId id="589" r:id="rId23"/>
    <p:sldId id="546" r:id="rId24"/>
    <p:sldId id="554" r:id="rId25"/>
    <p:sldId id="555" r:id="rId26"/>
    <p:sldId id="590" r:id="rId27"/>
    <p:sldId id="548" r:id="rId28"/>
    <p:sldId id="549" r:id="rId29"/>
    <p:sldId id="580" r:id="rId30"/>
    <p:sldId id="591" r:id="rId31"/>
    <p:sldId id="557" r:id="rId32"/>
    <p:sldId id="550" r:id="rId33"/>
    <p:sldId id="584" r:id="rId34"/>
    <p:sldId id="585" r:id="rId35"/>
    <p:sldId id="579" r:id="rId36"/>
    <p:sldId id="595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9" r:id="rId47"/>
    <p:sldId id="610" r:id="rId48"/>
    <p:sldId id="611" r:id="rId49"/>
    <p:sldId id="612" r:id="rId50"/>
    <p:sldId id="613" r:id="rId51"/>
    <p:sldId id="614" r:id="rId52"/>
    <p:sldId id="617" r:id="rId53"/>
    <p:sldId id="618" r:id="rId54"/>
    <p:sldId id="619" r:id="rId55"/>
    <p:sldId id="620" r:id="rId56"/>
    <p:sldId id="621" r:id="rId57"/>
    <p:sldId id="486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7C113E-CAEA-45D6-A540-C5C0143EF0AF}">
          <p14:sldIdLst>
            <p14:sldId id="394"/>
            <p14:sldId id="452"/>
            <p14:sldId id="544"/>
          </p14:sldIdLst>
        </p14:section>
        <p14:section name="Objects and Classes" id="{507C30DD-EEAC-4B71-BD80-BAAB897097B5}">
          <p14:sldIdLst>
            <p14:sldId id="625"/>
            <p14:sldId id="633"/>
            <p14:sldId id="634"/>
            <p14:sldId id="635"/>
            <p14:sldId id="636"/>
            <p14:sldId id="637"/>
            <p14:sldId id="639"/>
            <p14:sldId id="638"/>
          </p14:sldIdLst>
        </p14:section>
        <p14:section name="Stack" id="{A0CEB577-D5B8-4EAE-B43B-70C2C7976287}">
          <p14:sldIdLst>
            <p14:sldId id="559"/>
            <p14:sldId id="560"/>
            <p14:sldId id="588"/>
            <p14:sldId id="561"/>
            <p14:sldId id="562"/>
            <p14:sldId id="563"/>
            <p14:sldId id="564"/>
            <p14:sldId id="565"/>
            <p14:sldId id="571"/>
            <p14:sldId id="589"/>
          </p14:sldIdLst>
        </p14:section>
        <p14:section name="Queue" id="{452AFB46-605B-464E-A8C4-7590EFC1D2C9}">
          <p14:sldIdLst>
            <p14:sldId id="546"/>
            <p14:sldId id="554"/>
            <p14:sldId id="555"/>
            <p14:sldId id="590"/>
            <p14:sldId id="548"/>
            <p14:sldId id="549"/>
            <p14:sldId id="580"/>
            <p14:sldId id="591"/>
            <p14:sldId id="557"/>
            <p14:sldId id="550"/>
            <p14:sldId id="584"/>
            <p14:sldId id="585"/>
            <p14:sldId id="579"/>
          </p14:sldIdLst>
        </p14:section>
        <p14:section name="Set" id="{F805AD11-F75C-4A35-BDC4-FD0E1CF1DB78}">
          <p14:sldIdLst>
            <p14:sldId id="595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Map" id="{A90DC559-3214-446A-AD2B-128C2E571248}">
          <p14:sldIdLst>
            <p14:sldId id="609"/>
            <p14:sldId id="610"/>
            <p14:sldId id="611"/>
            <p14:sldId id="612"/>
            <p14:sldId id="613"/>
            <p14:sldId id="614"/>
            <p14:sldId id="617"/>
            <p14:sldId id="618"/>
            <p14:sldId id="619"/>
            <p14:sldId id="620"/>
            <p14:sldId id="621"/>
          </p14:sldIdLst>
        </p14:section>
        <p14:section name="Conclusion" id="{3667E1BC-212D-4F3F-882D-14DB1F7F1C61}">
          <p14:sldIdLst>
            <p14:sldId id="4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74" d="100"/>
          <a:sy n="74" d="100"/>
        </p:scale>
        <p:origin x="-36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1" y="1142842"/>
            <a:ext cx="8382001" cy="9876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Objects, Classes and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8"/>
            <a:ext cx="7910300" cy="1221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Objects and Classes 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57043" y="3882328"/>
            <a:ext cx="5040243" cy="2491578"/>
            <a:chOff x="6457043" y="3921617"/>
            <a:chExt cx="5040243" cy="2491578"/>
          </a:xfrm>
        </p:grpSpPr>
        <p:pic>
          <p:nvPicPr>
            <p:cNvPr id="22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sz="3100" dirty="0"/>
              <a:t>Bundled into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packages</a:t>
            </a:r>
            <a:r>
              <a:rPr lang="en-US" sz="3100" b="1" dirty="0"/>
              <a:t> </a:t>
            </a:r>
            <a:r>
              <a:rPr lang="en-US" sz="3100" dirty="0"/>
              <a:t>like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sz="3100" noProof="1"/>
              <a:t>,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sz="3100" noProof="1"/>
              <a:t>,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3100" noProof="1"/>
              <a:t>, </a:t>
            </a:r>
            <a:r>
              <a:rPr lang="en-US" sz="3100" dirty="0"/>
              <a:t>etc.</a:t>
            </a:r>
            <a:endParaRPr lang="en-US" dirty="0"/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209894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int </a:t>
            </a:r>
            <a:r>
              <a:rPr lang="en-US" dirty="0"/>
              <a:t>num = Integer.</a:t>
            </a:r>
            <a:r>
              <a:rPr lang="en-US" dirty="0">
                <a:effectLst/>
              </a:rPr>
              <a:t>parseInt</a:t>
            </a:r>
            <a:r>
              <a:rPr lang="en-US" dirty="0"/>
              <a:t>(</a:t>
            </a:r>
            <a:r>
              <a:rPr lang="en-US" dirty="0">
                <a:effectLst/>
              </a:rPr>
              <a:t>"3,14"</a:t>
            </a:r>
            <a:r>
              <a:rPr lang="en-US" dirty="0"/>
              <a:t>);</a:t>
            </a:r>
          </a:p>
          <a:p>
            <a:r>
              <a:rPr lang="en-US" dirty="0"/>
              <a:t>double cosine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012363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dirty="0"/>
              <a:t>();</a:t>
            </a:r>
          </a:p>
          <a:p>
            <a:r>
              <a:rPr lang="en-US" dirty="0"/>
              <a:t>int randomNumber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</a:t>
            </a:r>
            <a:r>
              <a:rPr lang="en-US" dirty="0"/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nextInt</a:t>
            </a:r>
            <a:r>
              <a:rPr lang="en-US" dirty="0"/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42212" y="2819400"/>
            <a:ext cx="4038600" cy="759544"/>
          </a:xfrm>
          <a:prstGeom prst="wedgeRoundRectCallout">
            <a:avLst>
              <a:gd name="adj1" fmla="val -65568"/>
              <a:gd name="adj2" fmla="val 43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Class.StaticMember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4499241"/>
            <a:ext cx="3048000" cy="658866"/>
          </a:xfrm>
          <a:prstGeom prst="wedgeRoundRectCallout">
            <a:avLst>
              <a:gd name="adj1" fmla="val -71417"/>
              <a:gd name="adj2" fmla="val 59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new Class(…)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97774" y="5363025"/>
            <a:ext cx="3068638" cy="658866"/>
          </a:xfrm>
          <a:prstGeom prst="wedgeRoundRectCallout">
            <a:avLst>
              <a:gd name="adj1" fmla="val -81530"/>
              <a:gd name="adj2" fmla="val 10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Object.Member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0500" y="372427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Collections API </a:t>
            </a:r>
            <a:r>
              <a:rPr lang="en-US" dirty="0"/>
              <a:t>provides functionality for storing, retrieving and manipulating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sequences of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API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2286000"/>
            <a:ext cx="114300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ArrayList&lt;String&gt; names = </a:t>
            </a:r>
            <a:r>
              <a:rPr lang="en-US" sz="2800" dirty="0">
                <a:effectLst/>
              </a:rPr>
              <a:t>new </a:t>
            </a:r>
            <a:r>
              <a:rPr lang="en-US" sz="2800" dirty="0"/>
              <a:t>ArrayList&lt;&gt;();</a:t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</a:t>
            </a:r>
            <a:r>
              <a:rPr lang="en-US" sz="2800" dirty="0">
                <a:effectLst/>
              </a:rPr>
              <a:t>"Pesho"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addAll</a:t>
            </a:r>
            <a:r>
              <a:rPr lang="en-US" sz="2800" dirty="0"/>
              <a:t>(names, </a:t>
            </a:r>
            <a:r>
              <a:rPr lang="en-US" sz="2800" dirty="0">
                <a:effectLst/>
              </a:rPr>
              <a:t>"Gosho"</a:t>
            </a:r>
            <a:r>
              <a:rPr lang="en-US" sz="2800" dirty="0"/>
              <a:t>, </a:t>
            </a:r>
            <a:r>
              <a:rPr lang="en-US" sz="2800" dirty="0">
                <a:effectLst/>
              </a:rPr>
              <a:t>"Mariika"</a:t>
            </a:r>
            <a:r>
              <a:rPr lang="en-US" sz="2800" dirty="0"/>
              <a:t>, </a:t>
            </a:r>
            <a:r>
              <a:rPr lang="en-US" sz="2800" dirty="0">
                <a:effectLst/>
              </a:rPr>
              <a:t>"Ivancho"</a:t>
            </a:r>
            <a:r>
              <a:rPr lang="en-US" sz="2800" dirty="0"/>
              <a:t>);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sort</a:t>
            </a:r>
            <a:r>
              <a:rPr lang="en-US" sz="2800" dirty="0"/>
              <a:t>(names);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reverse</a:t>
            </a:r>
            <a:r>
              <a:rPr lang="en-US" sz="2800" dirty="0"/>
              <a:t>(names); </a:t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800" dirty="0"/>
              <a:t>(</a:t>
            </a:r>
            <a:r>
              <a:rPr lang="en-US" sz="2800" dirty="0">
                <a:effectLst/>
              </a:rPr>
              <a:t>"Pesho"</a:t>
            </a:r>
            <a:r>
              <a:rPr lang="en-US" sz="2800" dirty="0"/>
              <a:t>);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en-US" sz="2800" dirty="0"/>
              <a:t>();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56412" y="3962518"/>
            <a:ext cx="4419600" cy="594461"/>
          </a:xfrm>
          <a:prstGeom prst="wedgeRoundRectCallout">
            <a:avLst>
              <a:gd name="adj1" fmla="val -84909"/>
              <a:gd name="adj2" fmla="val 18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[Gosho, Ivancho, Mariika, Pesho]</a:t>
            </a:r>
            <a:endParaRPr lang="en-US" sz="2800" b="1" noProof="1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56412" y="4724400"/>
            <a:ext cx="4419600" cy="594461"/>
          </a:xfrm>
          <a:prstGeom prst="wedgeRoundRectCallout">
            <a:avLst>
              <a:gd name="adj1" fmla="val -72617"/>
              <a:gd name="adj2" fmla="val -3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[Pesho, Mariika, Ivancho, Gosho]</a:t>
            </a:r>
            <a:endParaRPr lang="en-US" sz="2800" b="1" noProof="1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57783" y="5467910"/>
            <a:ext cx="3810000" cy="594461"/>
          </a:xfrm>
          <a:prstGeom prst="wedgeRoundRectCallout">
            <a:avLst>
              <a:gd name="adj1" fmla="val -99932"/>
              <a:gd name="adj2" fmla="val -90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[Mariika, Ivancho, Gosho]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08412" y="6001959"/>
            <a:ext cx="838200" cy="533400"/>
          </a:xfrm>
          <a:prstGeom prst="wedgeRoundRectCallout">
            <a:avLst>
              <a:gd name="adj1" fmla="val -104959"/>
              <a:gd name="adj2" fmla="val -3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 ]</a:t>
            </a:r>
          </a:p>
        </p:txBody>
      </p:sp>
    </p:spTree>
    <p:extLst>
      <p:ext uri="{BB962C8B-B14F-4D97-AF65-F5344CB8AC3E}">
        <p14:creationId xmlns:p14="http://schemas.microsoft.com/office/powerpoint/2010/main" val="32260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4800600"/>
            <a:ext cx="11637703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Last In First Out</a:t>
            </a: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2747518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290384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35737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24365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723063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1910992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following functionality:</a:t>
            </a:r>
            <a:endParaRPr lang="en-US" b="1" dirty="0"/>
          </a:p>
          <a:p>
            <a:pPr lvl="1"/>
            <a:r>
              <a:rPr lang="en-US" dirty="0"/>
              <a:t>Pushing an element 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top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Stack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43434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43299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23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ArrayDeque&lt;&gt;();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 (2)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21584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4116" y="43682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84211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33832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243638" y="260820"/>
            <a:ext cx="11718174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</a:t>
            </a:r>
            <a:b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1420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286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47012" y="4971758"/>
            <a:ext cx="2819400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the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Objects and Classes</a:t>
            </a:r>
            <a:endParaRPr lang="en-US" dirty="0">
              <a:solidFill>
                <a:schemeClr val="tx1">
                  <a:lumMod val="9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/>
              <a:t>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Functionality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b="1" dirty="0"/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Queue Functionality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offer()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poll()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HashSet&lt;E&gt;,TreeSet&lt;E&gt;,LinkedHashSet&lt;E&gt;</a:t>
            </a:r>
            <a:endParaRPr lang="en-US" sz="34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V&gt;,TreeMap&lt;K,V&gt;,LinkedHashMap&lt;K,V&gt;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6" lvl="1" indent="-457200"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7212" y="26670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given an arithmetical expression </a:t>
            </a:r>
            <a:r>
              <a:rPr lang="en-US" sz="3200" dirty="0"/>
              <a:t>with brackets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extract all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3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31812" y="990600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Initialize the stack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expression.length();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System.out.println(contents);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4985220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First In First Out</a:t>
            </a:r>
            <a:r>
              <a:rPr lang="en-US" sz="6600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5277" y="3505200"/>
            <a:ext cx="8140795" cy="779501"/>
            <a:chOff x="1865277" y="3505200"/>
            <a:chExt cx="8140795" cy="779501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following functionality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8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– throws exception if queue is full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offer() </a:t>
            </a:r>
            <a:r>
              <a:rPr lang="en-US" dirty="0">
                <a:latin typeface="+mj-lt"/>
              </a:rPr>
              <a:t>– returns false if queue is full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60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throws exception if queue is empty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</p:spTree>
    <p:extLst>
      <p:ext uri="{BB962C8B-B14F-4D97-AF65-F5344CB8AC3E}">
        <p14:creationId xmlns:p14="http://schemas.microsoft.com/office/powerpoint/2010/main" val="1718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and removes first element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 child is removed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only one remains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2812" y="4343620"/>
            <a:ext cx="9608563" cy="1429730"/>
            <a:chOff x="981649" y="4696728"/>
            <a:chExt cx="9608563" cy="1429730"/>
          </a:xfrm>
        </p:grpSpPr>
        <p:sp>
          <p:nvSpPr>
            <p:cNvPr id="18" name="Right Arrow 18"/>
            <p:cNvSpPr/>
            <p:nvPr/>
          </p:nvSpPr>
          <p:spPr>
            <a:xfrm>
              <a:off x="5939905" y="5229908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81649" y="4772708"/>
              <a:ext cx="3884617" cy="13537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Mimi Pepi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736916" y="4696728"/>
              <a:ext cx="3853296" cy="13535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Pepi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Last is Toshko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92282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Initialize the queue and add children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queue size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if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35052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862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6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Gets the first element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child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only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prime cycle</a:t>
            </a:r>
            <a:r>
              <a:rPr lang="en-US" b="1" dirty="0"/>
              <a:t> </a:t>
            </a:r>
            <a:r>
              <a:rPr lang="en-US" dirty="0"/>
              <a:t>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If a cycle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657600"/>
            <a:ext cx="8853926" cy="2055625"/>
            <a:chOff x="1736286" y="4696507"/>
            <a:chExt cx="8853926" cy="2055625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613470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36286" y="4696507"/>
              <a:ext cx="3884617" cy="205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Mimi Pepi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736916" y="4696729"/>
              <a:ext cx="3853296" cy="2055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Pepi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Prime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Prime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Last is Toshko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4276492"/>
            <a:ext cx="11049000" cy="1402298"/>
          </a:xfrm>
        </p:spPr>
        <p:txBody>
          <a:bodyPr/>
          <a:lstStyle/>
          <a:p>
            <a:r>
              <a:rPr lang="en-US" sz="4800" dirty="0"/>
              <a:t>Practice: Working with Stacks and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6" y="2433169"/>
            <a:ext cx="2595974" cy="1590289"/>
          </a:xfrm>
          <a:prstGeom prst="rect">
            <a:avLst/>
          </a:prstGeom>
        </p:spPr>
      </p:pic>
      <p:pic>
        <p:nvPicPr>
          <p:cNvPr id="7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014" y="162558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410200"/>
            <a:ext cx="8938472" cy="1365365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Initialization</a:t>
            </a:r>
          </a:p>
          <a:p>
            <a:pPr marL="377887" lvl="1" indent="0"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isEmpty()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in 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3340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984559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63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377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  <a:endParaRPr lang="en-US" b="1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71427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elements are ordered incrementally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7593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3" grpId="0" animBg="1"/>
      <p:bldP spid="23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54401"/>
          </a:xfrm>
        </p:spPr>
        <p:txBody>
          <a:bodyPr/>
          <a:lstStyle/>
          <a:p>
            <a:r>
              <a:rPr lang="en-US" sz="3600" dirty="0"/>
              <a:t>What is an Object? What is a Class? </a:t>
            </a:r>
          </a:p>
        </p:txBody>
      </p:sp>
      <p:pic>
        <p:nvPicPr>
          <p:cNvPr id="8" name="Picture 4" descr="C:\Documents\Courses\OOP\OOP Images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2" y="1977444"/>
            <a:ext cx="3505200" cy="27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order of appearance is preserved</a:t>
            </a:r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4059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Records car number for every car </a:t>
            </a:r>
            <a:r>
              <a:rPr lang="en-US"/>
              <a:t>that enters </a:t>
            </a:r>
            <a:r>
              <a:rPr lang="en-US" dirty="0"/>
              <a:t>a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455612" y="3796634"/>
            <a:ext cx="36576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81476" y="3936298"/>
            <a:ext cx="3531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IN, 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455612" y="5349878"/>
            <a:ext cx="36576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79082" y="5441580"/>
            <a:ext cx="38106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OUT, 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3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12639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parkingLot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(input.equals("END"))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guests:</a:t>
            </a:r>
          </a:p>
          <a:p>
            <a:pPr lvl="1"/>
            <a:r>
              <a:rPr lang="en-US" dirty="0"/>
              <a:t>Regular</a:t>
            </a:r>
          </a:p>
          <a:p>
            <a:pPr lvl="1"/>
            <a:r>
              <a:rPr lang="en-US" dirty="0"/>
              <a:t>VIP – their tickets starts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digit</a:t>
            </a:r>
          </a:p>
          <a:p>
            <a:r>
              <a:rPr lang="en-US" dirty="0"/>
              <a:t>First you will  receive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invited guests</a:t>
            </a:r>
          </a:p>
          <a:p>
            <a:r>
              <a:rPr lang="en-US" dirty="0"/>
              <a:t>Then you will receive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guests who came</a:t>
            </a:r>
          </a:p>
          <a:p>
            <a:r>
              <a:rPr lang="en-US" dirty="0"/>
              <a:t>Find how many guests didn't come to the party </a:t>
            </a:r>
          </a:p>
          <a:p>
            <a:r>
              <a:rPr lang="en-US" dirty="0"/>
              <a:t>Print all guests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didn’t come </a:t>
            </a:r>
            <a:r>
              <a:rPr lang="en-US" dirty="0"/>
              <a:t>(VIP first)</a:t>
            </a:r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6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6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(input.equals("PARTY"))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sign = Character.toString(input.charAt(0));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vip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(vip);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267200"/>
            <a:ext cx="3810000" cy="762000"/>
          </a:xfrm>
          <a:prstGeom prst="wedgeRoundRectCallout">
            <a:avLst>
              <a:gd name="adj1" fmla="val -95344"/>
              <a:gd name="adj2" fmla="val -4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2484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5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30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indexes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843856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50340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smtClean="0"/>
              <a:t>String</a:t>
            </a:r>
            <a:r>
              <a:rPr lang="en-US" dirty="0"/>
              <a:t>, 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map </a:t>
            </a:r>
            <a:r>
              <a:rPr lang="en-US" dirty="0"/>
              <a:t>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smtClean="0"/>
              <a:t>String, </a:t>
            </a:r>
            <a:r>
              <a:rPr lang="en-US" dirty="0"/>
              <a:t>Integer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1514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>
                <a:solidFill>
                  <a:prstClr val="white"/>
                </a:solidFill>
              </a:rPr>
              <a:t>Pesho</a:t>
            </a:r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5576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Person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709" y="4652912"/>
            <a:ext cx="3698045" cy="1629997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810000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79533"/>
              <a:gd name="adj2" fmla="val 170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72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6433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37" grpId="0" animBg="1"/>
      <p:bldP spid="37" grpId="1" animBg="1"/>
      <p:bldP spid="43" grpId="0" animBg="1"/>
      <p:bldP spid="43" grpId="1" animBg="1"/>
      <p:bldP spid="43" grpId="2" animBg="1"/>
      <p:bldP spid="38" grpId="0" animBg="1"/>
      <p:bldP spid="3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their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score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some courses</a:t>
            </a:r>
          </a:p>
          <a:p>
            <a:pPr lvl="1"/>
            <a:r>
              <a:rPr lang="en-US" sz="3000" dirty="0"/>
              <a:t>Prints 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list with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156951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67355"/>
              </p:ext>
            </p:extLst>
          </p:nvPr>
        </p:nvGraphicFramePr>
        <p:xfrm>
          <a:off x="674654" y="3574180"/>
          <a:ext cx="5826559" cy="2153840"/>
        </p:xfrm>
        <a:graphic>
          <a:graphicData uri="http://schemas.openxmlformats.org/drawingml/2006/table">
            <a:tbl>
              <a:tblPr/>
              <a:tblGrid>
                <a:gridCol w="1672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1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2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3366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56412" y="4343400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7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38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Maps - </a:t>
            </a:r>
            <a:r>
              <a:rPr lang="en-GB" dirty="0"/>
              <a:t>Utility Methods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53511"/>
            <a:ext cx="10820400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Practice: Working with Sets and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612" y="935220"/>
            <a:ext cx="3524026" cy="3637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2238" y="3068749"/>
            <a:ext cx="1170833" cy="9239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  <a:scene3d>
              <a:camera prst="isometricBottomDown"/>
              <a:lightRig rig="threePt" dir="t"/>
            </a:scene3d>
          </a:bodyPr>
          <a:lstStyle/>
          <a:p>
            <a:pPr algn="ctr"/>
            <a:endParaRPr lang="en-US" sz="5400" b="1" cap="none" spc="-30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 rot="2183247">
            <a:off x="8532812" y="2456000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 rot="2183247">
            <a:off x="9447212" y="2438400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 rot="2183247">
            <a:off x="703895" y="2376021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 rot="2183247">
            <a:off x="3029261" y="2358421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08462" y="2807709"/>
            <a:ext cx="2076150" cy="444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08462" y="3219211"/>
            <a:ext cx="2076150" cy="576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08462" y="2785126"/>
            <a:ext cx="2076150" cy="8181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provide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describing and creating objects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Stack&lt;E&gt;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LIFO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Queue&lt;E&gt;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that is put in the queue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Sets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Maps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are associative arrays where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  <a:r>
              <a:rPr lang="en-US" b="1" dirty="0"/>
              <a:t> </a:t>
            </a:r>
            <a:r>
              <a:rPr lang="en-US" dirty="0"/>
              <a:t>(data) 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3276600"/>
            <a:ext cx="10693778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Person {</a:t>
            </a:r>
          </a:p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String birthdate;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String gender;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int calculateAge(){ … }</a:t>
            </a:r>
          </a:p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800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932612" y="5796625"/>
            <a:ext cx="1676400" cy="593469"/>
          </a:xfrm>
          <a:prstGeom prst="wedgeRoundRectCallout">
            <a:avLst>
              <a:gd name="adj1" fmla="val -86737"/>
              <a:gd name="adj2" fmla="val -306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args)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Person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Gosho </a:t>
            </a:r>
            <a:r>
              <a:rPr lang="en-US" sz="3200" dirty="0">
                <a:solidFill>
                  <a:schemeClr val="tx2"/>
                </a:solidFill>
              </a:rPr>
              <a:t>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Person();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Person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Mariika </a:t>
            </a:r>
            <a:r>
              <a:rPr lang="en-US" sz="3200" dirty="0">
                <a:solidFill>
                  <a:schemeClr val="tx2"/>
                </a:solidFill>
              </a:rPr>
              <a:t>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Person();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40135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27389"/>
              <a:gd name="adj2" fmla="val -934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Person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Eli </a:t>
            </a:r>
            <a:r>
              <a:rPr lang="en-US" sz="3600" dirty="0">
                <a:solidFill>
                  <a:schemeClr val="tx2"/>
                </a:solidFill>
              </a:rPr>
              <a:t>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Person();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458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birthdate = null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= null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479870"/>
            <a:ext cx="1924390" cy="7294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5789612" y="4064702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108660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7466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4412" y="2819400"/>
            <a:ext cx="2092008" cy="2080752"/>
            <a:chOff x="5054036" y="2819400"/>
            <a:chExt cx="2092008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162" y="3249790"/>
              <a:ext cx="2012882" cy="1165785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7647826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598" y="3200400"/>
              <a:ext cx="1043407" cy="1391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4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2658</Words>
  <Application>Microsoft Office PowerPoint</Application>
  <PresentationFormat>Custom</PresentationFormat>
  <Paragraphs>681</Paragraphs>
  <Slides>56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SoftUni 16x9</vt:lpstr>
      <vt:lpstr>Objects, Classes and Collections</vt:lpstr>
      <vt:lpstr>Table of Contents</vt:lpstr>
      <vt:lpstr>Questions</vt:lpstr>
      <vt:lpstr>Objects and Classes</vt:lpstr>
      <vt:lpstr>Classes</vt:lpstr>
      <vt:lpstr>Class Members</vt:lpstr>
      <vt:lpstr>Creating an Object</vt:lpstr>
      <vt:lpstr>Object Reference</vt:lpstr>
      <vt:lpstr>Classes vs. Objects</vt:lpstr>
      <vt:lpstr>Built-in API Classes</vt:lpstr>
      <vt:lpstr>Collections API</vt:lpstr>
      <vt:lpstr>Stack Last In First Out</vt:lpstr>
      <vt:lpstr>Stack – Abstract Data Type</vt:lpstr>
      <vt:lpstr>ArrayDeque&lt;E&gt; – Java Stack Implementation</vt:lpstr>
      <vt:lpstr>ArrayDeque&lt;E&gt; – Java Stack Implementation (2)</vt:lpstr>
      <vt:lpstr>push() – Adds an element on top of the Stack</vt:lpstr>
      <vt:lpstr>pop() – Returns the last element from the stack  and removes it</vt:lpstr>
      <vt:lpstr>PowerPoint Presentation</vt:lpstr>
      <vt:lpstr>Stack – Utility Methods</vt:lpstr>
      <vt:lpstr>Problem: Matching Brackets</vt:lpstr>
      <vt:lpstr>Problem: Matching Brackets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 Adds an element to the queue</vt:lpstr>
      <vt:lpstr>remove() / poll() Returns and removes first element</vt:lpstr>
      <vt:lpstr>Problem: Hot Potato</vt:lpstr>
      <vt:lpstr>Solution: Hot Potato (2)</vt:lpstr>
      <vt:lpstr>Queue – Utility Methods</vt:lpstr>
      <vt:lpstr>peek() Gets the first element without removing it</vt:lpstr>
      <vt:lpstr>Problem: Math Potato</vt:lpstr>
      <vt:lpstr>Solution: Math Potato</vt:lpstr>
      <vt:lpstr>Practice: Working with Stacks and Queues</vt:lpstr>
      <vt:lpstr>Sets</vt:lpstr>
      <vt:lpstr>Sets in Java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TreeMap&lt;K, V&gt; – put()</vt:lpstr>
      <vt:lpstr>Problem: Academy Graduation</vt:lpstr>
      <vt:lpstr>Solution: Count Same Values in Array</vt:lpstr>
      <vt:lpstr>Maps - Utility Methods</vt:lpstr>
      <vt:lpstr>Practice: Working with Sets and Maps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Classes, Collections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2017-10-02T13:48:00Z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