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593" r:id="rId3"/>
    <p:sldId id="594" r:id="rId4"/>
    <p:sldId id="544" r:id="rId5"/>
    <p:sldId id="560" r:id="rId6"/>
    <p:sldId id="597" r:id="rId7"/>
    <p:sldId id="602" r:id="rId8"/>
    <p:sldId id="603" r:id="rId9"/>
    <p:sldId id="604" r:id="rId10"/>
    <p:sldId id="605" r:id="rId11"/>
    <p:sldId id="599" r:id="rId12"/>
    <p:sldId id="598" r:id="rId13"/>
    <p:sldId id="595" r:id="rId14"/>
    <p:sldId id="588" r:id="rId15"/>
    <p:sldId id="606" r:id="rId16"/>
    <p:sldId id="607" r:id="rId17"/>
    <p:sldId id="610" r:id="rId18"/>
    <p:sldId id="646" r:id="rId19"/>
    <p:sldId id="647" r:id="rId20"/>
    <p:sldId id="648" r:id="rId21"/>
    <p:sldId id="611" r:id="rId22"/>
    <p:sldId id="612" r:id="rId23"/>
    <p:sldId id="613" r:id="rId24"/>
    <p:sldId id="614" r:id="rId25"/>
    <p:sldId id="615" r:id="rId26"/>
    <p:sldId id="618" r:id="rId27"/>
    <p:sldId id="616" r:id="rId28"/>
    <p:sldId id="619" r:id="rId29"/>
    <p:sldId id="617" r:id="rId30"/>
    <p:sldId id="621" r:id="rId31"/>
    <p:sldId id="641" r:id="rId32"/>
    <p:sldId id="642" r:id="rId33"/>
    <p:sldId id="643" r:id="rId34"/>
    <p:sldId id="644" r:id="rId35"/>
    <p:sldId id="645" r:id="rId36"/>
    <p:sldId id="624" r:id="rId37"/>
    <p:sldId id="625" r:id="rId38"/>
    <p:sldId id="622" r:id="rId39"/>
    <p:sldId id="623" r:id="rId40"/>
    <p:sldId id="649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48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8670" autoAdjust="0"/>
  </p:normalViewPr>
  <p:slideViewPr>
    <p:cSldViewPr>
      <p:cViewPr varScale="1">
        <p:scale>
          <a:sx n="74" d="100"/>
          <a:sy n="74" d="100"/>
        </p:scale>
        <p:origin x="-54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655825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28105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Working with the Stream API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6" name="TextBox 15"/>
          <p:cNvSpPr txBox="1"/>
          <p:nvPr/>
        </p:nvSpPr>
        <p:spPr>
          <a:xfrm rot="576164">
            <a:off x="5069739" y="39130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EE79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  <a:endParaRPr kumimoji="0" lang="en-GB" sz="2300" b="1" i="0" u="none" strike="noStrike" kern="1200" cap="none" spc="0" normalizeH="0" baseline="0" noProof="0" dirty="0">
              <a:ln>
                <a:noFill/>
              </a:ln>
              <a:solidFill>
                <a:srgbClr val="F4B3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4612" y="3076156"/>
            <a:ext cx="3371849" cy="3324644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and </a:t>
            </a:r>
            <a:r>
              <a:rPr lang="en-GB" dirty="0" smtClean="0">
                <a:cs typeface="Consolas" panose="020B0609020204030204" pitchFamily="49" charset="0"/>
              </a:rPr>
              <a:t>doesn't </a:t>
            </a:r>
            <a:r>
              <a:rPr lang="en-GB" dirty="0">
                <a:cs typeface="Consolas" panose="020B0609020204030204" pitchFamily="49" charset="0"/>
              </a:rPr>
              <a:t>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modify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the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data </a:t>
            </a:r>
            <a:r>
              <a:rPr lang="en-GB" dirty="0">
                <a:cs typeface="Consolas" panose="020B0609020204030204" pitchFamily="49" charset="0"/>
              </a:rPr>
              <a:t>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327752" cy="2057400"/>
            <a:chOff x="3239874" y="4452223"/>
            <a:chExt cx="6327752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466139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12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 upper 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17687"/>
            <a:ext cx="1110510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b="1" dirty="0"/>
          </a:p>
          <a:p>
            <a:r>
              <a:rPr lang="en-US" dirty="0"/>
              <a:t>Of the names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names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Arrays.asList(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HashSet&lt;Character&gt; letters = new HashSet&lt;&gt;();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scanner.nextLine().split("\\s+")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s.toLowerCase().charAt(0)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-&gt; letters.add(c)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03042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names.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letters.contains(s.toLowerCase().charAt(0))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System.out.println(first.get());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</a:t>
            </a:r>
          </a:p>
        </p:txBody>
      </p:sp>
    </p:spTree>
    <p:extLst>
      <p:ext uri="{BB962C8B-B14F-4D97-AF65-F5344CB8AC3E}">
        <p14:creationId xmlns:p14="http://schemas.microsoft.com/office/powerpoint/2010/main" val="3302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Stream&lt;T&gt;</a:t>
            </a:r>
            <a:r>
              <a:rPr lang="en-GB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dirty="0"/>
              <a:t>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/>
              <a:t>Types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30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Types of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000" dirty="0"/>
              <a:t>Intermediate, Terminal</a:t>
            </a:r>
            <a:endParaRPr lang="en" sz="30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2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dirty="0"/>
              <a:t>Streams on 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Collectors</a:t>
            </a: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9412" y="14060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efficiently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8966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19050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Allow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Terminate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objects by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75719" y="2041575"/>
            <a:ext cx="1110510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for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stream2.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 smtClean="0"/>
              <a:t> </a:t>
            </a:r>
            <a:r>
              <a:rPr lang="en-GB" dirty="0"/>
              <a:t>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dirty="0" err="1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</a:t>
            </a:r>
            <a:r>
              <a:rPr lang="en-US" dirty="0" smtClean="0"/>
              <a:t>way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Get </a:t>
            </a:r>
            <a:r>
              <a:rPr lang="en-GB" dirty="0">
                <a:cs typeface="Consolas" panose="020B0609020204030204" pitchFamily="49" charset="0"/>
              </a:rPr>
              <a:t>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A List:</a:t>
            </a:r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 and </a:t>
            </a:r>
            <a:r>
              <a:rPr lang="en" dirty="0" smtClean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473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HashMaps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 Stream over a HashMap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65" b="18965"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Entry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2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b="1" dirty="0"/>
              <a:t> </a:t>
            </a:r>
            <a:r>
              <a:rPr lang="en-US" dirty="0"/>
              <a:t>of districts in 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cities with population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b="1" dirty="0"/>
              <a:t> </a:t>
            </a:r>
            <a:r>
              <a:rPr lang="en-US" dirty="0"/>
              <a:t>for a given city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3006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List&lt;Integer&gt;&gt; cities =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data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cities.entrySet().stream()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getFilterByPopulationPredicate(bound)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getSortByDescendingPopulationComparator()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getPrintMapEntryConsumer()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96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by Population Predicate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(kv.getValue()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.mapToInt(Integer::valueOf)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.sum()) &gt;= bound;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657600"/>
            <a:ext cx="111051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by Descending Population Comparator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(kv1, kv2) -&gt; Integer.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kv2.getValue().stream().mapToInt(Integer::valueOf).sum(),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kv1.getValue().stream().mapToInt(Integer::valueOf).sum()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98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Map Entry Consumer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System.out.print(kv.getKey() + ":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(s1, s2) -&gt; s2.compareTo(s1)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dp -&gt; System.out.print(dp + " ")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24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b="1" dirty="0"/>
              <a:t> </a:t>
            </a:r>
            <a:r>
              <a:rPr lang="en-US" dirty="0"/>
              <a:t>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Sets, HashMaps,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bound ≤ n ≤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are chained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</a:t>
            </a:r>
            <a:r>
              <a:rPr lang="en-GB" dirty="0" smtClean="0">
                <a:cs typeface="Consolas" panose="020B0609020204030204" pitchFamily="49" charset="0"/>
              </a:rPr>
              <a:t>: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490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3200" dirty="0"/>
              <a:t>is used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Streams have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3000" dirty="0"/>
              <a:t>" </a:t>
            </a:r>
            <a:r>
              <a:rPr lang="en-GB" sz="3000" dirty="0"/>
              <a:t>execution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Streams can be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Types of Operations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Intermediate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Reducing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Streams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3200" dirty="0"/>
              <a:t>into a collection</a:t>
            </a: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5212" y="3352800"/>
            <a:ext cx="2721969" cy="29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18" name="Arrow: Down 4"/>
          <p:cNvSpPr/>
          <p:nvPr/>
        </p:nvSpPr>
        <p:spPr>
          <a:xfrm>
            <a:off x="5675312" y="4876800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9" name="Group 18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20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1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2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8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30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36712" y="5407103"/>
            <a:ext cx="8915400" cy="779501"/>
            <a:chOff x="2284412" y="3886200"/>
            <a:chExt cx="8915400" cy="779501"/>
          </a:xfrm>
        </p:grpSpPr>
        <p:sp>
          <p:nvSpPr>
            <p:cNvPr id="32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3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4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43607"/>
            <a:ext cx="108404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1850</Words>
  <Application>Microsoft Office PowerPoint</Application>
  <PresentationFormat>Custom</PresentationFormat>
  <Paragraphs>518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SoftUni 16x9</vt:lpstr>
      <vt:lpstr>Stream API</vt:lpstr>
      <vt:lpstr>Table of Contents</vt:lpstr>
      <vt:lpstr>Questions</vt:lpstr>
      <vt:lpstr>Stream API and Stream&lt;T&gt; Class</vt:lpstr>
      <vt:lpstr>Stream&lt;T&gt; Class (2)</vt:lpstr>
      <vt:lpstr>Problem: Take Two</vt:lpstr>
      <vt:lpstr>Solution: Take Two – Non Functional</vt:lpstr>
      <vt:lpstr>Solution: Take Two – Functional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Solution: First Name (2)</vt:lpstr>
      <vt:lpstr>Primitive Streams</vt:lpstr>
      <vt:lpstr>Problem: Average of Doubles</vt:lpstr>
      <vt:lpstr>Solution: Average of Doubles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Streams on HashMaps</vt:lpstr>
      <vt:lpstr>Creating the Stream</vt:lpstr>
      <vt:lpstr>Problem: Map Districts</vt:lpstr>
      <vt:lpstr>Solution: Map Districts</vt:lpstr>
      <vt:lpstr>Solution: Map Districts (2)</vt:lpstr>
      <vt:lpstr>Solution: Map Districts (3)</vt:lpstr>
      <vt:lpstr>Collectors</vt:lpstr>
      <vt:lpstr>Collectors</vt:lpstr>
      <vt:lpstr>Problem: Bounded Numbers</vt:lpstr>
      <vt:lpstr>Solution: Bounded Numbers</vt:lpstr>
      <vt:lpstr>Solution: Bounded Numbers (2)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2017-10-09T16:32:34Z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