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397" r:id="rId3"/>
    <p:sldId id="443" r:id="rId4"/>
    <p:sldId id="448" r:id="rId5"/>
    <p:sldId id="450" r:id="rId6"/>
    <p:sldId id="474" r:id="rId7"/>
    <p:sldId id="475" r:id="rId8"/>
    <p:sldId id="476" r:id="rId9"/>
    <p:sldId id="451" r:id="rId10"/>
    <p:sldId id="470" r:id="rId11"/>
    <p:sldId id="453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4595" autoAdjust="0"/>
  </p:normalViewPr>
  <p:slideViewPr>
    <p:cSldViewPr>
      <p:cViewPr varScale="1">
        <p:scale>
          <a:sx n="71" d="100"/>
          <a:sy n="71" d="100"/>
        </p:scale>
        <p:origin x="-672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0"/>
          </p:cNvCxnSpPr>
          <p:nvPr/>
        </p:nvCxnSpPr>
        <p:spPr>
          <a:xfrm>
            <a:off x="5903912" y="3681962"/>
            <a:ext cx="3267075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2827338" y="3681962"/>
            <a:ext cx="3076574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~700 Offers @ Jobs.BG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~9,000,000 Developers Worldwide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0"/>
          </p:cNvCxnSpPr>
          <p:nvPr/>
        </p:nvCxnSpPr>
        <p:spPr>
          <a:xfrm>
            <a:off x="5903912" y="3601253"/>
            <a:ext cx="3267075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0" idx="0"/>
          </p:cNvCxnSpPr>
          <p:nvPr/>
        </p:nvCxnSpPr>
        <p:spPr>
          <a:xfrm flipH="1">
            <a:off x="2827338" y="3601253"/>
            <a:ext cx="3076574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Prelude to Database and Web Technology Courses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Algorithmic and Conceptual Courses</a:t>
            </a:r>
          </a:p>
        </p:txBody>
      </p:sp>
    </p:spTree>
    <p:extLst>
      <p:ext uri="{BB962C8B-B14F-4D97-AF65-F5344CB8AC3E}">
        <p14:creationId xmlns:p14="http://schemas.microsoft.com/office/powerpoint/2010/main" val="34292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5903912" y="1523999"/>
            <a:ext cx="2070887" cy="882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3922713" y="1524000"/>
            <a:ext cx="1981199" cy="882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0612" y="2406531"/>
            <a:ext cx="3608373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Algorithmic thinking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4412" y="2406530"/>
            <a:ext cx="3276601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Standard Java API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cxnSp>
        <p:nvCxnSpPr>
          <p:cNvPr id="37" name="Straight Arrow Connector 36"/>
          <p:cNvCxnSpPr>
            <a:stCxn id="32" idx="2"/>
            <a:endCxn id="31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69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15" grpId="0" animBg="1"/>
      <p:bldP spid="15" grpId="1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cxnSpLocks/>
            <a:endCxn id="20" idx="0"/>
          </p:cNvCxnSpPr>
          <p:nvPr/>
        </p:nvCxnSpPr>
        <p:spPr>
          <a:xfrm>
            <a:off x="5903912" y="1219199"/>
            <a:ext cx="31275" cy="976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14" idx="0"/>
          </p:cNvCxnSpPr>
          <p:nvPr/>
        </p:nvCxnSpPr>
        <p:spPr>
          <a:xfrm>
            <a:off x="5921535" y="1231892"/>
            <a:ext cx="1530826" cy="959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19" idx="0"/>
          </p:cNvCxnSpPr>
          <p:nvPr/>
        </p:nvCxnSpPr>
        <p:spPr>
          <a:xfrm flipH="1">
            <a:off x="4425712" y="1231892"/>
            <a:ext cx="1478202" cy="959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42761" y="2191657"/>
            <a:ext cx="1219200" cy="1222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55085" y="2191657"/>
            <a:ext cx="1141253" cy="1222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72259" y="2195248"/>
            <a:ext cx="1125855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273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0 L -9.2993E-7 -0.6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7"/>
            <a:ext cx="8951999" cy="5029200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Ventsislav Ivanov</a:t>
            </a:r>
            <a:endParaRPr lang="en-US" sz="3200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400" noProof="1"/>
              <a:t>Telerik Academy</a:t>
            </a:r>
            <a:r>
              <a:rPr lang="bg-BG" sz="3400" noProof="1"/>
              <a:t> </a:t>
            </a:r>
            <a:r>
              <a:rPr lang="en-GB" sz="3400" noProof="1"/>
              <a:t>Graduate 2016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400" noProof="1"/>
              <a:t>Knowedge at web testing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400" noProof="1"/>
              <a:t>Experience as QA engineer</a:t>
            </a:r>
            <a:endParaRPr lang="en-US" sz="3400" noProof="1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2413" y="1690916"/>
            <a:ext cx="1981199" cy="21610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5635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7"/>
            <a:ext cx="8951999" cy="5029200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Peter Penev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/>
              <a:t>Technical Trainer @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Top performing student from the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Deep interest in Data Structures &amp; Algorithms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4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29712" y="1701800"/>
            <a:ext cx="2003399" cy="2133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6916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7"/>
            <a:ext cx="8951999" cy="5029200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Ivan Ivanov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Top performing student (2015)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/>
              <a:t>Interests in back-end web development</a:t>
            </a:r>
            <a:r>
              <a:rPr lang="bg-BG" sz="3200" noProof="1"/>
              <a:t>,</a:t>
            </a:r>
            <a:r>
              <a:rPr lang="en-US" sz="3200" noProof="1"/>
              <a:t> Spring</a:t>
            </a:r>
            <a:r>
              <a:rPr lang="bg-BG" sz="3200" noProof="1"/>
              <a:t>,</a:t>
            </a:r>
            <a:r>
              <a:rPr lang="en-GB" sz="3200" noProof="1"/>
              <a:t> Vert.x and Java Technologies in general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Develops APIs and Libraries in his spare time</a:t>
            </a:r>
            <a:endParaRPr lang="en-US" sz="3200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200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200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200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4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29712" y="1689100"/>
            <a:ext cx="2003399" cy="21336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537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cxnSpLocks/>
            <a:stCxn id="30" idx="2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9012" y="721360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cxnSp>
        <p:nvCxnSpPr>
          <p:cNvPr id="19" name="Straight Arrow Connector 18"/>
          <p:cNvCxnSpPr>
            <a:cxnSpLocks/>
            <a:endCxn id="24" idx="0"/>
          </p:cNvCxnSpPr>
          <p:nvPr/>
        </p:nvCxnSpPr>
        <p:spPr>
          <a:xfrm>
            <a:off x="5903912" y="1219199"/>
            <a:ext cx="31275" cy="976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22" idx="0"/>
          </p:cNvCxnSpPr>
          <p:nvPr/>
        </p:nvCxnSpPr>
        <p:spPr>
          <a:xfrm>
            <a:off x="5921535" y="1231892"/>
            <a:ext cx="1530826" cy="959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23" idx="0"/>
          </p:cNvCxnSpPr>
          <p:nvPr/>
        </p:nvCxnSpPr>
        <p:spPr>
          <a:xfrm flipH="1">
            <a:off x="4425712" y="1231892"/>
            <a:ext cx="1478202" cy="959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42761" y="2191657"/>
            <a:ext cx="1219200" cy="1222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55085" y="2191657"/>
            <a:ext cx="1141253" cy="1222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72259" y="2195248"/>
            <a:ext cx="1125855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956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4.44444E-6 L -9.2993E-7 0.6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731383" y="4335551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Nested Data Structures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10268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5%</a:t>
            </a:r>
          </a:p>
        </p:txBody>
      </p:sp>
      <p:cxnSp>
        <p:nvCxnSpPr>
          <p:cNvPr id="59" name="Straight Arrow Connector 58"/>
          <p:cNvCxnSpPr>
            <a:stCxn id="31" idx="2"/>
            <a:endCxn id="67" idx="0"/>
          </p:cNvCxnSpPr>
          <p:nvPr/>
        </p:nvCxnSpPr>
        <p:spPr>
          <a:xfrm flipH="1">
            <a:off x="2334738" y="4422820"/>
            <a:ext cx="3564254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2"/>
            <a:endCxn id="65" idx="0"/>
          </p:cNvCxnSpPr>
          <p:nvPr/>
        </p:nvCxnSpPr>
        <p:spPr>
          <a:xfrm>
            <a:off x="5898992" y="4422820"/>
            <a:ext cx="4919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2"/>
            <a:endCxn id="64" idx="0"/>
          </p:cNvCxnSpPr>
          <p:nvPr/>
        </p:nvCxnSpPr>
        <p:spPr>
          <a:xfrm>
            <a:off x="5898992" y="4422820"/>
            <a:ext cx="3574092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91964" y="2851344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Forum Activity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72328" y="3586556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Attendance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84820" y="2865584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Nested Linear Structures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12714" y="3600796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Algorithmic Problem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7511" y="5069849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String Processing</a:t>
            </a:r>
          </a:p>
        </p:txBody>
      </p:sp>
      <p:cxnSp>
        <p:nvCxnSpPr>
          <p:cNvPr id="11" name="Straight Arrow Connector 10"/>
          <p:cNvCxnSpPr>
            <a:endCxn id="13" idx="0"/>
          </p:cNvCxnSpPr>
          <p:nvPr/>
        </p:nvCxnSpPr>
        <p:spPr>
          <a:xfrm flipH="1">
            <a:off x="2284416" y="1905000"/>
            <a:ext cx="3619496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0"/>
          </p:cNvCxnSpPr>
          <p:nvPr/>
        </p:nvCxnSpPr>
        <p:spPr>
          <a:xfrm>
            <a:off x="5903912" y="1905000"/>
            <a:ext cx="0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0"/>
          </p:cNvCxnSpPr>
          <p:nvPr/>
        </p:nvCxnSpPr>
        <p:spPr>
          <a:xfrm>
            <a:off x="5903912" y="1905000"/>
            <a:ext cx="4267201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99012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Activities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66213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Bonuses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79513" y="3782755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7</a:t>
            </a:r>
            <a:r>
              <a:rPr lang="bg-BG" sz="2800" dirty="0"/>
              <a:t>5%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794091" y="3813220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25</a:t>
            </a:r>
            <a:r>
              <a:rPr lang="bg-BG" sz="2800" dirty="0"/>
              <a:t>%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066210" y="3798001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cxnSp>
        <p:nvCxnSpPr>
          <p:cNvPr id="43" name="Straight Arrow Connector 42"/>
          <p:cNvCxnSpPr>
            <a:endCxn id="38" idx="1"/>
          </p:cNvCxnSpPr>
          <p:nvPr/>
        </p:nvCxnSpPr>
        <p:spPr>
          <a:xfrm flipV="1">
            <a:off x="3389315" y="3170384"/>
            <a:ext cx="2195505" cy="917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3"/>
            <a:endCxn id="41" idx="1"/>
          </p:cNvCxnSpPr>
          <p:nvPr/>
        </p:nvCxnSpPr>
        <p:spPr>
          <a:xfrm>
            <a:off x="3389315" y="4087555"/>
            <a:ext cx="858196" cy="1287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3"/>
            <a:endCxn id="40" idx="1"/>
          </p:cNvCxnSpPr>
          <p:nvPr/>
        </p:nvCxnSpPr>
        <p:spPr>
          <a:xfrm>
            <a:off x="3389315" y="4087555"/>
            <a:ext cx="1342068" cy="552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3"/>
            <a:endCxn id="39" idx="1"/>
          </p:cNvCxnSpPr>
          <p:nvPr/>
        </p:nvCxnSpPr>
        <p:spPr>
          <a:xfrm flipV="1">
            <a:off x="3389315" y="3905596"/>
            <a:ext cx="1823399" cy="18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79516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Examination</a:t>
            </a:r>
          </a:p>
        </p:txBody>
      </p:sp>
      <p:cxnSp>
        <p:nvCxnSpPr>
          <p:cNvPr id="52" name="Straight Arrow Connector 51"/>
          <p:cNvCxnSpPr>
            <a:stCxn id="36" idx="1"/>
            <a:endCxn id="50" idx="3"/>
          </p:cNvCxnSpPr>
          <p:nvPr/>
        </p:nvCxnSpPr>
        <p:spPr>
          <a:xfrm flipH="1" flipV="1">
            <a:off x="7487764" y="3156144"/>
            <a:ext cx="1578446" cy="946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1"/>
            <a:endCxn id="51" idx="3"/>
          </p:cNvCxnSpPr>
          <p:nvPr/>
        </p:nvCxnSpPr>
        <p:spPr>
          <a:xfrm flipH="1" flipV="1">
            <a:off x="7868128" y="3891356"/>
            <a:ext cx="1198082" cy="211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71922" y="5875249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Teamwork Project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34982" y="5880323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Exercises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10268" y="5880323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Labs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41095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1922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cxnSp>
        <p:nvCxnSpPr>
          <p:cNvPr id="72" name="Straight Arrow Connector 71"/>
          <p:cNvCxnSpPr>
            <a:stCxn id="13" idx="2"/>
            <a:endCxn id="26" idx="0"/>
          </p:cNvCxnSpPr>
          <p:nvPr/>
        </p:nvCxnSpPr>
        <p:spPr>
          <a:xfrm flipH="1">
            <a:off x="2284414" y="3429000"/>
            <a:ext cx="2" cy="353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2" idx="2"/>
            <a:endCxn id="31" idx="0"/>
          </p:cNvCxnSpPr>
          <p:nvPr/>
        </p:nvCxnSpPr>
        <p:spPr>
          <a:xfrm flipH="1">
            <a:off x="5898992" y="3429000"/>
            <a:ext cx="4920" cy="384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4" idx="2"/>
            <a:endCxn id="36" idx="0"/>
          </p:cNvCxnSpPr>
          <p:nvPr/>
        </p:nvCxnSpPr>
        <p:spPr>
          <a:xfrm flipH="1">
            <a:off x="10171111" y="3429000"/>
            <a:ext cx="2" cy="369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2"/>
            <a:endCxn id="66" idx="0"/>
          </p:cNvCxnSpPr>
          <p:nvPr/>
        </p:nvCxnSpPr>
        <p:spPr>
          <a:xfrm>
            <a:off x="2334738" y="5715000"/>
            <a:ext cx="0" cy="160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5" idx="2"/>
            <a:endCxn id="58" idx="0"/>
          </p:cNvCxnSpPr>
          <p:nvPr/>
        </p:nvCxnSpPr>
        <p:spPr>
          <a:xfrm flipH="1">
            <a:off x="5897798" y="5715000"/>
            <a:ext cx="6113" cy="165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4" idx="2"/>
            <a:endCxn id="60" idx="0"/>
          </p:cNvCxnSpPr>
          <p:nvPr/>
        </p:nvCxnSpPr>
        <p:spPr>
          <a:xfrm>
            <a:off x="9473084" y="5715000"/>
            <a:ext cx="0" cy="165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</p:spTree>
    <p:extLst>
      <p:ext uri="{BB962C8B-B14F-4D97-AF65-F5344CB8AC3E}">
        <p14:creationId xmlns:p14="http://schemas.microsoft.com/office/powerpoint/2010/main" val="416928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409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64" grpId="0" animBg="1"/>
      <p:bldP spid="64" grpId="1" animBg="1"/>
      <p:bldP spid="50" grpId="0" animBg="1"/>
      <p:bldP spid="50" grpId="1" animBg="1"/>
      <p:bldP spid="51" grpId="0" animBg="1"/>
      <p:bldP spid="51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34" grpId="0" animBg="1"/>
      <p:bldP spid="34" grpId="1" animBg="1"/>
      <p:bldP spid="35" grpId="0" animBg="1"/>
      <p:bldP spid="35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33" grpId="0" animBg="1"/>
      <p:bldP spid="33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66" grpId="0" animBg="1"/>
      <p:bldP spid="66" grpId="1" animBg="1"/>
      <p:bldP spid="58" grpId="0" animBg="1"/>
      <p:bldP spid="58" grpId="1" animBg="1"/>
      <p:bldP spid="60" grpId="0" animBg="1"/>
      <p:bldP spid="60" grpId="1" animBg="1"/>
      <p:bldP spid="65" grpId="0" animBg="1"/>
      <p:bldP spid="65" grpId="1" animBg="1"/>
      <p:bldP spid="67" grpId="0" animBg="1"/>
      <p:bldP spid="67" grpId="1" animBg="1"/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205</Words>
  <Application>Microsoft Office PowerPoint</Application>
  <PresentationFormat>Custom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SoftUni 16x9</vt:lpstr>
      <vt:lpstr>PowerPoint Presentation</vt:lpstr>
      <vt:lpstr>PowerPoint Presentation</vt:lpstr>
      <vt:lpstr>PowerPoint Presentation</vt:lpstr>
      <vt:lpstr>PowerPoint Presentation</vt:lpstr>
      <vt:lpstr>Trainers Team</vt:lpstr>
      <vt:lpstr>Trainers Team</vt:lpstr>
      <vt:lpstr>Trainers Team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Fundamentals: Course Introduction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2017-09-11T11:49:08Z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