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51"/>
  </p:notesMasterIdLst>
  <p:handoutMasterIdLst>
    <p:handoutMasterId r:id="rId52"/>
  </p:handoutMasterIdLst>
  <p:sldIdLst>
    <p:sldId id="276" r:id="rId3"/>
    <p:sldId id="559" r:id="rId4"/>
    <p:sldId id="560" r:id="rId5"/>
    <p:sldId id="566" r:id="rId6"/>
    <p:sldId id="562" r:id="rId7"/>
    <p:sldId id="567" r:id="rId8"/>
    <p:sldId id="568" r:id="rId9"/>
    <p:sldId id="563" r:id="rId10"/>
    <p:sldId id="570" r:id="rId11"/>
    <p:sldId id="449" r:id="rId12"/>
    <p:sldId id="457" r:id="rId13"/>
    <p:sldId id="459" r:id="rId14"/>
    <p:sldId id="454" r:id="rId15"/>
    <p:sldId id="460" r:id="rId16"/>
    <p:sldId id="577" r:id="rId17"/>
    <p:sldId id="578" r:id="rId18"/>
    <p:sldId id="463" r:id="rId19"/>
    <p:sldId id="468" r:id="rId20"/>
    <p:sldId id="571" r:id="rId21"/>
    <p:sldId id="572" r:id="rId22"/>
    <p:sldId id="557" r:id="rId23"/>
    <p:sldId id="476" r:id="rId24"/>
    <p:sldId id="478" r:id="rId25"/>
    <p:sldId id="547" r:id="rId26"/>
    <p:sldId id="503" r:id="rId27"/>
    <p:sldId id="493" r:id="rId28"/>
    <p:sldId id="505" r:id="rId29"/>
    <p:sldId id="582" r:id="rId30"/>
    <p:sldId id="583" r:id="rId31"/>
    <p:sldId id="521" r:id="rId32"/>
    <p:sldId id="522" r:id="rId33"/>
    <p:sldId id="523" r:id="rId34"/>
    <p:sldId id="575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76" r:id="rId44"/>
    <p:sldId id="586" r:id="rId45"/>
    <p:sldId id="579" r:id="rId46"/>
    <p:sldId id="580" r:id="rId47"/>
    <p:sldId id="581" r:id="rId48"/>
    <p:sldId id="538" r:id="rId49"/>
    <p:sldId id="349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08" autoAdjust="0"/>
    <p:restoredTop sz="94087" autoAdjust="0"/>
  </p:normalViewPr>
  <p:slideViewPr>
    <p:cSldViewPr>
      <p:cViewPr varScale="1">
        <p:scale>
          <a:sx n="71" d="100"/>
          <a:sy n="71" d="100"/>
        </p:scale>
        <p:origin x="-21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Practice/Index/382#0" TargetMode="Externa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Console-Based Input and Output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Data Types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Conditional Statements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Loops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/>
              <a:t>Methods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979">
            <a:off x="5574162" y="3217123"/>
            <a:ext cx="1805693" cy="2877459"/>
          </a:xfrm>
          <a:prstGeom prst="roundRect">
            <a:avLst>
              <a:gd name="adj" fmla="val 2736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52" y="1541294"/>
            <a:ext cx="6119192" cy="303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2111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Types in 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1941">
            <a:off x="3423899" y="3072279"/>
            <a:ext cx="1200509" cy="1913069"/>
          </a:xfrm>
          <a:prstGeom prst="roundRect">
            <a:avLst>
              <a:gd name="adj" fmla="val 2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l 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5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4958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294073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46612" y="21336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1237530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"f"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28419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 of product </a:t>
            </a:r>
            <a:r>
              <a:rPr lang="en-US" dirty="0"/>
              <a:t>from the first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the amount </a:t>
            </a:r>
            <a:r>
              <a:rPr lang="en-US" dirty="0"/>
              <a:t>of Deutsche Marks needed to buy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Exchange rate: 4210500000000 : 1, price of 1kg product : 1.20 BGN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Euro Trip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9124" y="3657600"/>
            <a:ext cx="6767400" cy="2331391"/>
            <a:chOff x="2582008" y="3826816"/>
            <a:chExt cx="7024804" cy="2331391"/>
          </a:xfrm>
        </p:grpSpPr>
        <p:sp>
          <p:nvSpPr>
            <p:cNvPr id="16" name="Right Arrow 18"/>
            <p:cNvSpPr/>
            <p:nvPr/>
          </p:nvSpPr>
          <p:spPr>
            <a:xfrm>
              <a:off x="4708515" y="510049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82008" y="3826816"/>
              <a:ext cx="1866907" cy="2329906"/>
              <a:chOff x="2582008" y="3826816"/>
              <a:chExt cx="1866907" cy="2329906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2.35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10" y="4981840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08" y="5569281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15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95143" y="3826816"/>
              <a:ext cx="4211669" cy="2331391"/>
              <a:chOff x="5395143" y="3826816"/>
              <a:chExt cx="4211669" cy="2331391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11873610000000.00 marks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4211663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3" y="4992310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5052600000000.00 marks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395143" y="5570766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75789000000000.00 marks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89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2312" y="1260722"/>
            <a:ext cx="10744201" cy="4038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quantity = Double.parseDouble(scanner.nextLine());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pricePerKilo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priceInLevs = new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(pricePerKilo * quantity);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exchangeRate = new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("4210500000000");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marksNeeded = exchangeRate.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(priceInLevs);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 marks", marksNeeded);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Euro Trip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302861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3228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first and last name as an input. Print a greeting starting with "Hello" where if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is missing</a:t>
            </a:r>
            <a:r>
              <a:rPr lang="en-US" dirty="0"/>
              <a:t>, replace it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five stars "*"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09124" y="3003062"/>
            <a:ext cx="6767400" cy="2524875"/>
            <a:chOff x="2582008" y="3826816"/>
            <a:chExt cx="7024804" cy="2524875"/>
          </a:xfrm>
        </p:grpSpPr>
        <p:sp>
          <p:nvSpPr>
            <p:cNvPr id="18" name="Right Arrow 18"/>
            <p:cNvSpPr/>
            <p:nvPr/>
          </p:nvSpPr>
          <p:spPr>
            <a:xfrm>
              <a:off x="4693426" y="4994745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582008" y="3826816"/>
              <a:ext cx="1866907" cy="2524875"/>
              <a:chOff x="2582008" y="3826816"/>
              <a:chExt cx="1866907" cy="252487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Robert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2008" y="5375745"/>
                <a:ext cx="1866901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Ford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395147" y="3826816"/>
              <a:ext cx="4211665" cy="2524875"/>
              <a:chOff x="5395147" y="3826816"/>
              <a:chExt cx="4211665" cy="2524875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Robert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4211663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395147" y="5375745"/>
                <a:ext cx="4211665" cy="9759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Hello, ***** Ford!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/>
              <a:t>Scanner and Formatted Printing</a:t>
            </a:r>
          </a:p>
        </p:txBody>
      </p:sp>
      <p:pic>
        <p:nvPicPr>
          <p:cNvPr id="7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219200"/>
            <a:ext cx="5943600" cy="3227991"/>
          </a:xfrm>
          <a:prstGeom prst="roundRect">
            <a:avLst>
              <a:gd name="adj" fmla="val 331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3243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8355" y="1447800"/>
            <a:ext cx="10155914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scanner.nextLine();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(firstName.isEmpty()) {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"*****";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last name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%s %s!"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firstName, lastName);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346433">
            <a:off x="7655469" y="2505949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96" y="4185756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13353"/>
            <a:ext cx="1447800" cy="1604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34173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wrapper: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(null)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1061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conversion and typecasting change one type to another</a:t>
            </a:r>
          </a:p>
          <a:p>
            <a:pPr lvl="1"/>
            <a:r>
              <a:rPr lang="en-US" dirty="0"/>
              <a:t>Java supports Explicit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Implicit 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I/O and 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525195">
            <a:off x="9176323" y="3800290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84" y="1376281"/>
            <a:ext cx="5942328" cy="29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03439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Integer.parseInt(scanner.nextLine());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105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implements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  <a:r>
              <a:rPr lang="en-US" dirty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086428"/>
            <a:ext cx="10588624" cy="4185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1: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System.out.println("Monday");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2: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System.out.println("Tuesday");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3: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System.out.println("Wednesday");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4: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System.out.println("Thursday");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5: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System.out.println("Friday");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6: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System.out.println("Saturday");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7: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System.out.println("Sunday");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System.out.println("Invalid day!");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53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A student travels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dirty="0"/>
              <a:t> kilometers using one type of transport:</a:t>
            </a:r>
          </a:p>
          <a:p>
            <a:pPr lvl="1"/>
            <a:r>
              <a:rPr lang="en-GB" b="1" dirty="0"/>
              <a:t>Taxi:</a:t>
            </a:r>
            <a:r>
              <a:rPr lang="en-GB" dirty="0"/>
              <a:t> Initial tax</a:t>
            </a:r>
            <a:r>
              <a:rPr lang="bg-BG" dirty="0"/>
              <a:t>: 0.70 </a:t>
            </a:r>
            <a:r>
              <a:rPr lang="en-GB" dirty="0"/>
              <a:t>USD</a:t>
            </a:r>
            <a:r>
              <a:rPr lang="bg-BG" dirty="0"/>
              <a:t>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Daytime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0.79</a:t>
            </a:r>
            <a:r>
              <a:rPr lang="bg-BG" dirty="0"/>
              <a:t> </a:t>
            </a:r>
            <a:r>
              <a:rPr lang="en-GB" dirty="0"/>
              <a:t>USD/km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Night time</a:t>
            </a:r>
            <a:r>
              <a:rPr lang="en-GB" dirty="0"/>
              <a:t> cost</a:t>
            </a:r>
            <a:r>
              <a:rPr lang="bg-BG" dirty="0"/>
              <a:t>: </a:t>
            </a:r>
            <a:r>
              <a:rPr lang="bg-BG" b="1" dirty="0"/>
              <a:t>0.90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.</a:t>
            </a:r>
            <a:endParaRPr lang="en-GB" dirty="0"/>
          </a:p>
          <a:p>
            <a:pPr lvl="1"/>
            <a:r>
              <a:rPr lang="en-GB" b="1" dirty="0"/>
              <a:t>Bus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dirty="0"/>
              <a:t> tariff</a:t>
            </a:r>
            <a:r>
              <a:rPr lang="bg-BG" dirty="0"/>
              <a:t>: </a:t>
            </a:r>
            <a:r>
              <a:rPr lang="bg-BG" b="1" dirty="0"/>
              <a:t>0.09</a:t>
            </a:r>
            <a:r>
              <a:rPr lang="bg-BG" dirty="0"/>
              <a:t>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bg-BG" dirty="0"/>
              <a:t>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For at least 20 kilometers</a:t>
            </a:r>
            <a:r>
              <a:rPr lang="en-GB" dirty="0"/>
              <a:t>.</a:t>
            </a:r>
          </a:p>
          <a:p>
            <a:pPr lvl="1"/>
            <a:r>
              <a:rPr lang="en-GB" b="1" dirty="0"/>
              <a:t>Train:</a:t>
            </a:r>
            <a:r>
              <a:rPr lang="bg-BG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Day / Night</a:t>
            </a:r>
            <a:r>
              <a:rPr lang="en-GB" dirty="0"/>
              <a:t> tariff</a:t>
            </a:r>
            <a:r>
              <a:rPr lang="bg-BG" dirty="0"/>
              <a:t>: </a:t>
            </a:r>
            <a:r>
              <a:rPr lang="bg-BG" b="1" dirty="0"/>
              <a:t>0.06 </a:t>
            </a:r>
            <a:r>
              <a:rPr lang="en-GB" dirty="0"/>
              <a:t>USD</a:t>
            </a:r>
            <a:r>
              <a:rPr lang="bg-BG" dirty="0"/>
              <a:t>/</a:t>
            </a:r>
            <a:r>
              <a:rPr lang="en-GB" dirty="0"/>
              <a:t>km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For at least 100 kilometers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Transport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3584" y="4425245"/>
            <a:ext cx="4663309" cy="1539249"/>
            <a:chOff x="440503" y="4442274"/>
            <a:chExt cx="4663309" cy="1539249"/>
          </a:xfrm>
        </p:grpSpPr>
        <p:sp>
          <p:nvSpPr>
            <p:cNvPr id="18" name="Right Arrow 18"/>
            <p:cNvSpPr/>
            <p:nvPr/>
          </p:nvSpPr>
          <p:spPr>
            <a:xfrm>
              <a:off x="2529765" y="5029715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0503" y="4442274"/>
              <a:ext cx="1798497" cy="1534285"/>
              <a:chOff x="2582011" y="3826816"/>
              <a:chExt cx="1866904" cy="153428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11" y="4404328"/>
                <a:ext cx="1866901" cy="9567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day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212174" y="4447238"/>
              <a:ext cx="1891638" cy="1534285"/>
              <a:chOff x="5395147" y="3826816"/>
              <a:chExt cx="4211665" cy="1534285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9567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4.65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4211663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688903" y="4416929"/>
            <a:ext cx="4663309" cy="1539249"/>
            <a:chOff x="440503" y="4442274"/>
            <a:chExt cx="4663309" cy="1539249"/>
          </a:xfrm>
        </p:grpSpPr>
        <p:sp>
          <p:nvSpPr>
            <p:cNvPr id="30" name="Right Arrow 18"/>
            <p:cNvSpPr/>
            <p:nvPr/>
          </p:nvSpPr>
          <p:spPr>
            <a:xfrm>
              <a:off x="2529765" y="5029715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0503" y="4442274"/>
              <a:ext cx="1798497" cy="1534285"/>
              <a:chOff x="2582011" y="3826816"/>
              <a:chExt cx="1866904" cy="1534285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582011" y="4404328"/>
                <a:ext cx="1866901" cy="9567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180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night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12174" y="4447238"/>
              <a:ext cx="1891638" cy="1534285"/>
              <a:chOff x="5395147" y="3826816"/>
              <a:chExt cx="4211665" cy="1534285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9567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10.80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4211663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305788" y="5428919"/>
            <a:ext cx="1503239" cy="736702"/>
          </a:xfrm>
          <a:prstGeom prst="wedgeRoundRectCallout">
            <a:avLst>
              <a:gd name="adj1" fmla="val -43063"/>
              <a:gd name="adj2" fmla="val -674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Round to 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digit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6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1" y="995391"/>
            <a:ext cx="10744201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distance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dayOrNight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taxiRate = 0.90;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(dayOrNight.equals("day")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taxiRate = 0.79;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20)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System.out.printf("Taxi: %f", 0.70 + (distance * taxiRate));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(distance &lt;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System.out.printf("Bus: %f", distance * 0.09);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System.out.printf("Train: %f", distance * 0.06);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Transport 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117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repeat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8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Using a while loop, print the numbers from 0 to 9 inclusive:</a:t>
            </a:r>
          </a:p>
          <a:p>
            <a:endParaRPr 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36612" y="38862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09" y="1981200"/>
            <a:ext cx="9370805" cy="15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3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classical loop 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block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While the boolean 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/>
              <a:t>The loop is executed at least once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3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of Numbers [N..M]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7012" y="1066800"/>
            <a:ext cx="11734800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/>
              <a:t>Calculate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21" y="4076114"/>
            <a:ext cx="5459182" cy="9824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5912" y="2209800"/>
            <a:ext cx="6477001" cy="1188384"/>
            <a:chOff x="440503" y="4442274"/>
            <a:chExt cx="6477001" cy="1188384"/>
          </a:xfrm>
        </p:grpSpPr>
        <p:sp>
          <p:nvSpPr>
            <p:cNvPr id="18" name="Right Arrow 18"/>
            <p:cNvSpPr/>
            <p:nvPr/>
          </p:nvSpPr>
          <p:spPr>
            <a:xfrm>
              <a:off x="2551503" y="4853504"/>
              <a:ext cx="44044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0503" y="4442274"/>
              <a:ext cx="1798497" cy="1165659"/>
              <a:chOff x="2582011" y="3826816"/>
              <a:chExt cx="1866904" cy="1165659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1" y="4404328"/>
                <a:ext cx="1866901" cy="5881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1 5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212174" y="4447238"/>
              <a:ext cx="3705330" cy="1183420"/>
              <a:chOff x="5395147" y="3826816"/>
              <a:chExt cx="8249786" cy="1183420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8249786" cy="6059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Product[1..5] = 120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8249782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41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Product of Numbers [N..M] 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1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Consists 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(initialization; test; update) 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1" descr="C:\Trash\infinity.png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767331"/>
            <a:ext cx="2971800" cy="256624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8834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print the numbers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number = 0; number &lt; 10; number++)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System.out.print(number 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n;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27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bypasses the 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sum all odd numbers 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,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100;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03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new Scanner(System.in).nextInt();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92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Iterates over all the elements of a collection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collection) 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9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also reads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dirty="0"/>
              <a:t> by any sequence of whitespace characters (e.g. spaces, tabs, new lines, 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dirty="0"/>
              <a:t> 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1981201"/>
            <a:ext cx="9296400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036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over the array of day names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For-Each</a:t>
            </a:r>
            <a:r>
              <a:rPr lang="en-US" dirty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 "Friday",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7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combinations </a:t>
            </a:r>
            <a:r>
              <a:rPr lang="en-US" dirty="0"/>
              <a:t>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Lottery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193812" y="3012335"/>
            <a:ext cx="3193696" cy="29312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82" y="1854215"/>
            <a:ext cx="3315620" cy="28261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05" y="3125292"/>
            <a:ext cx="3377507" cy="28068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4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combinations </a:t>
            </a:r>
            <a:r>
              <a:rPr lang="en-US" dirty="0"/>
              <a:t>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Lottery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4711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i4 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i5 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(int i6 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System.out.printf("%d %d %d %d %d %d\n",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</p:txBody>
      </p:sp>
    </p:spTree>
    <p:extLst>
      <p:ext uri="{BB962C8B-B14F-4D97-AF65-F5344CB8AC3E}">
        <p14:creationId xmlns:p14="http://schemas.microsoft.com/office/powerpoint/2010/main" val="3092278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Call method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values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595257"/>
            <a:ext cx="10363200" cy="977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05399"/>
            <a:ext cx="10363200" cy="1567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end)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System.out.println(i + " ");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66234" y="1041594"/>
            <a:ext cx="3429000" cy="1012172"/>
          </a:xfrm>
          <a:prstGeom prst="wedgeRoundRectCallout">
            <a:avLst>
              <a:gd name="adj1" fmla="val -101783"/>
              <a:gd name="adj2" fmla="val 2936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Declares the use of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284412" y="5689275"/>
            <a:ext cx="3429000" cy="1012172"/>
          </a:xfrm>
          <a:prstGeom prst="wedgeRoundRectCallout">
            <a:avLst>
              <a:gd name="adj1" fmla="val 389"/>
              <a:gd name="adj2" fmla="val -9572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Passing concrete values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when called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545744" y="2770442"/>
            <a:ext cx="3429000" cy="1012172"/>
          </a:xfrm>
          <a:prstGeom prst="wedgeRoundRectCallout">
            <a:avLst>
              <a:gd name="adj1" fmla="val -80850"/>
              <a:gd name="adj2" fmla="val -10664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Multiple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parameters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separated by comma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627812" y="5005376"/>
            <a:ext cx="3429000" cy="1012172"/>
          </a:xfrm>
          <a:prstGeom prst="wedgeRoundRectCallout">
            <a:avLst>
              <a:gd name="adj1" fmla="val -127611"/>
              <a:gd name="adj2" fmla="val -729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names in Java should be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camelCase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- </a:t>
            </a:r>
            <a:r>
              <a:rPr lang="en-US" sz="3200" dirty="0"/>
              <a:t>does not return a value (only executes code)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 types</a:t>
            </a:r>
            <a:r>
              <a:rPr lang="en-US" sz="3200" dirty="0"/>
              <a:t> - return values, based on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3200" dirty="0"/>
              <a:t> 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8288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System.out.println(n);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800600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865812" y="2038400"/>
            <a:ext cx="2275657" cy="978316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368597" y="4777563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with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method that </a:t>
            </a:r>
            <a:r>
              <a:rPr lang="en-US" dirty="0"/>
              <a:t>calculates a triangle area by a given:</a:t>
            </a:r>
          </a:p>
          <a:p>
            <a:pPr lvl="1"/>
            <a:r>
              <a:rPr lang="en-US" sz="3000" dirty="0"/>
              <a:t>Base</a:t>
            </a:r>
          </a:p>
          <a:p>
            <a:pPr lvl="1"/>
            <a:r>
              <a:rPr lang="en-US" sz="3000" dirty="0"/>
              <a:t>Height</a:t>
            </a:r>
          </a:p>
          <a:p>
            <a:r>
              <a:rPr lang="en-US" sz="3200" dirty="0"/>
              <a:t>Format the result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second digit after the decimal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09128" y="4243965"/>
            <a:ext cx="6767396" cy="1394835"/>
            <a:chOff x="2709128" y="3657600"/>
            <a:chExt cx="6767396" cy="1394835"/>
          </a:xfrm>
        </p:grpSpPr>
        <p:sp>
          <p:nvSpPr>
            <p:cNvPr id="16" name="Right Arrow 18"/>
            <p:cNvSpPr/>
            <p:nvPr/>
          </p:nvSpPr>
          <p:spPr>
            <a:xfrm>
              <a:off x="4757715" y="4132870"/>
              <a:ext cx="440447" cy="4561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709128" y="3657600"/>
              <a:ext cx="1798496" cy="1394835"/>
              <a:chOff x="2582012" y="3826816"/>
              <a:chExt cx="1866903" cy="1164953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2" y="4404328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4.00 2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419184" y="3657600"/>
              <a:ext cx="4057340" cy="1394835"/>
              <a:chOff x="5395147" y="3826816"/>
              <a:chExt cx="4211665" cy="1164953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395147" y="4404328"/>
                <a:ext cx="4211665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Area = 4.00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5395149" y="3826816"/>
                <a:ext cx="4211663" cy="5874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167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 Method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500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}</a:t>
            </a:r>
          </a:p>
          <a:p>
            <a:pPr>
              <a:lnSpc>
                <a:spcPct val="110000"/>
              </a:lnSpc>
            </a:pPr>
            <a:endParaRPr lang="en-US" sz="2300" dirty="0"/>
          </a:p>
          <a:p>
            <a:pPr>
              <a:lnSpc>
                <a:spcPct val="110000"/>
              </a:lnSpc>
            </a:pPr>
            <a:r>
              <a:rPr lang="en-US" sz="2300" dirty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double area =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/>
              <a:t>(width, height);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    System.out.printf("Area = %.2f", area);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31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Java supports limited set of primitive</a:t>
            </a:r>
            <a:br>
              <a:rPr lang="en-US" sz="3200" dirty="0"/>
            </a:br>
            <a:r>
              <a:rPr lang="en-US" sz="3200" dirty="0"/>
              <a:t>data types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provide formatted input / output</a:t>
            </a:r>
          </a:p>
          <a:p>
            <a:r>
              <a:rPr lang="en-US" dirty="0"/>
              <a:t>Java supports the classical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</a:p>
          <a:p>
            <a:r>
              <a:rPr lang="en-US" sz="3600" dirty="0"/>
              <a:t>Java supports the classical loop constructs</a:t>
            </a:r>
          </a:p>
          <a:p>
            <a:r>
              <a:rPr lang="en-US" sz="3600" dirty="0"/>
              <a:t>Java support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288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07">
            <a:off x="7340792" y="376899"/>
            <a:ext cx="1125176" cy="1793022"/>
          </a:xfrm>
          <a:prstGeom prst="roundRect">
            <a:avLst>
              <a:gd name="adj" fmla="val 2736"/>
            </a:avLst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0.5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89612" y="2971800"/>
            <a:ext cx="2743200" cy="8382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without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40507" y="3810000"/>
            <a:ext cx="2743200" cy="391038"/>
          </a:xfrm>
          <a:prstGeom prst="wedgeRoundRectCallout">
            <a:avLst>
              <a:gd name="adj1" fmla="val -249502"/>
              <a:gd name="adj2" fmla="val 38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program that reads: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dirty="0"/>
              <a:t>from the first 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 and two doubles </a:t>
            </a:r>
            <a:r>
              <a:rPr lang="en-US" dirty="0"/>
              <a:t>which may be on multiple lines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from the next 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prints {firstWord secondWord </a:t>
            </a:r>
            <a:r>
              <a:rPr lang="en-US" dirty="0" err="1"/>
              <a:t>thirdWord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)sum}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70012" y="4172042"/>
            <a:ext cx="4724400" cy="1903618"/>
            <a:chOff x="8420898" y="2155759"/>
            <a:chExt cx="3145514" cy="193634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420898" y="2743201"/>
              <a:ext cx="3145514" cy="13489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Java Rocks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     12.5   -7.5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End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20898" y="2155759"/>
              <a:ext cx="3145513" cy="5975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108000" bIns="108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Sample Input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83963" y="4937624"/>
            <a:ext cx="3657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Rocks End 10</a:t>
            </a:r>
          </a:p>
        </p:txBody>
      </p:sp>
      <p:sp>
        <p:nvSpPr>
          <p:cNvPr id="16" name="Right Arrow 18"/>
          <p:cNvSpPr/>
          <p:nvPr/>
        </p:nvSpPr>
        <p:spPr>
          <a:xfrm>
            <a:off x="6437312" y="504084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8355" y="1260722"/>
            <a:ext cx="10155914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("\\w+");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numInt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numDouble1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numDouble2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Skip to the line end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thirdWord = scanner.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numInt + numDouble1 + numDouble2;</a:t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</a:t>
            </a:r>
            <a:r>
              <a:rPr lang="it-IT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println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(firstWord + " " + secondWord + " " + thirdWord + " " +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dirty="0"/>
              <a:t>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58809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95783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reads three numbers. Print the average of the three,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formatted to the second digit after the decimal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of Three Numbers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https://judge.softuni.bg/Contests/Practice/Index/382#0</a:t>
            </a:r>
            <a:endParaRPr lang="en-US" dirty="0"/>
          </a:p>
        </p:txBody>
      </p:sp>
      <p:sp>
        <p:nvSpPr>
          <p:cNvPr id="16" name="Right Arrow 18"/>
          <p:cNvSpPr/>
          <p:nvPr/>
        </p:nvSpPr>
        <p:spPr>
          <a:xfrm>
            <a:off x="5667166" y="24086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35150" y="2332578"/>
            <a:ext cx="210774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2   4.5  3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4012" y="2332577"/>
            <a:ext cx="210774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409" y="3052548"/>
            <a:ext cx="10460714" cy="3118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first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third = </a:t>
            </a:r>
            <a:r>
              <a:rPr lang="it-IT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sumAbs = first + second + third;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avg = sumAbs / 3;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System.out.printf("%.2f", avg);</a:t>
            </a:r>
          </a:p>
        </p:txBody>
      </p:sp>
    </p:spTree>
    <p:extLst>
      <p:ext uri="{BB962C8B-B14F-4D97-AF65-F5344CB8AC3E}">
        <p14:creationId xmlns:p14="http://schemas.microsoft.com/office/powerpoint/2010/main" val="16063710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2470</Words>
  <Application>Microsoft Office PowerPoint</Application>
  <PresentationFormat>Custom</PresentationFormat>
  <Paragraphs>533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SoftUni 16x9</vt:lpstr>
      <vt:lpstr>Table of Contents</vt:lpstr>
      <vt:lpstr>Console Input and Output</vt:lpstr>
      <vt:lpstr>Reading From the Console</vt:lpstr>
      <vt:lpstr>Reading From the Console (2)</vt:lpstr>
      <vt:lpstr>Printing to the Console</vt:lpstr>
      <vt:lpstr>Problem: Read Input</vt:lpstr>
      <vt:lpstr>Solution: Read Input</vt:lpstr>
      <vt:lpstr>Formatted Printing</vt:lpstr>
      <vt:lpstr>Problem: Average of Three Numbers</vt:lpstr>
      <vt:lpstr>Data Types in Java</vt:lpstr>
      <vt:lpstr>Integer Types</vt:lpstr>
      <vt:lpstr>Floating-Point Types</vt:lpstr>
      <vt:lpstr>Floating-Point Types – Examples</vt:lpstr>
      <vt:lpstr>BigDecimal</vt:lpstr>
      <vt:lpstr>Problem: Euro Trip</vt:lpstr>
      <vt:lpstr>Solution: Euro Trip</vt:lpstr>
      <vt:lpstr>Other Primitive Data Types</vt:lpstr>
      <vt:lpstr>The String Data Type</vt:lpstr>
      <vt:lpstr>Problem: Greeting</vt:lpstr>
      <vt:lpstr>Solution: Greeting</vt:lpstr>
      <vt:lpstr>The Object Type</vt:lpstr>
      <vt:lpstr>Nullable Types: Integer, Long, Boolean, …</vt:lpstr>
      <vt:lpstr>Type Conversion</vt:lpstr>
      <vt:lpstr>I/O and Data Types</vt:lpstr>
      <vt:lpstr>Conditional Statements</vt:lpstr>
      <vt:lpstr>Conditional Statements: if-else</vt:lpstr>
      <vt:lpstr>Conditional Statements: switch-case</vt:lpstr>
      <vt:lpstr>Problem: Transport Price</vt:lpstr>
      <vt:lpstr>Solution: Transport Price</vt:lpstr>
      <vt:lpstr>While Loop</vt:lpstr>
      <vt:lpstr>Problem: Numbers 0…9 </vt:lpstr>
      <vt:lpstr>Do-While Loop</vt:lpstr>
      <vt:lpstr>Problem: Product of Numbers [N..M] </vt:lpstr>
      <vt:lpstr>Solution: Product of Numbers [N..M] 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Problem: Lottery</vt:lpstr>
      <vt:lpstr>Problem: Lottery</vt:lpstr>
      <vt:lpstr>Methods</vt:lpstr>
      <vt:lpstr>Method Parameters</vt:lpstr>
      <vt:lpstr>Method Return Types</vt:lpstr>
      <vt:lpstr>Problem: Calculate Triangle Area Method</vt:lpstr>
      <vt:lpstr>Solution: Calculate Triangle Area Method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2017-09-11T17:03:02Z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