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58" r:id="rId3"/>
    <p:sldId id="459" r:id="rId4"/>
    <p:sldId id="527" r:id="rId5"/>
    <p:sldId id="528" r:id="rId6"/>
    <p:sldId id="519" r:id="rId7"/>
    <p:sldId id="477" r:id="rId8"/>
    <p:sldId id="480" r:id="rId9"/>
    <p:sldId id="482" r:id="rId10"/>
    <p:sldId id="483" r:id="rId11"/>
    <p:sldId id="485" r:id="rId12"/>
    <p:sldId id="520" r:id="rId13"/>
    <p:sldId id="521" r:id="rId14"/>
    <p:sldId id="529" r:id="rId15"/>
    <p:sldId id="461" r:id="rId16"/>
    <p:sldId id="462" r:id="rId17"/>
    <p:sldId id="463" r:id="rId18"/>
    <p:sldId id="464" r:id="rId19"/>
    <p:sldId id="465" r:id="rId20"/>
    <p:sldId id="467" r:id="rId21"/>
    <p:sldId id="468" r:id="rId22"/>
    <p:sldId id="523" r:id="rId23"/>
    <p:sldId id="524" r:id="rId24"/>
    <p:sldId id="470" r:id="rId25"/>
    <p:sldId id="489" r:id="rId26"/>
    <p:sldId id="490" r:id="rId27"/>
    <p:sldId id="515" r:id="rId28"/>
    <p:sldId id="513" r:id="rId29"/>
    <p:sldId id="495" r:id="rId30"/>
    <p:sldId id="525" r:id="rId31"/>
    <p:sldId id="526" r:id="rId32"/>
    <p:sldId id="530" r:id="rId33"/>
    <p:sldId id="497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/>
        </p14:section>
        <p14:section name="Functions" id="{E62E72CC-21EE-4242-933D-F63A61555FC9}">
          <p14:sldIdLst>
            <p14:sldId id="458"/>
            <p14:sldId id="459"/>
            <p14:sldId id="527"/>
            <p14:sldId id="528"/>
          </p14:sldIdLst>
        </p14:section>
        <p14:section name="Stored Procedures" id="{9B223023-437F-44BD-AE05-7AB81D7541EC}">
          <p14:sldIdLst>
            <p14:sldId id="519"/>
            <p14:sldId id="477"/>
            <p14:sldId id="480"/>
            <p14:sldId id="482"/>
            <p14:sldId id="483"/>
            <p14:sldId id="485"/>
            <p14:sldId id="520"/>
            <p14:sldId id="521"/>
            <p14:sldId id="529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7"/>
            <p14:sldId id="468"/>
            <p14:sldId id="523"/>
            <p14:sldId id="524"/>
            <p14:sldId id="470"/>
          </p14:sldIdLst>
        </p14:section>
        <p14:section name="Triggers" id="{F00667B4-EB87-4C3A-9472-11484BC77BE2}">
          <p14:sldIdLst>
            <p14:sldId id="489"/>
            <p14:sldId id="490"/>
            <p14:sldId id="515"/>
            <p14:sldId id="513"/>
            <p14:sldId id="495"/>
            <p14:sldId id="525"/>
            <p14:sldId id="526"/>
            <p14:sldId id="530"/>
          </p14:sldIdLst>
        </p14:section>
        <p14:section name="Summary" id="{74E48815-88DC-41B3-A7D7-FC3F3F742483}">
          <p14:sldIdLst>
            <p14:sldId id="4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F0D9"/>
    <a:srgbClr val="F0A230"/>
    <a:srgbClr val="F3BE60"/>
    <a:srgbClr val="3BABFF"/>
    <a:srgbClr val="C6C0AA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78044" autoAdjust="0"/>
  </p:normalViewPr>
  <p:slideViewPr>
    <p:cSldViewPr>
      <p:cViewPr varScale="1">
        <p:scale>
          <a:sx n="75" d="100"/>
          <a:sy n="75" d="100"/>
        </p:scale>
        <p:origin x="-32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dirty="0">
                <a:solidFill>
                  <a:srgbClr val="F3CD60"/>
                </a:solidFill>
              </a:rPr>
              <a:t>once</a:t>
            </a:r>
            <a:r>
              <a:rPr lang="en-US" dirty="0"/>
              <a:t>, call it </a:t>
            </a:r>
            <a:r>
              <a:rPr lang="en-US" dirty="0">
                <a:solidFill>
                  <a:srgbClr val="F3CD60"/>
                </a:solidFill>
              </a:rPr>
              <a:t>any number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dirty="0">
                <a:solidFill>
                  <a:srgbClr val="F3CD6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F3CD60"/>
                </a:solidFill>
              </a:rPr>
              <a:t>Scalar</a:t>
            </a:r>
            <a:r>
              <a:rPr lang="en-US" dirty="0"/>
              <a:t> – return single value 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>
                <a:solidFill>
                  <a:srgbClr val="F3CD60"/>
                </a:solidFill>
                <a:latin typeface="+mj-lt"/>
              </a:rPr>
              <a:t>Table-Valued</a:t>
            </a:r>
            <a:r>
              <a:rPr lang="en-US" dirty="0">
                <a:latin typeface="+mj-lt"/>
              </a:rPr>
              <a:t> – return a table</a:t>
            </a:r>
            <a:endParaRPr lang="bg-BG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903412" y="1371600"/>
            <a:ext cx="84582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usp_add_numbers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 result 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first_number + second_number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 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@answer=0;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usp_add_numbers(5, 6,@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answer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26899" y="2004475"/>
            <a:ext cx="3063114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procedure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42212" y="3886200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Executing procedure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40123" y="5291882"/>
            <a:ext cx="2438401" cy="449080"/>
          </a:xfrm>
          <a:prstGeom prst="wedgeRoundRectCallout">
            <a:avLst>
              <a:gd name="adj1" fmla="val -43259"/>
              <a:gd name="adj2" fmla="val -95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Display results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department name (as parameter) </a:t>
            </a:r>
            <a:r>
              <a:rPr lang="en-US" dirty="0">
                <a:solidFill>
                  <a:srgbClr val="F3CD6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9" y="3931609"/>
            <a:ext cx="11207718" cy="1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1412" y="1905000"/>
            <a:ext cx="96012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usp_raise_salaries(department_name varchar(50))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UPDATE employees e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INNER JOIN departments AS d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e.department_id = d.department_id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SET salary = salary * 1.05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WHERE d.name = department_name;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91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4772966-2E15-458E-855B-33C40D42F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13" y="1144498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xmlns="" id="{818346EE-313E-46CF-84FF-48C4158E6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499438"/>
              </p:ext>
            </p:extLst>
          </p:nvPr>
        </p:nvGraphicFramePr>
        <p:xfrm>
          <a:off x="1219658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1343494147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6735586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0731743"/>
                  </a:ext>
                </a:extLst>
              </a:tr>
            </a:tbl>
          </a:graphicData>
        </a:graphic>
      </p:graphicFrame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BC28E621-0392-4C38-9AD4-9265158661CF}"/>
              </a:ext>
            </a:extLst>
          </p:cNvPr>
          <p:cNvSpPr txBox="1"/>
          <p:nvPr/>
        </p:nvSpPr>
        <p:spPr>
          <a:xfrm>
            <a:off x="995112" y="3032485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3CD6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>
            <a:extLst>
              <a:ext uri="{FF2B5EF4-FFF2-40B4-BE49-F238E27FC236}">
                <a16:creationId xmlns:a16="http://schemas.microsoft.com/office/drawing/2014/main" xmlns="" id="{35712580-47C5-460E-AE36-F96C77BA6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05411"/>
              </p:ext>
            </p:extLst>
          </p:nvPr>
        </p:nvGraphicFramePr>
        <p:xfrm>
          <a:off x="6393243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1343494147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6735586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0731743"/>
                  </a:ext>
                </a:extLst>
              </a:tr>
            </a:tbl>
          </a:graphicData>
        </a:graphic>
      </p:graphicFrame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xmlns="" id="{06358078-38B4-46BC-8E20-164AD243748F}"/>
              </a:ext>
            </a:extLst>
          </p:cNvPr>
          <p:cNvSpPr txBox="1"/>
          <p:nvPr/>
        </p:nvSpPr>
        <p:spPr>
          <a:xfrm>
            <a:off x="6314025" y="3032484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3CD6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3087187B-5C2C-4947-ADEE-A324A0F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8" y="2234278"/>
            <a:ext cx="6705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usp_raise_salaries('Sales');</a:t>
            </a:r>
          </a:p>
        </p:txBody>
      </p:sp>
    </p:spTree>
    <p:extLst>
      <p:ext uri="{BB962C8B-B14F-4D97-AF65-F5344CB8AC3E}">
        <p14:creationId xmlns:p14="http://schemas.microsoft.com/office/powerpoint/2010/main" val="3382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GB" dirty="0"/>
              <a:t>What is a Transaction?</a:t>
            </a:r>
          </a:p>
        </p:txBody>
      </p:sp>
      <p:pic>
        <p:nvPicPr>
          <p:cNvPr id="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540" y="1534608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5981" y="1260673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7657855" y="2953316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/>
          <p:cNvSpPr>
            <a:spLocks noGrp="1"/>
          </p:cNvSpPr>
          <p:nvPr>
            <p:ph type="body" idx="1"/>
          </p:nvPr>
        </p:nvSpPr>
        <p:spPr>
          <a:xfrm>
            <a:off x="807492" y="5889215"/>
            <a:ext cx="10363200" cy="719034"/>
          </a:xfrm>
        </p:spPr>
        <p:txBody>
          <a:bodyPr/>
          <a:lstStyle/>
          <a:p>
            <a:r>
              <a:rPr lang="en-GB" dirty="0">
                <a:solidFill>
                  <a:srgbClr val="F0A230"/>
                </a:solidFill>
              </a:rPr>
              <a:t>Executing operations as a whole</a:t>
            </a:r>
          </a:p>
        </p:txBody>
      </p:sp>
    </p:spTree>
    <p:extLst>
      <p:ext uri="{BB962C8B-B14F-4D97-AF65-F5344CB8AC3E}">
        <p14:creationId xmlns:p14="http://schemas.microsoft.com/office/powerpoint/2010/main" val="34081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F3CD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dirty="0">
                <a:solidFill>
                  <a:srgbClr val="F3CD6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dirty="0">
                <a:solidFill>
                  <a:srgbClr val="F3CD6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>
                <a:solidFill>
                  <a:srgbClr val="F3CD60"/>
                </a:solidFill>
              </a:rPr>
              <a:t>the whole operation is cancelled</a:t>
            </a:r>
            <a:endParaRPr lang="bg-BG" dirty="0">
              <a:solidFill>
                <a:srgbClr val="F3CD60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3742" y="4611850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tx2">
                    <a:lumMod val="20000"/>
                    <a:lumOff val="80000"/>
                  </a:schemeClr>
                </a:solidFill>
              </a:rPr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3440" y="4504543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dirty="0">
                <a:solidFill>
                  <a:srgbClr val="F3CD6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>
                <a:solidFill>
                  <a:srgbClr val="F3CD60"/>
                </a:solidFill>
              </a:rPr>
              <a:t>integrity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database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executed</a:t>
            </a:r>
            <a:r>
              <a:rPr lang="bg-BG" dirty="0"/>
              <a:t>.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4003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63570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22069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3351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71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3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6874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>
                <a:solidFill>
                  <a:srgbClr val="F3CD6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>
                <a:latin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</a:rPr>
              <a:t>town</a:t>
            </a:r>
            <a:r>
              <a:rPr lang="en-GB" sz="2800" b="1" dirty="0">
                <a:latin typeface="Consolas" panose="020B0609020204030204" pitchFamily="49" charset="0"/>
              </a:rPr>
              <a:t>_name)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Accepts town name as 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8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22" y="2620341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83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095" y="2620341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4682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5685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809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0212" y="2620341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5576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203" y="2385400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0219" y="461869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3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7612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99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Write a transaction  that 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Problem: </a:t>
            </a:r>
            <a:r>
              <a:rPr lang="en-GB" dirty="0"/>
              <a:t>Employees Promotion By ID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8" y="3252209"/>
            <a:ext cx="3546114" cy="31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Employees Promotion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6212" y="1752600"/>
            <a:ext cx="9601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usp_raise_salary_by_id(id int)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TRANSACTION;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IF((SELECT count(employee_id) FROM employees WHERE employee_id like id)&lt;&gt;1) THEN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UPDATE employees AS e SET salary = salary + salary*0.05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WHERE e.employee_id = id;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END IF;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537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 dirty="0"/>
              <a:t>Implement “</a:t>
            </a:r>
            <a:r>
              <a:rPr lang="en-US" dirty="0">
                <a:solidFill>
                  <a:srgbClr val="F3CD60"/>
                </a:solidFill>
              </a:rPr>
              <a:t>ACID</a:t>
            </a:r>
            <a:r>
              <a:rPr lang="en-US" dirty="0"/>
              <a:t>” 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>
                <a:solidFill>
                  <a:srgbClr val="F3CD60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/>
            <a:r>
              <a:rPr lang="en-US" b="1" dirty="0">
                <a:solidFill>
                  <a:srgbClr val="F3CD60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b="1" dirty="0">
                <a:solidFill>
                  <a:srgbClr val="F3CD60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b="1" dirty="0">
                <a:solidFill>
                  <a:srgbClr val="F3CD60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b="1" dirty="0">
                <a:solidFill>
                  <a:srgbClr val="F3CD60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124200"/>
            <a:ext cx="3546114" cy="31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0A230"/>
                </a:solidFill>
              </a:rPr>
              <a:t>Maintaining the integrity of the data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200900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- small programs in the database itself, activated by database 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dirty="0">
                <a:solidFill>
                  <a:srgbClr val="F3CD6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dirty="0">
                <a:solidFill>
                  <a:srgbClr val="F3CD6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dirty="0">
                <a:solidFill>
                  <a:srgbClr val="F3CD6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760" y="1151121"/>
            <a:ext cx="5827799" cy="982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  <a:tabLst/>
            </a:pPr>
            <a:r>
              <a:rPr lang="en-US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Before</a:t>
            </a:r>
            <a:endParaRPr lang="en-US" sz="40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70612" y="1604261"/>
            <a:ext cx="0" cy="403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6812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800" b="1" dirty="0">
                <a:solidFill>
                  <a:srgbClr val="F3BE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</a:t>
            </a:r>
            <a:endParaRPr lang="en-US" sz="4800" b="1" dirty="0">
              <a:solidFill>
                <a:srgbClr val="F3BE60"/>
              </a:solidFill>
            </a:endParaRPr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4000" b="1" dirty="0"/>
          </a:p>
          <a:p>
            <a:pPr marL="357188" lvl="1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55023" y="4646625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5191" y="2389175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8240" y="4722825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rrow: Down 13"/>
          <p:cNvSpPr/>
          <p:nvPr/>
        </p:nvSpPr>
        <p:spPr>
          <a:xfrm rot="10800000">
            <a:off x="9572487" y="3884625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rrow: Down 14"/>
          <p:cNvSpPr/>
          <p:nvPr/>
        </p:nvSpPr>
        <p:spPr>
          <a:xfrm rot="16200000">
            <a:off x="11026818" y="4584718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Arrow: Down 15"/>
          <p:cNvSpPr/>
          <p:nvPr/>
        </p:nvSpPr>
        <p:spPr>
          <a:xfrm rot="20894067">
            <a:off x="10260373" y="3758952"/>
            <a:ext cx="329848" cy="137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Oval 23"/>
          <p:cNvSpPr/>
          <p:nvPr/>
        </p:nvSpPr>
        <p:spPr>
          <a:xfrm>
            <a:off x="2297391" y="4646626"/>
            <a:ext cx="1828800" cy="1447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4391" y="2195328"/>
            <a:ext cx="2286000" cy="1371599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3918" y="4722826"/>
            <a:ext cx="571597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Arrow: Down 26"/>
          <p:cNvSpPr/>
          <p:nvPr/>
        </p:nvSpPr>
        <p:spPr>
          <a:xfrm rot="10800000">
            <a:off x="1575478" y="3701721"/>
            <a:ext cx="353828" cy="1513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Arrow: Down 27"/>
          <p:cNvSpPr/>
          <p:nvPr/>
        </p:nvSpPr>
        <p:spPr>
          <a:xfrm rot="16200000">
            <a:off x="4912496" y="4584719"/>
            <a:ext cx="571597" cy="15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Arrow: Down 28"/>
          <p:cNvSpPr/>
          <p:nvPr/>
        </p:nvSpPr>
        <p:spPr>
          <a:xfrm rot="20894067">
            <a:off x="2153620" y="3638672"/>
            <a:ext cx="311252" cy="121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086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7432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 cmpd="sng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6010" y="5168857"/>
            <a:ext cx="1553419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5012" y="5168857"/>
            <a:ext cx="1553418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7009" y="5168857"/>
            <a:ext cx="1553419" cy="517456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cxnSpLocks/>
            <a:stCxn id="12" idx="2"/>
            <a:endCxn id="15" idx="0"/>
          </p:cNvCxnSpPr>
          <p:nvPr/>
        </p:nvCxnSpPr>
        <p:spPr>
          <a:xfrm flipH="1">
            <a:off x="4051721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cxnSpLocks/>
            <a:stCxn id="12" idx="2"/>
            <a:endCxn id="14" idx="0"/>
          </p:cNvCxnSpPr>
          <p:nvPr/>
        </p:nvCxnSpPr>
        <p:spPr>
          <a:xfrm>
            <a:off x="5952720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272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671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88815" y="1050235"/>
            <a:ext cx="11804821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employees 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410073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6212" y="1676400"/>
            <a:ext cx="9720177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deleted_employees(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employee_id INT PRIMARY KEY AUTO_INCREMENT,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first_name VARCHAR(20),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last_name VARCHAR(20),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middle_name VARCHAR(20),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job_title 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department_id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salary DOUBLE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62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1447800"/>
            <a:ext cx="10134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ufn_count_employees_by_town(town_name VARCHAR(20))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DOUBLE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e_count DOUBLE;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SET e_count := (SELECT COUNT(employee_id) FROM employees AS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INNER JOIN addresses AS a ON a.address_id = e.address_id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INNER JOIN towns AS t ON t.town_id = a.town_id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WHERE t.name = town_name);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e_count;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73EC8F75-854B-43A9-8F64-68C18DF3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850381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16D57395-2BC4-421E-974E-21A756EE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607" y="2590800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Logic</a:t>
            </a:r>
          </a:p>
        </p:txBody>
      </p:sp>
    </p:spTree>
    <p:extLst>
      <p:ext uri="{BB962C8B-B14F-4D97-AF65-F5344CB8AC3E}">
        <p14:creationId xmlns:p14="http://schemas.microsoft.com/office/powerpoint/2010/main" val="26793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Triggered (2)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141412" y="1447800"/>
            <a:ext cx="972017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tr_deleted_employees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EACH ROW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INSERT INTO deleted_employees     (first_name,last_name,middle_name,job_title,department_id,salary)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VALUES(OLD.first_name,OLD.last_name,OLD.middle_name,OLD.job_title,OLD.department_id,OLD.salary);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B48A41B9-952A-44F8-A1FC-5D99182D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5294625"/>
            <a:ext cx="6062577" cy="1209675"/>
          </a:xfrm>
          <a:prstGeom prst="wedgeRoundRectCallout">
            <a:avLst>
              <a:gd name="adj1" fmla="val -53506"/>
              <a:gd name="adj2" fmla="val -521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OLD</a:t>
            </a:r>
            <a:r>
              <a:rPr lang="en-US" sz="2800" noProof="1">
                <a:solidFill>
                  <a:srgbClr val="FFFFFF"/>
                </a:solidFill>
              </a:rPr>
              <a:t> and </a:t>
            </a:r>
            <a:r>
              <a:rPr lang="en-US" sz="2800" b="1" noProof="1">
                <a:solidFill>
                  <a:srgbClr val="F3CD60"/>
                </a:solidFill>
                <a:latin typeface="Consolas" panose="020B0609020204030204" pitchFamily="49" charset="0"/>
              </a:rPr>
              <a:t>NEW</a:t>
            </a:r>
            <a:r>
              <a:rPr lang="en-US" sz="2800" noProof="1">
                <a:solidFill>
                  <a:srgbClr val="FFFFFF"/>
                </a:solidFill>
              </a:rPr>
              <a:t> keywords allow you to access columns </a:t>
            </a:r>
            <a:r>
              <a:rPr lang="en-US" sz="2800" noProof="1">
                <a:solidFill>
                  <a:srgbClr val="F3CD60"/>
                </a:solidFill>
              </a:rPr>
              <a:t>before</a:t>
            </a:r>
            <a:r>
              <a:rPr lang="en-US" sz="2800" noProof="1">
                <a:solidFill>
                  <a:srgbClr val="FFFFFF"/>
                </a:solidFill>
              </a:rPr>
              <a:t>/</a:t>
            </a:r>
            <a:r>
              <a:rPr lang="en-US" sz="2800" noProof="1">
                <a:solidFill>
                  <a:srgbClr val="F3CD60"/>
                </a:solidFill>
              </a:rPr>
              <a:t>after</a:t>
            </a:r>
            <a:r>
              <a:rPr lang="en-US" sz="2800" noProof="1">
                <a:solidFill>
                  <a:srgbClr val="FFFFFF"/>
                </a:solidFill>
              </a:rPr>
              <a:t> trigger action</a:t>
            </a:r>
          </a:p>
        </p:txBody>
      </p:sp>
    </p:spTree>
    <p:extLst>
      <p:ext uri="{BB962C8B-B14F-4D97-AF65-F5344CB8AC3E}">
        <p14:creationId xmlns:p14="http://schemas.microsoft.com/office/powerpoint/2010/main" val="27915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CE34A24-41B6-4566-A4C2-36260A9F2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365" y="999257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solidFill>
                  <a:srgbClr val="F3CD60"/>
                </a:solidFill>
                <a:latin typeface="+mj-lt"/>
              </a:rPr>
              <a:t>NOTE</a:t>
            </a:r>
            <a:r>
              <a:rPr lang="en-US" dirty="0">
                <a:latin typeface="+mj-lt"/>
              </a:rPr>
              <a:t>: Remove foreign key checks before trying to delete employees</a:t>
            </a:r>
          </a:p>
          <a:p>
            <a:pPr lvl="2"/>
            <a:r>
              <a:rPr lang="en-US" dirty="0">
                <a:solidFill>
                  <a:srgbClr val="F3CD60"/>
                </a:solidFill>
                <a:latin typeface="+mj-lt"/>
              </a:rPr>
              <a:t>DO NOT submit foreign key restriction changes in the Judge System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1AEFC54-12F1-4C47-A9D6-1AD2651F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76" y="3734747"/>
            <a:ext cx="922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employee_id IN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(1);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8F46149E-3100-462A-A19E-B685BEBB5684}"/>
              </a:ext>
            </a:extLst>
          </p:cNvPr>
          <p:cNvSpPr txBox="1"/>
          <p:nvPr/>
        </p:nvSpPr>
        <p:spPr>
          <a:xfrm>
            <a:off x="1370012" y="4445037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>
            <a:extLst>
              <a:ext uri="{FF2B5EF4-FFF2-40B4-BE49-F238E27FC236}">
                <a16:creationId xmlns:a16="http://schemas.microsoft.com/office/drawing/2014/main" xmlns="" id="{45CD9C8D-0813-49C0-9FB9-CBEE08FE5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691200"/>
              </p:ext>
            </p:extLst>
          </p:nvPr>
        </p:nvGraphicFramePr>
        <p:xfrm>
          <a:off x="1474433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xmlns="" val="1343494147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xmlns="" val="2121922407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xmlns="" val="181130687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r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295400"/>
            <a:ext cx="11804821" cy="4335279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600" dirty="0"/>
              <a:t>We can optimize with User-defined Functions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Transactions improve security and consistency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Stored Procedures encapsulate repetitive logic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Triggers execute before certain events on tables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962400"/>
            <a:ext cx="3908432" cy="26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47B146A2-857D-427A-9E14-046D1D1F1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13" y="1144498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A7DF755-4A82-4422-ADC8-D162CA4D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2514600"/>
            <a:ext cx="759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ufn_count_employees_by_town('Sofia');</a:t>
            </a:r>
          </a:p>
        </p:txBody>
      </p:sp>
      <p:sp>
        <p:nvSpPr>
          <p:cNvPr id="3" name="Стрелка надясно 2">
            <a:extLst>
              <a:ext uri="{FF2B5EF4-FFF2-40B4-BE49-F238E27FC236}">
                <a16:creationId xmlns:a16="http://schemas.microsoft.com/office/drawing/2014/main" xmlns="" id="{A5226199-9EA5-4713-B4BA-F7DD442C43D9}"/>
              </a:ext>
            </a:extLst>
          </p:cNvPr>
          <p:cNvSpPr/>
          <p:nvPr/>
        </p:nvSpPr>
        <p:spPr>
          <a:xfrm>
            <a:off x="8320584" y="2556048"/>
            <a:ext cx="457200" cy="37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4425F01-FA59-4BD1-9A7C-BC73DED0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833" y="247315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xmlns="" id="{1A3648F4-F2EF-4F76-B3CB-E120E33750D2}"/>
              </a:ext>
            </a:extLst>
          </p:cNvPr>
          <p:cNvSpPr txBox="1"/>
          <p:nvPr/>
        </p:nvSpPr>
        <p:spPr>
          <a:xfrm>
            <a:off x="8411861" y="1379447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0BD7821E-1CA1-414C-A3E3-0A378C8A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647838"/>
            <a:ext cx="760310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ufn_count_employees_by_town('Berlin');</a:t>
            </a:r>
          </a:p>
        </p:txBody>
      </p:sp>
      <p:sp>
        <p:nvSpPr>
          <p:cNvPr id="14" name="Стрелка надясно 13">
            <a:extLst>
              <a:ext uri="{FF2B5EF4-FFF2-40B4-BE49-F238E27FC236}">
                <a16:creationId xmlns:a16="http://schemas.microsoft.com/office/drawing/2014/main" xmlns="" id="{01D769B9-308C-4E3E-8409-70FED38C73CD}"/>
              </a:ext>
            </a:extLst>
          </p:cNvPr>
          <p:cNvSpPr/>
          <p:nvPr/>
        </p:nvSpPr>
        <p:spPr>
          <a:xfrm>
            <a:off x="8320584" y="3840824"/>
            <a:ext cx="457200" cy="37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52FB9CCA-EFD0-472D-BB04-9F858E1A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558" y="3847556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A44DA0E1-E839-42C2-8A49-F07B25B8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7379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Call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ADC203F0-DE56-4D06-9E0B-8472B6C5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07" y="5089013"/>
            <a:ext cx="760310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ufn_count_employees_by_town(NULL);</a:t>
            </a:r>
          </a:p>
        </p:txBody>
      </p:sp>
      <p:sp>
        <p:nvSpPr>
          <p:cNvPr id="18" name="Стрелка надясно 17">
            <a:extLst>
              <a:ext uri="{FF2B5EF4-FFF2-40B4-BE49-F238E27FC236}">
                <a16:creationId xmlns:a16="http://schemas.microsoft.com/office/drawing/2014/main" xmlns="" id="{E5B0967F-EBA5-498F-9985-E3096DEB1008}"/>
              </a:ext>
            </a:extLst>
          </p:cNvPr>
          <p:cNvSpPr/>
          <p:nvPr/>
        </p:nvSpPr>
        <p:spPr>
          <a:xfrm>
            <a:off x="8320584" y="5121584"/>
            <a:ext cx="457200" cy="37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3FAB0211-20AC-4074-A4A8-64DED4C4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833" y="5121584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683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>
                <a:solidFill>
                  <a:srgbClr val="F3CD60"/>
                </a:solidFill>
              </a:rPr>
              <a:t>Stored</a:t>
            </a:r>
            <a:r>
              <a:rPr lang="en-US" dirty="0"/>
              <a:t> </a:t>
            </a:r>
            <a:r>
              <a:rPr lang="en-US" dirty="0">
                <a:solidFill>
                  <a:srgbClr val="F3CD60"/>
                </a:solidFill>
              </a:rPr>
              <a:t>procedures</a:t>
            </a:r>
            <a:r>
              <a:rPr lang="en-US" dirty="0"/>
              <a:t> are logic removed from the application and placed on the 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your 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Accessed by programs using different platforms and API's</a:t>
            </a:r>
          </a:p>
          <a:p>
            <a:pPr lvl="1">
              <a:spcBef>
                <a:spcPct val="35000"/>
              </a:spcBef>
            </a:pPr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39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altLang="en-US" b="1" dirty="0">
                <a:solidFill>
                  <a:srgbClr val="F3CD60"/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rgbClr val="F3CD60"/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alt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0412" y="2820270"/>
            <a:ext cx="101346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ROUND((DATEDIFF(NOW(), hire_date) / 365.25)) &lt;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$$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1915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99212" y="4130154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41644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CALL</a:t>
            </a:r>
            <a:endParaRPr lang="en-US" dirty="0">
              <a:solidFill>
                <a:srgbClr val="F3CD60"/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F3CD60"/>
                </a:solidFill>
              </a:rPr>
              <a:t>DROP </a:t>
            </a:r>
            <a:r>
              <a:rPr lang="en-US" altLang="en-US" b="1" dirty="0">
                <a:solidFill>
                  <a:srgbClr val="F3CD60"/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and 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987424" y="4114800"/>
            <a:ext cx="10210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37542" y="2109740"/>
            <a:ext cx="83105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usp_select_employees_by_seniority();</a:t>
            </a:r>
          </a:p>
        </p:txBody>
      </p:sp>
    </p:spTree>
    <p:extLst>
      <p:ext uri="{BB962C8B-B14F-4D97-AF65-F5344CB8AC3E}">
        <p14:creationId xmlns:p14="http://schemas.microsoft.com/office/powerpoint/2010/main" val="377847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905000"/>
            <a:ext cx="11804822" cy="3649479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025523" y="2743200"/>
            <a:ext cx="10134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usp_procedure_name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(parameter_1_name parameter_type,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parameter_2_name parameter_type,…)</a:t>
            </a:r>
          </a:p>
        </p:txBody>
      </p:sp>
    </p:spTree>
    <p:extLst>
      <p:ext uri="{BB962C8B-B14F-4D97-AF65-F5344CB8AC3E}">
        <p14:creationId xmlns:p14="http://schemas.microsoft.com/office/powerpoint/2010/main" val="375687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380272"/>
            <a:ext cx="105918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DELIMITER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usp_select_employees_by_seniority(min_years_at_work INT)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first_name, last_name, hire_date,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ROUND(DATEDIFF(NOW(),DATE(hire_date)) / 365.25,0) AS 'years'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ROUND(DATEDIFF(NOW(),DATE(hire_date)) / 365.25,0) &gt; min_years_at_work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hire_date;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usp_select_employees_by_seniority(15);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1041157"/>
            <a:ext cx="3290755" cy="449080"/>
          </a:xfrm>
          <a:prstGeom prst="wedgeRoundRectCallout">
            <a:avLst>
              <a:gd name="adj1" fmla="val -44746"/>
              <a:gd name="adj2" fmla="val 169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3" y="3475698"/>
            <a:ext cx="2667000" cy="449080"/>
          </a:xfrm>
          <a:prstGeom prst="wedgeRoundRectCallout">
            <a:avLst>
              <a:gd name="adj1" fmla="val -45434"/>
              <a:gd name="adj2" fmla="val 84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99557" y="5005316"/>
            <a:ext cx="1666855" cy="449080"/>
          </a:xfrm>
          <a:prstGeom prst="wedgeRoundRectCallout">
            <a:avLst>
              <a:gd name="adj1" fmla="val -52192"/>
              <a:gd name="adj2" fmla="val 80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6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7426</TotalTime>
  <Words>1342</Words>
  <Application>Microsoft Office PowerPoint</Application>
  <PresentationFormat>Custom</PresentationFormat>
  <Paragraphs>348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https://softuni.bg/courses/databases-basics-mysql</dc:description>
  <cp:lastModifiedBy>123</cp:lastModifiedBy>
  <cp:revision>289</cp:revision>
  <dcterms:created xsi:type="dcterms:W3CDTF">2014-01-02T17:00:34Z</dcterms:created>
  <dcterms:modified xsi:type="dcterms:W3CDTF">2017-10-14T20:14:42Z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