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497" r:id="rId3"/>
    <p:sldId id="470" r:id="rId4"/>
    <p:sldId id="467" r:id="rId5"/>
    <p:sldId id="468" r:id="rId6"/>
    <p:sldId id="490" r:id="rId7"/>
    <p:sldId id="471" r:id="rId8"/>
    <p:sldId id="472" r:id="rId9"/>
    <p:sldId id="485" r:id="rId10"/>
    <p:sldId id="440" r:id="rId11"/>
    <p:sldId id="491" r:id="rId12"/>
    <p:sldId id="474" r:id="rId13"/>
    <p:sldId id="493" r:id="rId14"/>
    <p:sldId id="492" r:id="rId15"/>
    <p:sldId id="486" r:id="rId16"/>
    <p:sldId id="488" r:id="rId17"/>
    <p:sldId id="473" r:id="rId18"/>
    <p:sldId id="445" r:id="rId19"/>
    <p:sldId id="476" r:id="rId20"/>
    <p:sldId id="478" r:id="rId21"/>
    <p:sldId id="438" r:id="rId22"/>
    <p:sldId id="479" r:id="rId23"/>
    <p:sldId id="480" r:id="rId24"/>
    <p:sldId id="455" r:id="rId25"/>
    <p:sldId id="481" r:id="rId26"/>
    <p:sldId id="494" r:id="rId27"/>
    <p:sldId id="495" r:id="rId28"/>
    <p:sldId id="349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/>
        </p14:section>
        <p14:section name="Overview" id="{92322017-615D-49B5-B244-BF48D5518603}">
          <p14:sldIdLst>
            <p14:sldId id="497"/>
            <p14:sldId id="470"/>
            <p14:sldId id="467"/>
            <p14:sldId id="468"/>
            <p14:sldId id="490"/>
          </p14:sldIdLst>
        </p14:section>
        <p14:section name="Database Engine" id="{813DF7E2-74AB-4E3A-9B46-2566DC216237}">
          <p14:sldIdLst>
            <p14:sldId id="471"/>
            <p14:sldId id="472"/>
            <p14:sldId id="485"/>
            <p14:sldId id="440"/>
          </p14:sldIdLst>
        </p14:section>
        <p14:section name="SQL" id="{37C6D8D9-F7EC-4916-98C1-629261225558}">
          <p14:sldIdLst>
            <p14:sldId id="491"/>
            <p14:sldId id="474"/>
            <p14:sldId id="493"/>
            <p14:sldId id="492"/>
            <p14:sldId id="486"/>
          </p14:sldIdLst>
        </p14:section>
        <p14:section name="MySQL" id="{58A8706A-1A42-4BED-BD1A-E8AA5C9E39F7}">
          <p14:sldIdLst>
            <p14:sldId id="488"/>
            <p14:sldId id="473"/>
            <p14:sldId id="445"/>
          </p14:sldIdLst>
        </p14:section>
        <p14:section name="Database Relationships" id="{E091B124-099C-4C56-B59F-ECF8C553BAEE}">
          <p14:sldIdLst>
            <p14:sldId id="476"/>
            <p14:sldId id="478"/>
            <p14:sldId id="438"/>
          </p14:sldIdLst>
        </p14:section>
        <p14:section name="Programmability" id="{BD60B6E9-85E7-49E8-9F66-AE28A5DD5D66}">
          <p14:sldIdLst>
            <p14:sldId id="479"/>
            <p14:sldId id="480"/>
            <p14:sldId id="455"/>
            <p14:sldId id="481"/>
            <p14:sldId id="494"/>
            <p14:sldId id="495"/>
          </p14:sldIdLst>
        </p14:section>
        <p14:section name="Conclusion" id="{10E03AB1-9AA8-4E86-9A64-D741901E50A2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3CD60"/>
    <a:srgbClr val="F3BE60"/>
    <a:srgbClr val="3A3A3A"/>
    <a:srgbClr val="00B050"/>
    <a:srgbClr val="464848"/>
    <a:srgbClr val="CFD1D1"/>
    <a:srgbClr val="3BABFF"/>
    <a:srgbClr val="005828"/>
    <a:srgbClr val="00376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46" autoAdjust="0"/>
    <p:restoredTop sz="70290" autoAdjust="0"/>
  </p:normalViewPr>
  <p:slideViewPr>
    <p:cSldViewPr>
      <p:cViewPr varScale="1">
        <p:scale>
          <a:sx n="75" d="100"/>
          <a:sy n="75" d="100"/>
        </p:scale>
        <p:origin x="-408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A1E85D-A2DA-4CDD-B290-DE5BA8C0CBC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EFC452-EF6C-4D69-AF80-CEB61214AB7E}">
      <dgm:prSet phldrT="[Text]" custT="1"/>
      <dgm:spPr>
        <a:solidFill>
          <a:srgbClr val="F3BE60">
            <a:alpha val="26000"/>
          </a:srgbClr>
        </a:solidFill>
        <a:ln>
          <a:solidFill>
            <a:srgbClr val="F3BE60"/>
          </a:solidFill>
        </a:ln>
      </dgm:spPr>
      <dgm:t>
        <a:bodyPr/>
        <a:lstStyle/>
        <a:p>
          <a:r>
            <a:rPr lang="en-US" sz="66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SQL</a:t>
          </a:r>
        </a:p>
      </dgm:t>
    </dgm:pt>
    <dgm:pt modelId="{B6FDA33E-B5F6-446E-9410-C2CB96ABA35F}" type="parTrans" cxnId="{7CA8F76F-9E12-43AA-A88A-0339A8983BEE}">
      <dgm:prSet/>
      <dgm:spPr/>
      <dgm:t>
        <a:bodyPr/>
        <a:lstStyle/>
        <a:p>
          <a:endParaRPr lang="en-US"/>
        </a:p>
      </dgm:t>
    </dgm:pt>
    <dgm:pt modelId="{FF02A9F7-B8AE-44F6-A7F1-F0FAF5C602E8}" type="sibTrans" cxnId="{7CA8F76F-9E12-43AA-A88A-0339A8983BEE}">
      <dgm:prSet/>
      <dgm:spPr/>
      <dgm:t>
        <a:bodyPr/>
        <a:lstStyle/>
        <a:p>
          <a:endParaRPr lang="en-US"/>
        </a:p>
      </dgm:t>
    </dgm:pt>
    <dgm:pt modelId="{16AE64D2-AE1D-40A7-B080-CFD6B421B6A7}">
      <dgm:prSet phldrT="[Text]" custT="1"/>
      <dgm:spPr>
        <a:solidFill>
          <a:srgbClr val="F3BE60">
            <a:alpha val="26000"/>
          </a:srgbClr>
        </a:solidFill>
        <a:ln w="12700" cap="flat" cmpd="sng" algn="ctr">
          <a:solidFill>
            <a:srgbClr val="F3BE60"/>
          </a:solidFill>
          <a:prstDash val="solid"/>
          <a:miter lim="800000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r>
            <a:rPr lang="en-US" sz="66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DDL</a:t>
          </a:r>
        </a:p>
        <a:p>
          <a:r>
            <a:rPr lang="en-US" sz="3200" kern="1200" dirty="0"/>
            <a:t>CREATE</a:t>
          </a:r>
          <a:br>
            <a:rPr lang="en-US" sz="3200" kern="1200" dirty="0"/>
          </a:br>
          <a:r>
            <a:rPr lang="en-US" sz="3200" kern="1200" dirty="0"/>
            <a:t>ALTER</a:t>
          </a:r>
          <a:br>
            <a:rPr lang="en-US" sz="3200" kern="1200" dirty="0"/>
          </a:br>
          <a:r>
            <a:rPr lang="en-US" sz="3200" kern="1200" dirty="0"/>
            <a:t>DROP</a:t>
          </a:r>
          <a:br>
            <a:rPr lang="en-US" sz="3200" kern="1200" dirty="0"/>
          </a:br>
          <a:r>
            <a:rPr lang="en-US" sz="3200" kern="1200" dirty="0"/>
            <a:t>TRUNCATE</a:t>
          </a:r>
        </a:p>
      </dgm:t>
    </dgm:pt>
    <dgm:pt modelId="{02302F09-4324-4A88-ABB0-5EDB1D5F14CC}" type="parTrans" cxnId="{4144EE15-2531-4E4B-918D-FD977181AACD}">
      <dgm:prSet/>
      <dgm:spPr/>
      <dgm:t>
        <a:bodyPr/>
        <a:lstStyle/>
        <a:p>
          <a:endParaRPr lang="en-US"/>
        </a:p>
      </dgm:t>
    </dgm:pt>
    <dgm:pt modelId="{6209B26B-84DB-49FE-AFF4-F823BE961922}" type="sibTrans" cxnId="{4144EE15-2531-4E4B-918D-FD977181AACD}">
      <dgm:prSet/>
      <dgm:spPr/>
      <dgm:t>
        <a:bodyPr/>
        <a:lstStyle/>
        <a:p>
          <a:endParaRPr lang="en-US"/>
        </a:p>
      </dgm:t>
    </dgm:pt>
    <dgm:pt modelId="{8E320513-58AB-4824-8CB2-988BF9BD89B3}">
      <dgm:prSet phldrT="[Text]" custT="1"/>
      <dgm:spPr>
        <a:solidFill>
          <a:srgbClr val="F3BE60">
            <a:alpha val="26000"/>
          </a:srgbClr>
        </a:solidFill>
        <a:ln w="12700" cap="flat" cmpd="sng" algn="ctr">
          <a:solidFill>
            <a:srgbClr val="F3BE60"/>
          </a:solidFill>
          <a:prstDash val="solid"/>
          <a:miter lim="800000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r>
            <a:rPr lang="en-US" sz="66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DML</a:t>
          </a:r>
        </a:p>
        <a:p>
          <a:r>
            <a:rPr lang="en-US" sz="3200" kern="1200" dirty="0"/>
            <a:t>SELECT</a:t>
          </a:r>
          <a:br>
            <a:rPr lang="en-US" sz="3200" kern="1200" dirty="0"/>
          </a:br>
          <a:r>
            <a:rPr lang="en-US" sz="3200" kern="1200" dirty="0"/>
            <a:t>INSERT</a:t>
          </a:r>
          <a:br>
            <a:rPr lang="en-US" sz="3200" kern="1200" dirty="0"/>
          </a:br>
          <a:r>
            <a:rPr lang="en-US" sz="3200" kern="1200" dirty="0"/>
            <a:t>UPDATE</a:t>
          </a:r>
          <a:br>
            <a:rPr lang="en-US" sz="3200" kern="1200" dirty="0"/>
          </a:br>
          <a:r>
            <a:rPr lang="en-US" sz="3200" kern="1200" dirty="0"/>
            <a:t>DELETE</a:t>
          </a:r>
        </a:p>
      </dgm:t>
    </dgm:pt>
    <dgm:pt modelId="{CF086E4C-7C8C-4B07-B3E6-4F6A37FBA294}" type="parTrans" cxnId="{B6D75675-7815-48E0-95F2-C0741DCE9591}">
      <dgm:prSet/>
      <dgm:spPr/>
      <dgm:t>
        <a:bodyPr/>
        <a:lstStyle/>
        <a:p>
          <a:endParaRPr lang="en-US"/>
        </a:p>
      </dgm:t>
    </dgm:pt>
    <dgm:pt modelId="{5CC2DEDB-F2FD-43FE-A97C-1A2EC7E22196}" type="sibTrans" cxnId="{B6D75675-7815-48E0-95F2-C0741DCE9591}">
      <dgm:prSet/>
      <dgm:spPr/>
      <dgm:t>
        <a:bodyPr/>
        <a:lstStyle/>
        <a:p>
          <a:endParaRPr lang="en-US"/>
        </a:p>
      </dgm:t>
    </dgm:pt>
    <dgm:pt modelId="{269A7C52-5B41-434A-848D-7E9430049450}">
      <dgm:prSet phldrT="[Text]" custT="1"/>
      <dgm:spPr>
        <a:solidFill>
          <a:srgbClr val="F3BE60">
            <a:alpha val="26000"/>
          </a:srgbClr>
        </a:solidFill>
        <a:ln w="12700" cap="flat" cmpd="sng" algn="ctr">
          <a:solidFill>
            <a:srgbClr val="F3BE60"/>
          </a:solidFill>
          <a:prstDash val="solid"/>
          <a:miter lim="800000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r>
            <a:rPr lang="en-US" sz="66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DCL</a:t>
          </a:r>
        </a:p>
        <a:p>
          <a:r>
            <a:rPr lang="en-US" sz="3200" kern="1200" dirty="0"/>
            <a:t>GRANT</a:t>
          </a:r>
          <a:br>
            <a:rPr lang="en-US" sz="3200" kern="1200" dirty="0"/>
          </a:br>
          <a:r>
            <a:rPr lang="en-US" sz="3200" kern="1200" dirty="0"/>
            <a:t>REVOKE</a:t>
          </a:r>
          <a:br>
            <a:rPr lang="en-US" sz="3200" kern="1200" dirty="0"/>
          </a:br>
          <a:r>
            <a:rPr lang="en-US" sz="3200" kern="1200" dirty="0"/>
            <a:t>DENY</a:t>
          </a:r>
          <a:br>
            <a:rPr lang="en-US" sz="3200" kern="1200" dirty="0"/>
          </a:br>
          <a:endParaRPr lang="en-US" sz="3200" kern="1200" dirty="0"/>
        </a:p>
      </dgm:t>
    </dgm:pt>
    <dgm:pt modelId="{9FC6AA34-036F-4A0A-87B4-85861097FD4C}" type="parTrans" cxnId="{185C2423-1E48-4351-A0C6-E506E077CFB9}">
      <dgm:prSet/>
      <dgm:spPr/>
      <dgm:t>
        <a:bodyPr/>
        <a:lstStyle/>
        <a:p>
          <a:endParaRPr lang="en-US"/>
        </a:p>
      </dgm:t>
    </dgm:pt>
    <dgm:pt modelId="{A6A6DF7B-6600-471B-9E2B-8D9EB5A04D14}" type="sibTrans" cxnId="{185C2423-1E48-4351-A0C6-E506E077CFB9}">
      <dgm:prSet/>
      <dgm:spPr/>
      <dgm:t>
        <a:bodyPr/>
        <a:lstStyle/>
        <a:p>
          <a:endParaRPr lang="en-US"/>
        </a:p>
      </dgm:t>
    </dgm:pt>
    <dgm:pt modelId="{6CE748CC-193A-46B1-A4EC-749A6946A7D2}">
      <dgm:prSet phldrT="[Text]" custT="1"/>
      <dgm:spPr>
        <a:solidFill>
          <a:srgbClr val="F3BE60">
            <a:alpha val="26000"/>
          </a:srgbClr>
        </a:solidFill>
        <a:ln w="12700" cap="flat" cmpd="sng" algn="ctr">
          <a:solidFill>
            <a:srgbClr val="F3BE60"/>
          </a:solidFill>
          <a:prstDash val="solid"/>
          <a:miter lim="800000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r>
            <a:rPr lang="en-US" sz="6600" dirty="0"/>
            <a:t>TCL</a:t>
          </a:r>
        </a:p>
        <a:p>
          <a:r>
            <a:rPr lang="en-US" sz="3200" dirty="0"/>
            <a:t>BEGIN TRAN</a:t>
          </a:r>
          <a:br>
            <a:rPr lang="en-US" sz="3200" dirty="0"/>
          </a:br>
          <a:r>
            <a:rPr lang="en-US" sz="3200" dirty="0"/>
            <a:t>COMMIT</a:t>
          </a:r>
          <a:br>
            <a:rPr lang="en-US" sz="3200" dirty="0"/>
          </a:br>
          <a:r>
            <a:rPr lang="en-US" sz="3200" dirty="0"/>
            <a:t>ROLLBACK</a:t>
          </a:r>
          <a:br>
            <a:rPr lang="en-US" sz="3200" dirty="0"/>
          </a:br>
          <a:r>
            <a:rPr lang="en-US" sz="3200" dirty="0"/>
            <a:t>SAVE</a:t>
          </a:r>
        </a:p>
      </dgm:t>
    </dgm:pt>
    <dgm:pt modelId="{32301BE1-3971-4CA2-89A8-4F6AC5BB2900}" type="parTrans" cxnId="{C6DD27B8-52DE-48A4-B2E6-5F3D64DB9F15}">
      <dgm:prSet/>
      <dgm:spPr/>
      <dgm:t>
        <a:bodyPr/>
        <a:lstStyle/>
        <a:p>
          <a:endParaRPr lang="en-US"/>
        </a:p>
      </dgm:t>
    </dgm:pt>
    <dgm:pt modelId="{0F5B736C-5004-48B6-8B7F-3DBAFAA25FA9}" type="sibTrans" cxnId="{C6DD27B8-52DE-48A4-B2E6-5F3D64DB9F15}">
      <dgm:prSet/>
      <dgm:spPr/>
      <dgm:t>
        <a:bodyPr/>
        <a:lstStyle/>
        <a:p>
          <a:endParaRPr lang="en-US"/>
        </a:p>
      </dgm:t>
    </dgm:pt>
    <dgm:pt modelId="{BABE325B-269C-46D7-8232-355289759749}" type="pres">
      <dgm:prSet presAssocID="{74A1E85D-A2DA-4CDD-B290-DE5BA8C0CB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bg-BG"/>
        </a:p>
      </dgm:t>
    </dgm:pt>
    <dgm:pt modelId="{37DC507B-90A0-4B11-BF94-7C1C4001891A}" type="pres">
      <dgm:prSet presAssocID="{60EFC452-EF6C-4D69-AF80-CEB61214AB7E}" presName="hierRoot1" presStyleCnt="0">
        <dgm:presLayoutVars>
          <dgm:hierBranch val="init"/>
        </dgm:presLayoutVars>
      </dgm:prSet>
      <dgm:spPr/>
    </dgm:pt>
    <dgm:pt modelId="{82D1CE45-22B3-488F-B103-CF0EF38B51F4}" type="pres">
      <dgm:prSet presAssocID="{60EFC452-EF6C-4D69-AF80-CEB61214AB7E}" presName="rootComposite1" presStyleCnt="0"/>
      <dgm:spPr/>
    </dgm:pt>
    <dgm:pt modelId="{098D25D1-F754-43BA-95FE-579F4D51D6FA}" type="pres">
      <dgm:prSet presAssocID="{60EFC452-EF6C-4D69-AF80-CEB61214AB7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D7773969-705F-42B9-B1AB-A2D305445C69}" type="pres">
      <dgm:prSet presAssocID="{60EFC452-EF6C-4D69-AF80-CEB61214AB7E}" presName="rootConnector1" presStyleLbl="node1" presStyleIdx="0" presStyleCnt="0"/>
      <dgm:spPr/>
      <dgm:t>
        <a:bodyPr/>
        <a:lstStyle/>
        <a:p>
          <a:endParaRPr lang="bg-BG"/>
        </a:p>
      </dgm:t>
    </dgm:pt>
    <dgm:pt modelId="{623134D5-540B-469C-994B-B10D25A8A4ED}" type="pres">
      <dgm:prSet presAssocID="{60EFC452-EF6C-4D69-AF80-CEB61214AB7E}" presName="hierChild2" presStyleCnt="0"/>
      <dgm:spPr/>
    </dgm:pt>
    <dgm:pt modelId="{CD4A383E-0382-43FA-B1A6-A26A85A5FA82}" type="pres">
      <dgm:prSet presAssocID="{02302F09-4324-4A88-ABB0-5EDB1D5F14CC}" presName="Name37" presStyleLbl="parChTrans1D2" presStyleIdx="0" presStyleCnt="4"/>
      <dgm:spPr/>
      <dgm:t>
        <a:bodyPr/>
        <a:lstStyle/>
        <a:p>
          <a:endParaRPr lang="bg-BG"/>
        </a:p>
      </dgm:t>
    </dgm:pt>
    <dgm:pt modelId="{F0265A02-0564-4839-B21F-BD5D4AD01E88}" type="pres">
      <dgm:prSet presAssocID="{16AE64D2-AE1D-40A7-B080-CFD6B421B6A7}" presName="hierRoot2" presStyleCnt="0">
        <dgm:presLayoutVars>
          <dgm:hierBranch val="init"/>
        </dgm:presLayoutVars>
      </dgm:prSet>
      <dgm:spPr/>
    </dgm:pt>
    <dgm:pt modelId="{3F2914D9-299A-42CA-8B66-AADB933ACC72}" type="pres">
      <dgm:prSet presAssocID="{16AE64D2-AE1D-40A7-B080-CFD6B421B6A7}" presName="rootComposite" presStyleCnt="0"/>
      <dgm:spPr/>
    </dgm:pt>
    <dgm:pt modelId="{C0C9A85C-67E3-4283-B537-8C9B2A7AFC19}" type="pres">
      <dgm:prSet presAssocID="{16AE64D2-AE1D-40A7-B080-CFD6B421B6A7}" presName="rootText" presStyleLbl="node2" presStyleIdx="0" presStyleCnt="4" custScaleY="290581">
        <dgm:presLayoutVars>
          <dgm:chPref val="3"/>
        </dgm:presLayoutVars>
      </dgm:prSet>
      <dgm:spPr>
        <a:xfrm>
          <a:off x="5321" y="1880655"/>
          <a:ext cx="2219515" cy="3224745"/>
        </a:xfrm>
        <a:prstGeom prst="rect">
          <a:avLst/>
        </a:prstGeom>
      </dgm:spPr>
      <dgm:t>
        <a:bodyPr/>
        <a:lstStyle/>
        <a:p>
          <a:endParaRPr lang="bg-BG"/>
        </a:p>
      </dgm:t>
    </dgm:pt>
    <dgm:pt modelId="{A8428307-2237-4672-BAEB-7D0041F9D5E0}" type="pres">
      <dgm:prSet presAssocID="{16AE64D2-AE1D-40A7-B080-CFD6B421B6A7}" presName="rootConnector" presStyleLbl="node2" presStyleIdx="0" presStyleCnt="4"/>
      <dgm:spPr/>
      <dgm:t>
        <a:bodyPr/>
        <a:lstStyle/>
        <a:p>
          <a:endParaRPr lang="bg-BG"/>
        </a:p>
      </dgm:t>
    </dgm:pt>
    <dgm:pt modelId="{5CA9B886-A73E-435C-A22F-4998EF1E090A}" type="pres">
      <dgm:prSet presAssocID="{16AE64D2-AE1D-40A7-B080-CFD6B421B6A7}" presName="hierChild4" presStyleCnt="0"/>
      <dgm:spPr/>
    </dgm:pt>
    <dgm:pt modelId="{DD60B0C1-BF33-475C-8F25-90B7875B5C66}" type="pres">
      <dgm:prSet presAssocID="{16AE64D2-AE1D-40A7-B080-CFD6B421B6A7}" presName="hierChild5" presStyleCnt="0"/>
      <dgm:spPr/>
    </dgm:pt>
    <dgm:pt modelId="{0D29FA1E-72E2-4008-AF82-817E7A703F9D}" type="pres">
      <dgm:prSet presAssocID="{CF086E4C-7C8C-4B07-B3E6-4F6A37FBA294}" presName="Name37" presStyleLbl="parChTrans1D2" presStyleIdx="1" presStyleCnt="4"/>
      <dgm:spPr/>
      <dgm:t>
        <a:bodyPr/>
        <a:lstStyle/>
        <a:p>
          <a:endParaRPr lang="bg-BG"/>
        </a:p>
      </dgm:t>
    </dgm:pt>
    <dgm:pt modelId="{4CEDC786-CD00-47D4-93CA-4537038470FA}" type="pres">
      <dgm:prSet presAssocID="{8E320513-58AB-4824-8CB2-988BF9BD89B3}" presName="hierRoot2" presStyleCnt="0">
        <dgm:presLayoutVars>
          <dgm:hierBranch val="init"/>
        </dgm:presLayoutVars>
      </dgm:prSet>
      <dgm:spPr/>
    </dgm:pt>
    <dgm:pt modelId="{74AF8A18-2E8A-44A7-A3C5-FC490B8C4390}" type="pres">
      <dgm:prSet presAssocID="{8E320513-58AB-4824-8CB2-988BF9BD89B3}" presName="rootComposite" presStyleCnt="0"/>
      <dgm:spPr/>
    </dgm:pt>
    <dgm:pt modelId="{42CEC7D4-2B68-4E1E-A075-9AF5255F5D25}" type="pres">
      <dgm:prSet presAssocID="{8E320513-58AB-4824-8CB2-988BF9BD89B3}" presName="rootText" presStyleLbl="node2" presStyleIdx="1" presStyleCnt="4" custScaleY="290581">
        <dgm:presLayoutVars>
          <dgm:chPref val="3"/>
        </dgm:presLayoutVars>
      </dgm:prSet>
      <dgm:spPr>
        <a:xfrm>
          <a:off x="2690935" y="1880655"/>
          <a:ext cx="2219515" cy="3224745"/>
        </a:xfrm>
        <a:prstGeom prst="rect">
          <a:avLst/>
        </a:prstGeom>
      </dgm:spPr>
      <dgm:t>
        <a:bodyPr/>
        <a:lstStyle/>
        <a:p>
          <a:endParaRPr lang="bg-BG"/>
        </a:p>
      </dgm:t>
    </dgm:pt>
    <dgm:pt modelId="{384FA23A-D0BC-4304-ACE6-C7F6110174C3}" type="pres">
      <dgm:prSet presAssocID="{8E320513-58AB-4824-8CB2-988BF9BD89B3}" presName="rootConnector" presStyleLbl="node2" presStyleIdx="1" presStyleCnt="4"/>
      <dgm:spPr/>
      <dgm:t>
        <a:bodyPr/>
        <a:lstStyle/>
        <a:p>
          <a:endParaRPr lang="bg-BG"/>
        </a:p>
      </dgm:t>
    </dgm:pt>
    <dgm:pt modelId="{1F6C60C7-075F-4904-8D70-CCBC76C23342}" type="pres">
      <dgm:prSet presAssocID="{8E320513-58AB-4824-8CB2-988BF9BD89B3}" presName="hierChild4" presStyleCnt="0"/>
      <dgm:spPr/>
    </dgm:pt>
    <dgm:pt modelId="{D7F01788-0E7B-440F-B29D-515F8E721EB3}" type="pres">
      <dgm:prSet presAssocID="{8E320513-58AB-4824-8CB2-988BF9BD89B3}" presName="hierChild5" presStyleCnt="0"/>
      <dgm:spPr/>
    </dgm:pt>
    <dgm:pt modelId="{9A95F375-78B7-482A-8374-6F73ECD34CF8}" type="pres">
      <dgm:prSet presAssocID="{9FC6AA34-036F-4A0A-87B4-85861097FD4C}" presName="Name37" presStyleLbl="parChTrans1D2" presStyleIdx="2" presStyleCnt="4"/>
      <dgm:spPr/>
      <dgm:t>
        <a:bodyPr/>
        <a:lstStyle/>
        <a:p>
          <a:endParaRPr lang="bg-BG"/>
        </a:p>
      </dgm:t>
    </dgm:pt>
    <dgm:pt modelId="{7B0A554F-2833-4F9D-A8D9-8822EFD8D065}" type="pres">
      <dgm:prSet presAssocID="{269A7C52-5B41-434A-848D-7E9430049450}" presName="hierRoot2" presStyleCnt="0">
        <dgm:presLayoutVars>
          <dgm:hierBranch val="init"/>
        </dgm:presLayoutVars>
      </dgm:prSet>
      <dgm:spPr/>
    </dgm:pt>
    <dgm:pt modelId="{9FAA7238-6FD0-47DA-8E06-06AD34B1A798}" type="pres">
      <dgm:prSet presAssocID="{269A7C52-5B41-434A-848D-7E9430049450}" presName="rootComposite" presStyleCnt="0"/>
      <dgm:spPr/>
    </dgm:pt>
    <dgm:pt modelId="{79265CDC-1285-4350-AE21-6545F6125041}" type="pres">
      <dgm:prSet presAssocID="{269A7C52-5B41-434A-848D-7E9430049450}" presName="rootText" presStyleLbl="node2" presStyleIdx="2" presStyleCnt="4" custScaleY="290581">
        <dgm:presLayoutVars>
          <dgm:chPref val="3"/>
        </dgm:presLayoutVars>
      </dgm:prSet>
      <dgm:spPr>
        <a:xfrm>
          <a:off x="5376549" y="1880655"/>
          <a:ext cx="2219515" cy="3224745"/>
        </a:xfrm>
        <a:prstGeom prst="rect">
          <a:avLst/>
        </a:prstGeom>
      </dgm:spPr>
      <dgm:t>
        <a:bodyPr/>
        <a:lstStyle/>
        <a:p>
          <a:endParaRPr lang="bg-BG"/>
        </a:p>
      </dgm:t>
    </dgm:pt>
    <dgm:pt modelId="{0FCE1637-0BCC-4D76-9DCC-20C3817E95D5}" type="pres">
      <dgm:prSet presAssocID="{269A7C52-5B41-434A-848D-7E9430049450}" presName="rootConnector" presStyleLbl="node2" presStyleIdx="2" presStyleCnt="4"/>
      <dgm:spPr/>
      <dgm:t>
        <a:bodyPr/>
        <a:lstStyle/>
        <a:p>
          <a:endParaRPr lang="bg-BG"/>
        </a:p>
      </dgm:t>
    </dgm:pt>
    <dgm:pt modelId="{753E0020-C74F-47BE-9FD7-4742F3DF3F16}" type="pres">
      <dgm:prSet presAssocID="{269A7C52-5B41-434A-848D-7E9430049450}" presName="hierChild4" presStyleCnt="0"/>
      <dgm:spPr/>
    </dgm:pt>
    <dgm:pt modelId="{D1CAA0E3-7E17-4ACD-81AD-60669662DFC0}" type="pres">
      <dgm:prSet presAssocID="{269A7C52-5B41-434A-848D-7E9430049450}" presName="hierChild5" presStyleCnt="0"/>
      <dgm:spPr/>
    </dgm:pt>
    <dgm:pt modelId="{0C58B770-DC07-470A-AD8F-28FDEACB5D49}" type="pres">
      <dgm:prSet presAssocID="{32301BE1-3971-4CA2-89A8-4F6AC5BB2900}" presName="Name37" presStyleLbl="parChTrans1D2" presStyleIdx="3" presStyleCnt="4"/>
      <dgm:spPr/>
      <dgm:t>
        <a:bodyPr/>
        <a:lstStyle/>
        <a:p>
          <a:endParaRPr lang="bg-BG"/>
        </a:p>
      </dgm:t>
    </dgm:pt>
    <dgm:pt modelId="{435FE159-79C8-4290-8BBF-CBB0249B20CE}" type="pres">
      <dgm:prSet presAssocID="{6CE748CC-193A-46B1-A4EC-749A6946A7D2}" presName="hierRoot2" presStyleCnt="0">
        <dgm:presLayoutVars>
          <dgm:hierBranch val="init"/>
        </dgm:presLayoutVars>
      </dgm:prSet>
      <dgm:spPr/>
    </dgm:pt>
    <dgm:pt modelId="{5E94123A-0F79-426A-A5CB-C99510690A35}" type="pres">
      <dgm:prSet presAssocID="{6CE748CC-193A-46B1-A4EC-749A6946A7D2}" presName="rootComposite" presStyleCnt="0"/>
      <dgm:spPr/>
    </dgm:pt>
    <dgm:pt modelId="{4CF42318-0D8F-4F28-8999-BD62C01CC702}" type="pres">
      <dgm:prSet presAssocID="{6CE748CC-193A-46B1-A4EC-749A6946A7D2}" presName="rootText" presStyleLbl="node2" presStyleIdx="3" presStyleCnt="4" custScaleY="290581">
        <dgm:presLayoutVars>
          <dgm:chPref val="3"/>
        </dgm:presLayoutVars>
      </dgm:prSet>
      <dgm:spPr>
        <a:xfrm>
          <a:off x="8062163" y="1880655"/>
          <a:ext cx="2219515" cy="3224745"/>
        </a:xfrm>
        <a:prstGeom prst="rect">
          <a:avLst/>
        </a:prstGeom>
      </dgm:spPr>
      <dgm:t>
        <a:bodyPr/>
        <a:lstStyle/>
        <a:p>
          <a:endParaRPr lang="bg-BG"/>
        </a:p>
      </dgm:t>
    </dgm:pt>
    <dgm:pt modelId="{7F30697F-67A2-4266-A96F-0376730036B0}" type="pres">
      <dgm:prSet presAssocID="{6CE748CC-193A-46B1-A4EC-749A6946A7D2}" presName="rootConnector" presStyleLbl="node2" presStyleIdx="3" presStyleCnt="4"/>
      <dgm:spPr/>
      <dgm:t>
        <a:bodyPr/>
        <a:lstStyle/>
        <a:p>
          <a:endParaRPr lang="bg-BG"/>
        </a:p>
      </dgm:t>
    </dgm:pt>
    <dgm:pt modelId="{57084DED-3209-4651-8EE9-75844F9D7768}" type="pres">
      <dgm:prSet presAssocID="{6CE748CC-193A-46B1-A4EC-749A6946A7D2}" presName="hierChild4" presStyleCnt="0"/>
      <dgm:spPr/>
    </dgm:pt>
    <dgm:pt modelId="{60E784F8-6871-4057-B28E-225E785A7CEA}" type="pres">
      <dgm:prSet presAssocID="{6CE748CC-193A-46B1-A4EC-749A6946A7D2}" presName="hierChild5" presStyleCnt="0"/>
      <dgm:spPr/>
    </dgm:pt>
    <dgm:pt modelId="{9BF956A6-8C8D-4102-AC07-2FA917EA6E57}" type="pres">
      <dgm:prSet presAssocID="{60EFC452-EF6C-4D69-AF80-CEB61214AB7E}" presName="hierChild3" presStyleCnt="0"/>
      <dgm:spPr/>
    </dgm:pt>
  </dgm:ptLst>
  <dgm:cxnLst>
    <dgm:cxn modelId="{4B89D9B9-4408-436D-84C5-DF82BE98A1FC}" type="presOf" srcId="{CF086E4C-7C8C-4B07-B3E6-4F6A37FBA294}" destId="{0D29FA1E-72E2-4008-AF82-817E7A703F9D}" srcOrd="0" destOrd="0" presId="urn:microsoft.com/office/officeart/2005/8/layout/orgChart1"/>
    <dgm:cxn modelId="{4C5F09FF-FB7D-4ECB-AB8A-171AD614561D}" type="presOf" srcId="{8E320513-58AB-4824-8CB2-988BF9BD89B3}" destId="{384FA23A-D0BC-4304-ACE6-C7F6110174C3}" srcOrd="1" destOrd="0" presId="urn:microsoft.com/office/officeart/2005/8/layout/orgChart1"/>
    <dgm:cxn modelId="{4EC7E3B5-DAE4-4B58-A4EF-1F07B1543215}" type="presOf" srcId="{74A1E85D-A2DA-4CDD-B290-DE5BA8C0CBCF}" destId="{BABE325B-269C-46D7-8232-355289759749}" srcOrd="0" destOrd="0" presId="urn:microsoft.com/office/officeart/2005/8/layout/orgChart1"/>
    <dgm:cxn modelId="{C6DD27B8-52DE-48A4-B2E6-5F3D64DB9F15}" srcId="{60EFC452-EF6C-4D69-AF80-CEB61214AB7E}" destId="{6CE748CC-193A-46B1-A4EC-749A6946A7D2}" srcOrd="3" destOrd="0" parTransId="{32301BE1-3971-4CA2-89A8-4F6AC5BB2900}" sibTransId="{0F5B736C-5004-48B6-8B7F-3DBAFAA25FA9}"/>
    <dgm:cxn modelId="{1DC048CE-0C5C-4900-9E1A-36D8DB0979BE}" type="presOf" srcId="{269A7C52-5B41-434A-848D-7E9430049450}" destId="{79265CDC-1285-4350-AE21-6545F6125041}" srcOrd="0" destOrd="0" presId="urn:microsoft.com/office/officeart/2005/8/layout/orgChart1"/>
    <dgm:cxn modelId="{69658D87-4446-4F36-96CC-CABCFAF92D20}" type="presOf" srcId="{16AE64D2-AE1D-40A7-B080-CFD6B421B6A7}" destId="{C0C9A85C-67E3-4283-B537-8C9B2A7AFC19}" srcOrd="0" destOrd="0" presId="urn:microsoft.com/office/officeart/2005/8/layout/orgChart1"/>
    <dgm:cxn modelId="{521BB1DB-6F9A-45F0-ADEC-65844C994C98}" type="presOf" srcId="{60EFC452-EF6C-4D69-AF80-CEB61214AB7E}" destId="{D7773969-705F-42B9-B1AB-A2D305445C69}" srcOrd="1" destOrd="0" presId="urn:microsoft.com/office/officeart/2005/8/layout/orgChart1"/>
    <dgm:cxn modelId="{4144EE15-2531-4E4B-918D-FD977181AACD}" srcId="{60EFC452-EF6C-4D69-AF80-CEB61214AB7E}" destId="{16AE64D2-AE1D-40A7-B080-CFD6B421B6A7}" srcOrd="0" destOrd="0" parTransId="{02302F09-4324-4A88-ABB0-5EDB1D5F14CC}" sibTransId="{6209B26B-84DB-49FE-AFF4-F823BE961922}"/>
    <dgm:cxn modelId="{6D567CBF-CDDE-4F5B-B443-9B310495EF33}" type="presOf" srcId="{60EFC452-EF6C-4D69-AF80-CEB61214AB7E}" destId="{098D25D1-F754-43BA-95FE-579F4D51D6FA}" srcOrd="0" destOrd="0" presId="urn:microsoft.com/office/officeart/2005/8/layout/orgChart1"/>
    <dgm:cxn modelId="{B6D75675-7815-48E0-95F2-C0741DCE9591}" srcId="{60EFC452-EF6C-4D69-AF80-CEB61214AB7E}" destId="{8E320513-58AB-4824-8CB2-988BF9BD89B3}" srcOrd="1" destOrd="0" parTransId="{CF086E4C-7C8C-4B07-B3E6-4F6A37FBA294}" sibTransId="{5CC2DEDB-F2FD-43FE-A97C-1A2EC7E22196}"/>
    <dgm:cxn modelId="{298327CE-2BCA-4BB1-913B-A61A4EC27AED}" type="presOf" srcId="{16AE64D2-AE1D-40A7-B080-CFD6B421B6A7}" destId="{A8428307-2237-4672-BAEB-7D0041F9D5E0}" srcOrd="1" destOrd="0" presId="urn:microsoft.com/office/officeart/2005/8/layout/orgChart1"/>
    <dgm:cxn modelId="{7CA8F76F-9E12-43AA-A88A-0339A8983BEE}" srcId="{74A1E85D-A2DA-4CDD-B290-DE5BA8C0CBCF}" destId="{60EFC452-EF6C-4D69-AF80-CEB61214AB7E}" srcOrd="0" destOrd="0" parTransId="{B6FDA33E-B5F6-446E-9410-C2CB96ABA35F}" sibTransId="{FF02A9F7-B8AE-44F6-A7F1-F0FAF5C602E8}"/>
    <dgm:cxn modelId="{7BAEF870-CD73-4F52-BDAE-96244D32DF9D}" type="presOf" srcId="{8E320513-58AB-4824-8CB2-988BF9BD89B3}" destId="{42CEC7D4-2B68-4E1E-A075-9AF5255F5D25}" srcOrd="0" destOrd="0" presId="urn:microsoft.com/office/officeart/2005/8/layout/orgChart1"/>
    <dgm:cxn modelId="{CD8A94C6-84C0-4D5F-9656-3EE40F4A4B25}" type="presOf" srcId="{269A7C52-5B41-434A-848D-7E9430049450}" destId="{0FCE1637-0BCC-4D76-9DCC-20C3817E95D5}" srcOrd="1" destOrd="0" presId="urn:microsoft.com/office/officeart/2005/8/layout/orgChart1"/>
    <dgm:cxn modelId="{185C2423-1E48-4351-A0C6-E506E077CFB9}" srcId="{60EFC452-EF6C-4D69-AF80-CEB61214AB7E}" destId="{269A7C52-5B41-434A-848D-7E9430049450}" srcOrd="2" destOrd="0" parTransId="{9FC6AA34-036F-4A0A-87B4-85861097FD4C}" sibTransId="{A6A6DF7B-6600-471B-9E2B-8D9EB5A04D14}"/>
    <dgm:cxn modelId="{82394C0B-9BD8-4065-A551-4E4CB2302928}" type="presOf" srcId="{32301BE1-3971-4CA2-89A8-4F6AC5BB2900}" destId="{0C58B770-DC07-470A-AD8F-28FDEACB5D49}" srcOrd="0" destOrd="0" presId="urn:microsoft.com/office/officeart/2005/8/layout/orgChart1"/>
    <dgm:cxn modelId="{E327A800-C51D-4177-8F67-C3C4D2133ED8}" type="presOf" srcId="{6CE748CC-193A-46B1-A4EC-749A6946A7D2}" destId="{7F30697F-67A2-4266-A96F-0376730036B0}" srcOrd="1" destOrd="0" presId="urn:microsoft.com/office/officeart/2005/8/layout/orgChart1"/>
    <dgm:cxn modelId="{04BFCC45-AD38-472E-97BF-F3BCEB6A30CA}" type="presOf" srcId="{02302F09-4324-4A88-ABB0-5EDB1D5F14CC}" destId="{CD4A383E-0382-43FA-B1A6-A26A85A5FA82}" srcOrd="0" destOrd="0" presId="urn:microsoft.com/office/officeart/2005/8/layout/orgChart1"/>
    <dgm:cxn modelId="{F548932F-D53F-4DBA-9440-5A07B231B90A}" type="presOf" srcId="{9FC6AA34-036F-4A0A-87B4-85861097FD4C}" destId="{9A95F375-78B7-482A-8374-6F73ECD34CF8}" srcOrd="0" destOrd="0" presId="urn:microsoft.com/office/officeart/2005/8/layout/orgChart1"/>
    <dgm:cxn modelId="{3AF8684B-C37C-47A6-835C-82A8D754F782}" type="presOf" srcId="{6CE748CC-193A-46B1-A4EC-749A6946A7D2}" destId="{4CF42318-0D8F-4F28-8999-BD62C01CC702}" srcOrd="0" destOrd="0" presId="urn:microsoft.com/office/officeart/2005/8/layout/orgChart1"/>
    <dgm:cxn modelId="{D12C7615-D3A3-4C33-944A-C6A172980312}" type="presParOf" srcId="{BABE325B-269C-46D7-8232-355289759749}" destId="{37DC507B-90A0-4B11-BF94-7C1C4001891A}" srcOrd="0" destOrd="0" presId="urn:microsoft.com/office/officeart/2005/8/layout/orgChart1"/>
    <dgm:cxn modelId="{B30C24D2-5C3E-41B6-B7B8-B1F8FC806469}" type="presParOf" srcId="{37DC507B-90A0-4B11-BF94-7C1C4001891A}" destId="{82D1CE45-22B3-488F-B103-CF0EF38B51F4}" srcOrd="0" destOrd="0" presId="urn:microsoft.com/office/officeart/2005/8/layout/orgChart1"/>
    <dgm:cxn modelId="{74765A18-DFFC-4040-A1A3-54D33FCAA678}" type="presParOf" srcId="{82D1CE45-22B3-488F-B103-CF0EF38B51F4}" destId="{098D25D1-F754-43BA-95FE-579F4D51D6FA}" srcOrd="0" destOrd="0" presId="urn:microsoft.com/office/officeart/2005/8/layout/orgChart1"/>
    <dgm:cxn modelId="{3D40CE8C-5FC1-44D5-B6EF-3513845BB7CC}" type="presParOf" srcId="{82D1CE45-22B3-488F-B103-CF0EF38B51F4}" destId="{D7773969-705F-42B9-B1AB-A2D305445C69}" srcOrd="1" destOrd="0" presId="urn:microsoft.com/office/officeart/2005/8/layout/orgChart1"/>
    <dgm:cxn modelId="{E4C9F3BF-89B6-4881-8753-C66AED09A14D}" type="presParOf" srcId="{37DC507B-90A0-4B11-BF94-7C1C4001891A}" destId="{623134D5-540B-469C-994B-B10D25A8A4ED}" srcOrd="1" destOrd="0" presId="urn:microsoft.com/office/officeart/2005/8/layout/orgChart1"/>
    <dgm:cxn modelId="{06135283-EB39-4847-B1A9-192E04218D65}" type="presParOf" srcId="{623134D5-540B-469C-994B-B10D25A8A4ED}" destId="{CD4A383E-0382-43FA-B1A6-A26A85A5FA82}" srcOrd="0" destOrd="0" presId="urn:microsoft.com/office/officeart/2005/8/layout/orgChart1"/>
    <dgm:cxn modelId="{6D881C96-2970-4B0A-97B6-6F7B5DCA86A2}" type="presParOf" srcId="{623134D5-540B-469C-994B-B10D25A8A4ED}" destId="{F0265A02-0564-4839-B21F-BD5D4AD01E88}" srcOrd="1" destOrd="0" presId="urn:microsoft.com/office/officeart/2005/8/layout/orgChart1"/>
    <dgm:cxn modelId="{CA35CA83-AA59-4C10-A4A8-FB62EDDED6A4}" type="presParOf" srcId="{F0265A02-0564-4839-B21F-BD5D4AD01E88}" destId="{3F2914D9-299A-42CA-8B66-AADB933ACC72}" srcOrd="0" destOrd="0" presId="urn:microsoft.com/office/officeart/2005/8/layout/orgChart1"/>
    <dgm:cxn modelId="{95AD7AF5-BE09-453B-88F3-4C1E3AA852CF}" type="presParOf" srcId="{3F2914D9-299A-42CA-8B66-AADB933ACC72}" destId="{C0C9A85C-67E3-4283-B537-8C9B2A7AFC19}" srcOrd="0" destOrd="0" presId="urn:microsoft.com/office/officeart/2005/8/layout/orgChart1"/>
    <dgm:cxn modelId="{72661BD6-251B-4D50-B0A7-AB7494A0CEE9}" type="presParOf" srcId="{3F2914D9-299A-42CA-8B66-AADB933ACC72}" destId="{A8428307-2237-4672-BAEB-7D0041F9D5E0}" srcOrd="1" destOrd="0" presId="urn:microsoft.com/office/officeart/2005/8/layout/orgChart1"/>
    <dgm:cxn modelId="{FB12F371-7EDE-4F45-A5F1-C9AF3064C6AB}" type="presParOf" srcId="{F0265A02-0564-4839-B21F-BD5D4AD01E88}" destId="{5CA9B886-A73E-435C-A22F-4998EF1E090A}" srcOrd="1" destOrd="0" presId="urn:microsoft.com/office/officeart/2005/8/layout/orgChart1"/>
    <dgm:cxn modelId="{7DD5CE7B-AD96-4447-A2D2-9C3B39886C94}" type="presParOf" srcId="{F0265A02-0564-4839-B21F-BD5D4AD01E88}" destId="{DD60B0C1-BF33-475C-8F25-90B7875B5C66}" srcOrd="2" destOrd="0" presId="urn:microsoft.com/office/officeart/2005/8/layout/orgChart1"/>
    <dgm:cxn modelId="{C8478D45-4BE5-4269-A536-44E6011279D1}" type="presParOf" srcId="{623134D5-540B-469C-994B-B10D25A8A4ED}" destId="{0D29FA1E-72E2-4008-AF82-817E7A703F9D}" srcOrd="2" destOrd="0" presId="urn:microsoft.com/office/officeart/2005/8/layout/orgChart1"/>
    <dgm:cxn modelId="{61B1893C-AF28-443A-8453-C2B84608AA3E}" type="presParOf" srcId="{623134D5-540B-469C-994B-B10D25A8A4ED}" destId="{4CEDC786-CD00-47D4-93CA-4537038470FA}" srcOrd="3" destOrd="0" presId="urn:microsoft.com/office/officeart/2005/8/layout/orgChart1"/>
    <dgm:cxn modelId="{9C0071EC-593A-4FC9-B064-771AE28EEB87}" type="presParOf" srcId="{4CEDC786-CD00-47D4-93CA-4537038470FA}" destId="{74AF8A18-2E8A-44A7-A3C5-FC490B8C4390}" srcOrd="0" destOrd="0" presId="urn:microsoft.com/office/officeart/2005/8/layout/orgChart1"/>
    <dgm:cxn modelId="{ED6BA416-8EA9-4088-9426-94F85A63E010}" type="presParOf" srcId="{74AF8A18-2E8A-44A7-A3C5-FC490B8C4390}" destId="{42CEC7D4-2B68-4E1E-A075-9AF5255F5D25}" srcOrd="0" destOrd="0" presId="urn:microsoft.com/office/officeart/2005/8/layout/orgChart1"/>
    <dgm:cxn modelId="{9DBFD0E8-4E91-40AA-B89F-ED049C4CFD3C}" type="presParOf" srcId="{74AF8A18-2E8A-44A7-A3C5-FC490B8C4390}" destId="{384FA23A-D0BC-4304-ACE6-C7F6110174C3}" srcOrd="1" destOrd="0" presId="urn:microsoft.com/office/officeart/2005/8/layout/orgChart1"/>
    <dgm:cxn modelId="{E250423B-8EC4-471C-AB65-EFB377C133A9}" type="presParOf" srcId="{4CEDC786-CD00-47D4-93CA-4537038470FA}" destId="{1F6C60C7-075F-4904-8D70-CCBC76C23342}" srcOrd="1" destOrd="0" presId="urn:microsoft.com/office/officeart/2005/8/layout/orgChart1"/>
    <dgm:cxn modelId="{9236D8E6-B788-4539-B43B-F353650A5D75}" type="presParOf" srcId="{4CEDC786-CD00-47D4-93CA-4537038470FA}" destId="{D7F01788-0E7B-440F-B29D-515F8E721EB3}" srcOrd="2" destOrd="0" presId="urn:microsoft.com/office/officeart/2005/8/layout/orgChart1"/>
    <dgm:cxn modelId="{E546494D-1533-4DB4-AAC6-A2BB6A81B703}" type="presParOf" srcId="{623134D5-540B-469C-994B-B10D25A8A4ED}" destId="{9A95F375-78B7-482A-8374-6F73ECD34CF8}" srcOrd="4" destOrd="0" presId="urn:microsoft.com/office/officeart/2005/8/layout/orgChart1"/>
    <dgm:cxn modelId="{D5BD2FB6-BB19-4147-8809-FDB7CC92734A}" type="presParOf" srcId="{623134D5-540B-469C-994B-B10D25A8A4ED}" destId="{7B0A554F-2833-4F9D-A8D9-8822EFD8D065}" srcOrd="5" destOrd="0" presId="urn:microsoft.com/office/officeart/2005/8/layout/orgChart1"/>
    <dgm:cxn modelId="{E8884464-DE82-410C-8AD6-B2C3069B1078}" type="presParOf" srcId="{7B0A554F-2833-4F9D-A8D9-8822EFD8D065}" destId="{9FAA7238-6FD0-47DA-8E06-06AD34B1A798}" srcOrd="0" destOrd="0" presId="urn:microsoft.com/office/officeart/2005/8/layout/orgChart1"/>
    <dgm:cxn modelId="{C1DB3288-B52A-44DB-A4B6-3C0CA30E7490}" type="presParOf" srcId="{9FAA7238-6FD0-47DA-8E06-06AD34B1A798}" destId="{79265CDC-1285-4350-AE21-6545F6125041}" srcOrd="0" destOrd="0" presId="urn:microsoft.com/office/officeart/2005/8/layout/orgChart1"/>
    <dgm:cxn modelId="{B8E2AE96-CF12-4281-8F27-B7458165930B}" type="presParOf" srcId="{9FAA7238-6FD0-47DA-8E06-06AD34B1A798}" destId="{0FCE1637-0BCC-4D76-9DCC-20C3817E95D5}" srcOrd="1" destOrd="0" presId="urn:microsoft.com/office/officeart/2005/8/layout/orgChart1"/>
    <dgm:cxn modelId="{22C52A30-B492-4870-8A05-5C67F2A42793}" type="presParOf" srcId="{7B0A554F-2833-4F9D-A8D9-8822EFD8D065}" destId="{753E0020-C74F-47BE-9FD7-4742F3DF3F16}" srcOrd="1" destOrd="0" presId="urn:microsoft.com/office/officeart/2005/8/layout/orgChart1"/>
    <dgm:cxn modelId="{19425D76-BC7B-4F09-B892-299C6617603A}" type="presParOf" srcId="{7B0A554F-2833-4F9D-A8D9-8822EFD8D065}" destId="{D1CAA0E3-7E17-4ACD-81AD-60669662DFC0}" srcOrd="2" destOrd="0" presId="urn:microsoft.com/office/officeart/2005/8/layout/orgChart1"/>
    <dgm:cxn modelId="{E3B744C8-A12D-4CCE-892E-FC58EC06B254}" type="presParOf" srcId="{623134D5-540B-469C-994B-B10D25A8A4ED}" destId="{0C58B770-DC07-470A-AD8F-28FDEACB5D49}" srcOrd="6" destOrd="0" presId="urn:microsoft.com/office/officeart/2005/8/layout/orgChart1"/>
    <dgm:cxn modelId="{F1019A1F-ECAB-4201-B33E-BCA8E2713F6C}" type="presParOf" srcId="{623134D5-540B-469C-994B-B10D25A8A4ED}" destId="{435FE159-79C8-4290-8BBF-CBB0249B20CE}" srcOrd="7" destOrd="0" presId="urn:microsoft.com/office/officeart/2005/8/layout/orgChart1"/>
    <dgm:cxn modelId="{65DB9881-F7E7-4BAF-9390-BC33880D79C7}" type="presParOf" srcId="{435FE159-79C8-4290-8BBF-CBB0249B20CE}" destId="{5E94123A-0F79-426A-A5CB-C99510690A35}" srcOrd="0" destOrd="0" presId="urn:microsoft.com/office/officeart/2005/8/layout/orgChart1"/>
    <dgm:cxn modelId="{7A849BE2-0C8B-4341-BAFA-CC3A6067F4A4}" type="presParOf" srcId="{5E94123A-0F79-426A-A5CB-C99510690A35}" destId="{4CF42318-0D8F-4F28-8999-BD62C01CC702}" srcOrd="0" destOrd="0" presId="urn:microsoft.com/office/officeart/2005/8/layout/orgChart1"/>
    <dgm:cxn modelId="{CA21CE7B-A0DA-4E33-96E5-07A6BDED72FF}" type="presParOf" srcId="{5E94123A-0F79-426A-A5CB-C99510690A35}" destId="{7F30697F-67A2-4266-A96F-0376730036B0}" srcOrd="1" destOrd="0" presId="urn:microsoft.com/office/officeart/2005/8/layout/orgChart1"/>
    <dgm:cxn modelId="{AF1A5126-1E92-4423-9916-9CBFFDC4D36E}" type="presParOf" srcId="{435FE159-79C8-4290-8BBF-CBB0249B20CE}" destId="{57084DED-3209-4651-8EE9-75844F9D7768}" srcOrd="1" destOrd="0" presId="urn:microsoft.com/office/officeart/2005/8/layout/orgChart1"/>
    <dgm:cxn modelId="{0E463C35-F0FC-4141-8CF6-73D00122CDA7}" type="presParOf" srcId="{435FE159-79C8-4290-8BBF-CBB0249B20CE}" destId="{60E784F8-6871-4057-B28E-225E785A7CEA}" srcOrd="2" destOrd="0" presId="urn:microsoft.com/office/officeart/2005/8/layout/orgChart1"/>
    <dgm:cxn modelId="{EC56B71C-54D5-4A8F-A371-70BE7462D034}" type="presParOf" srcId="{37DC507B-90A0-4B11-BF94-7C1C4001891A}" destId="{9BF956A6-8C8D-4102-AC07-2FA917EA6E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8B770-DC07-470A-AD8F-28FDEACB5D49}">
      <dsp:nvSpPr>
        <dsp:cNvPr id="0" name=""/>
        <dsp:cNvSpPr/>
      </dsp:nvSpPr>
      <dsp:spPr>
        <a:xfrm>
          <a:off x="5143500" y="1414557"/>
          <a:ext cx="4028420" cy="466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049"/>
              </a:lnTo>
              <a:lnTo>
                <a:pt x="4028420" y="233049"/>
              </a:lnTo>
              <a:lnTo>
                <a:pt x="4028420" y="4660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5F375-78B7-482A-8374-6F73ECD34CF8}">
      <dsp:nvSpPr>
        <dsp:cNvPr id="0" name=""/>
        <dsp:cNvSpPr/>
      </dsp:nvSpPr>
      <dsp:spPr>
        <a:xfrm>
          <a:off x="5143500" y="1414557"/>
          <a:ext cx="1342806" cy="466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049"/>
              </a:lnTo>
              <a:lnTo>
                <a:pt x="1342806" y="233049"/>
              </a:lnTo>
              <a:lnTo>
                <a:pt x="1342806" y="4660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9FA1E-72E2-4008-AF82-817E7A703F9D}">
      <dsp:nvSpPr>
        <dsp:cNvPr id="0" name=""/>
        <dsp:cNvSpPr/>
      </dsp:nvSpPr>
      <dsp:spPr>
        <a:xfrm>
          <a:off x="3800693" y="1414557"/>
          <a:ext cx="1342806" cy="466098"/>
        </a:xfrm>
        <a:custGeom>
          <a:avLst/>
          <a:gdLst/>
          <a:ahLst/>
          <a:cxnLst/>
          <a:rect l="0" t="0" r="0" b="0"/>
          <a:pathLst>
            <a:path>
              <a:moveTo>
                <a:pt x="1342806" y="0"/>
              </a:moveTo>
              <a:lnTo>
                <a:pt x="1342806" y="233049"/>
              </a:lnTo>
              <a:lnTo>
                <a:pt x="0" y="233049"/>
              </a:lnTo>
              <a:lnTo>
                <a:pt x="0" y="4660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A383E-0382-43FA-B1A6-A26A85A5FA82}">
      <dsp:nvSpPr>
        <dsp:cNvPr id="0" name=""/>
        <dsp:cNvSpPr/>
      </dsp:nvSpPr>
      <dsp:spPr>
        <a:xfrm>
          <a:off x="1115079" y="1414557"/>
          <a:ext cx="4028420" cy="466098"/>
        </a:xfrm>
        <a:custGeom>
          <a:avLst/>
          <a:gdLst/>
          <a:ahLst/>
          <a:cxnLst/>
          <a:rect l="0" t="0" r="0" b="0"/>
          <a:pathLst>
            <a:path>
              <a:moveTo>
                <a:pt x="4028420" y="0"/>
              </a:moveTo>
              <a:lnTo>
                <a:pt x="4028420" y="233049"/>
              </a:lnTo>
              <a:lnTo>
                <a:pt x="0" y="233049"/>
              </a:lnTo>
              <a:lnTo>
                <a:pt x="0" y="4660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D25D1-F754-43BA-95FE-579F4D51D6FA}">
      <dsp:nvSpPr>
        <dsp:cNvPr id="0" name=""/>
        <dsp:cNvSpPr/>
      </dsp:nvSpPr>
      <dsp:spPr>
        <a:xfrm>
          <a:off x="4033742" y="304799"/>
          <a:ext cx="2219515" cy="1109757"/>
        </a:xfrm>
        <a:prstGeom prst="rect">
          <a:avLst/>
        </a:prstGeom>
        <a:solidFill>
          <a:srgbClr val="F3BE60">
            <a:alpha val="26000"/>
          </a:srgbClr>
        </a:solidFill>
        <a:ln w="12700" cap="flat" cmpd="sng" algn="ctr">
          <a:solidFill>
            <a:srgbClr val="F3BE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SQL</a:t>
          </a:r>
        </a:p>
      </dsp:txBody>
      <dsp:txXfrm>
        <a:off x="4033742" y="304799"/>
        <a:ext cx="2219515" cy="1109757"/>
      </dsp:txXfrm>
    </dsp:sp>
    <dsp:sp modelId="{C0C9A85C-67E3-4283-B537-8C9B2A7AFC19}">
      <dsp:nvSpPr>
        <dsp:cNvPr id="0" name=""/>
        <dsp:cNvSpPr/>
      </dsp:nvSpPr>
      <dsp:spPr>
        <a:xfrm>
          <a:off x="5321" y="1880655"/>
          <a:ext cx="2219515" cy="3224745"/>
        </a:xfrm>
        <a:prstGeom prst="rect">
          <a:avLst/>
        </a:prstGeom>
        <a:solidFill>
          <a:srgbClr val="F3BE60">
            <a:alpha val="26000"/>
          </a:srgbClr>
        </a:solidFill>
        <a:ln w="12700" cap="flat" cmpd="sng" algn="ctr">
          <a:solidFill>
            <a:srgbClr val="F3BE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DDL</a:t>
          </a: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CREATE</a:t>
          </a:r>
          <a:br>
            <a:rPr lang="en-US" sz="3200" kern="1200" dirty="0"/>
          </a:br>
          <a:r>
            <a:rPr lang="en-US" sz="3200" kern="1200" dirty="0"/>
            <a:t>ALTER</a:t>
          </a:r>
          <a:br>
            <a:rPr lang="en-US" sz="3200" kern="1200" dirty="0"/>
          </a:br>
          <a:r>
            <a:rPr lang="en-US" sz="3200" kern="1200" dirty="0"/>
            <a:t>DROP</a:t>
          </a:r>
          <a:br>
            <a:rPr lang="en-US" sz="3200" kern="1200" dirty="0"/>
          </a:br>
          <a:r>
            <a:rPr lang="en-US" sz="3200" kern="1200" dirty="0"/>
            <a:t>TRUNCATE</a:t>
          </a:r>
        </a:p>
      </dsp:txBody>
      <dsp:txXfrm>
        <a:off x="5321" y="1880655"/>
        <a:ext cx="2219515" cy="3224745"/>
      </dsp:txXfrm>
    </dsp:sp>
    <dsp:sp modelId="{42CEC7D4-2B68-4E1E-A075-9AF5255F5D25}">
      <dsp:nvSpPr>
        <dsp:cNvPr id="0" name=""/>
        <dsp:cNvSpPr/>
      </dsp:nvSpPr>
      <dsp:spPr>
        <a:xfrm>
          <a:off x="2690935" y="1880655"/>
          <a:ext cx="2219515" cy="3224745"/>
        </a:xfrm>
        <a:prstGeom prst="rect">
          <a:avLst/>
        </a:prstGeom>
        <a:solidFill>
          <a:srgbClr val="F3BE60">
            <a:alpha val="26000"/>
          </a:srgbClr>
        </a:solidFill>
        <a:ln w="12700" cap="flat" cmpd="sng" algn="ctr">
          <a:solidFill>
            <a:srgbClr val="F3BE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DML</a:t>
          </a: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SELECT</a:t>
          </a:r>
          <a:br>
            <a:rPr lang="en-US" sz="3200" kern="1200" dirty="0"/>
          </a:br>
          <a:r>
            <a:rPr lang="en-US" sz="3200" kern="1200" dirty="0"/>
            <a:t>INSERT</a:t>
          </a:r>
          <a:br>
            <a:rPr lang="en-US" sz="3200" kern="1200" dirty="0"/>
          </a:br>
          <a:r>
            <a:rPr lang="en-US" sz="3200" kern="1200" dirty="0"/>
            <a:t>UPDATE</a:t>
          </a:r>
          <a:br>
            <a:rPr lang="en-US" sz="3200" kern="1200" dirty="0"/>
          </a:br>
          <a:r>
            <a:rPr lang="en-US" sz="3200" kern="1200" dirty="0"/>
            <a:t>DELETE</a:t>
          </a:r>
        </a:p>
      </dsp:txBody>
      <dsp:txXfrm>
        <a:off x="2690935" y="1880655"/>
        <a:ext cx="2219515" cy="3224745"/>
      </dsp:txXfrm>
    </dsp:sp>
    <dsp:sp modelId="{79265CDC-1285-4350-AE21-6545F6125041}">
      <dsp:nvSpPr>
        <dsp:cNvPr id="0" name=""/>
        <dsp:cNvSpPr/>
      </dsp:nvSpPr>
      <dsp:spPr>
        <a:xfrm>
          <a:off x="5376549" y="1880655"/>
          <a:ext cx="2219515" cy="3224745"/>
        </a:xfrm>
        <a:prstGeom prst="rect">
          <a:avLst/>
        </a:prstGeom>
        <a:solidFill>
          <a:srgbClr val="F3BE60">
            <a:alpha val="26000"/>
          </a:srgbClr>
        </a:solidFill>
        <a:ln w="12700" cap="flat" cmpd="sng" algn="ctr">
          <a:solidFill>
            <a:srgbClr val="F3BE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DCL</a:t>
          </a: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GRANT</a:t>
          </a:r>
          <a:br>
            <a:rPr lang="en-US" sz="3200" kern="1200" dirty="0"/>
          </a:br>
          <a:r>
            <a:rPr lang="en-US" sz="3200" kern="1200" dirty="0"/>
            <a:t>REVOKE</a:t>
          </a:r>
          <a:br>
            <a:rPr lang="en-US" sz="3200" kern="1200" dirty="0"/>
          </a:br>
          <a:r>
            <a:rPr lang="en-US" sz="3200" kern="1200" dirty="0"/>
            <a:t>DENY</a:t>
          </a:r>
          <a:br>
            <a:rPr lang="en-US" sz="3200" kern="1200" dirty="0"/>
          </a:br>
          <a:endParaRPr lang="en-US" sz="3200" kern="1200" dirty="0"/>
        </a:p>
      </dsp:txBody>
      <dsp:txXfrm>
        <a:off x="5376549" y="1880655"/>
        <a:ext cx="2219515" cy="3224745"/>
      </dsp:txXfrm>
    </dsp:sp>
    <dsp:sp modelId="{4CF42318-0D8F-4F28-8999-BD62C01CC702}">
      <dsp:nvSpPr>
        <dsp:cNvPr id="0" name=""/>
        <dsp:cNvSpPr/>
      </dsp:nvSpPr>
      <dsp:spPr>
        <a:xfrm>
          <a:off x="8062163" y="1880655"/>
          <a:ext cx="2219515" cy="3224745"/>
        </a:xfrm>
        <a:prstGeom prst="rect">
          <a:avLst/>
        </a:prstGeom>
        <a:solidFill>
          <a:srgbClr val="F3BE60">
            <a:alpha val="26000"/>
          </a:srgbClr>
        </a:solidFill>
        <a:ln w="12700" cap="flat" cmpd="sng" algn="ctr">
          <a:solidFill>
            <a:srgbClr val="F3BE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/>
            <a:t>TCL</a:t>
          </a: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BEGIN TRAN</a:t>
          </a:r>
          <a:br>
            <a:rPr lang="en-US" sz="3200" kern="1200" dirty="0"/>
          </a:br>
          <a:r>
            <a:rPr lang="en-US" sz="3200" kern="1200" dirty="0"/>
            <a:t>COMMIT</a:t>
          </a:r>
          <a:br>
            <a:rPr lang="en-US" sz="3200" kern="1200" dirty="0"/>
          </a:br>
          <a:r>
            <a:rPr lang="en-US" sz="3200" kern="1200" dirty="0"/>
            <a:t>ROLLBACK</a:t>
          </a:r>
          <a:br>
            <a:rPr lang="en-US" sz="3200" kern="1200" dirty="0"/>
          </a:br>
          <a:r>
            <a:rPr lang="en-US" sz="3200" kern="1200" dirty="0"/>
            <a:t>SAVE</a:t>
          </a:r>
        </a:p>
      </dsp:txBody>
      <dsp:txXfrm>
        <a:off x="8062163" y="1880655"/>
        <a:ext cx="2219515" cy="3224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</a:t>
            </a:r>
            <a:r>
              <a:rPr lang="en-US" baseline="0" dirty="0"/>
              <a:t> Database Management Systems (</a:t>
            </a:r>
            <a:r>
              <a:rPr lang="en-US" dirty="0"/>
              <a:t>RDBMS</a:t>
            </a:r>
            <a:r>
              <a:rPr lang="en-US" baseline="0" dirty="0"/>
              <a:t>) are based on a Client-Server model. Normally, clients communicate with the database over (Transmission Control Protocol/Internet Protocol) TCP/IP protocol. TCP/IP is a </a:t>
            </a:r>
            <a:r>
              <a:rPr lang="en-US" dirty="0">
                <a:effectLst/>
              </a:rPr>
              <a:t>basic communication language over the internet. It has two</a:t>
            </a:r>
            <a:r>
              <a:rPr lang="en-US" baseline="0" dirty="0">
                <a:effectLst/>
              </a:rPr>
              <a:t> layers: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TCP – it is assembling the communication into smaller packages transferred through the internet and received by another TCP which reassembles the packages into the original communication.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IP – responsible for the addresses in order communication to get to the right destination</a:t>
            </a:r>
          </a:p>
          <a:p>
            <a:r>
              <a:rPr lang="en-US" baseline="0" dirty="0">
                <a:effectLst/>
              </a:rPr>
              <a:t>Here are some of the default ports that databases are using: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MySQL -  3306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SQL Server - 1433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Oracle - 1521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Clients – it begins the communication with the server. SQL Server and MySQL have different clients. SQL Server uses SQL Server Management Studio(SSMS). MySQL has many: </a:t>
            </a:r>
            <a:r>
              <a:rPr lang="en-US" baseline="0" dirty="0" err="1">
                <a:effectLst/>
              </a:rPr>
              <a:t>HeidiSQL</a:t>
            </a:r>
            <a:r>
              <a:rPr lang="en-US" baseline="0" dirty="0">
                <a:effectLst/>
              </a:rPr>
              <a:t>, MySQL Workbench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86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SQL(Structured Query Language) is the main language</a:t>
            </a:r>
            <a:r>
              <a:rPr lang="en-US" baseline="0" dirty="0"/>
              <a:t> to access the database. It has many dialects for the different engines. This means that basically MySQL and SQL Server use different syntax to execute statements. However, SQL is a standard so there are many similarities. SQL is often pronounced as SEQUEL(</a:t>
            </a:r>
            <a:r>
              <a:rPr lang="en-US" dirty="0"/>
              <a:t>Structured English Query Language) in</a:t>
            </a:r>
            <a:r>
              <a:rPr lang="en-US" baseline="0" dirty="0"/>
              <a:t> the past but it was changed to SQL due to trademarks issues. The language is declarative and it has 4 main sections:</a:t>
            </a:r>
          </a:p>
          <a:p>
            <a:r>
              <a:rPr lang="en-US" baseline="0" dirty="0"/>
              <a:t>- DDL(Data Definition Language) – responsible for the managing of the main database objects</a:t>
            </a:r>
            <a:br>
              <a:rPr lang="en-US" baseline="0" dirty="0"/>
            </a:br>
            <a:r>
              <a:rPr lang="en-US" baseline="0" dirty="0"/>
              <a:t>- DML(Data Manipulation Language) – responsible for managing data in the tables</a:t>
            </a:r>
            <a:br>
              <a:rPr lang="en-US" baseline="0" dirty="0"/>
            </a:br>
            <a:r>
              <a:rPr lang="en-US" baseline="0" dirty="0"/>
              <a:t>- DCL(Data Control Language) – responsible for the permissions in the database</a:t>
            </a:r>
            <a:br>
              <a:rPr lang="en-US" baseline="0" dirty="0"/>
            </a:br>
            <a:r>
              <a:rPr lang="en-US" baseline="0" dirty="0"/>
              <a:t>- TCL(Transaction Control Language) – responsible for controlling the transactions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32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576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Views are objects</a:t>
            </a:r>
            <a:r>
              <a:rPr lang="en-US" baseline="0" dirty="0"/>
              <a:t> that show portion of the data. For example, we may show only 3 column even though the table has 9.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12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resemble return methods in programming. They execute some logic and return a result of some</a:t>
            </a:r>
            <a:r>
              <a:rPr lang="en-US" baseline="0" dirty="0"/>
              <a:t> data type.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80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windows/installer/5.7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mysql.com/downloads/repo/apt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image" Target="../media/image28.svg"/><Relationship Id="rId4" Type="http://schemas.openxmlformats.org/officeDocument/2006/relationships/image" Target="../media/image32.sv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235B9BC-5281-407B-8BDE-FD3FE3B5EA8E}"/>
              </a:ext>
            </a:extLst>
          </p:cNvPr>
          <p:cNvSpPr/>
          <p:nvPr/>
        </p:nvSpPr>
        <p:spPr>
          <a:xfrm>
            <a:off x="1674812" y="1493220"/>
            <a:ext cx="3823666" cy="4740279"/>
          </a:xfrm>
          <a:prstGeom prst="rect">
            <a:avLst/>
          </a:prstGeom>
          <a:solidFill>
            <a:srgbClr val="F3BE60">
              <a:alpha val="36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860785-6C90-408A-AB02-D094BFA68345}"/>
              </a:ext>
            </a:extLst>
          </p:cNvPr>
          <p:cNvSpPr txBox="1"/>
          <p:nvPr/>
        </p:nvSpPr>
        <p:spPr>
          <a:xfrm>
            <a:off x="2434310" y="1571151"/>
            <a:ext cx="2304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SALES RECEIPT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F068168-4055-4C9C-AD59-4E718C67B5B6}"/>
              </a:ext>
            </a:extLst>
          </p:cNvPr>
          <p:cNvSpPr txBox="1"/>
          <p:nvPr/>
        </p:nvSpPr>
        <p:spPr>
          <a:xfrm>
            <a:off x="3212452" y="2126183"/>
            <a:ext cx="2083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Date: 07/16/2016</a:t>
            </a:r>
          </a:p>
          <a:p>
            <a:pPr algn="r"/>
            <a:r>
              <a:rPr lang="en-US" sz="2000" dirty="0"/>
              <a:t>Order#:[00315]</a:t>
            </a:r>
          </a:p>
          <a:p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9B7187F-C24F-423B-9C0C-39BFA1A493FD}"/>
              </a:ext>
            </a:extLst>
          </p:cNvPr>
          <p:cNvSpPr txBox="1"/>
          <p:nvPr/>
        </p:nvSpPr>
        <p:spPr>
          <a:xfrm>
            <a:off x="1748156" y="3069433"/>
            <a:ext cx="36788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Customer: David Rivers</a:t>
            </a:r>
          </a:p>
          <a:p>
            <a:r>
              <a:rPr lang="en-US" dirty="0"/>
              <a:t>Product: Oil Pump</a:t>
            </a:r>
          </a:p>
          <a:p>
            <a:r>
              <a:rPr lang="en-US" dirty="0"/>
              <a:t>S/N: OP147-0623</a:t>
            </a:r>
          </a:p>
          <a:p>
            <a:endParaRPr lang="en-US" dirty="0"/>
          </a:p>
          <a:p>
            <a:r>
              <a:rPr lang="en-US" dirty="0"/>
              <a:t>Unit Price:	</a:t>
            </a:r>
            <a:r>
              <a:rPr lang="en-US" b="1" dirty="0"/>
              <a:t>69.90</a:t>
            </a:r>
          </a:p>
          <a:p>
            <a:r>
              <a:rPr lang="en-US" dirty="0"/>
              <a:t>Qty:		</a:t>
            </a:r>
            <a:r>
              <a:rPr lang="en-US" b="1" dirty="0"/>
              <a:t>1</a:t>
            </a:r>
          </a:p>
          <a:p>
            <a:endParaRPr lang="en-US" dirty="0"/>
          </a:p>
          <a:p>
            <a:r>
              <a:rPr lang="en-US" b="1" dirty="0"/>
              <a:t>Total:</a:t>
            </a:r>
            <a:r>
              <a:rPr lang="en-US" dirty="0"/>
              <a:t>		</a:t>
            </a:r>
            <a:r>
              <a:rPr lang="en-US" b="1" dirty="0"/>
              <a:t>69.90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xmlns="" id="{0FBE1FC4-994C-4348-A01E-8FDD2067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2" y="1493220"/>
            <a:ext cx="3657600" cy="1835584"/>
          </a:xfrm>
          <a:prstGeom prst="wedgeRoundRectCallout">
            <a:avLst>
              <a:gd name="adj1" fmla="val -71673"/>
              <a:gd name="adj2" fmla="val 960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00315 – 07/16/2016</a:t>
            </a:r>
          </a:p>
          <a:p>
            <a:r>
              <a:rPr lang="en-US" dirty="0"/>
              <a:t>David Rivers</a:t>
            </a:r>
          </a:p>
          <a:p>
            <a:r>
              <a:rPr lang="en-US" dirty="0"/>
              <a:t>Oil Pump (OP147-0623)</a:t>
            </a:r>
          </a:p>
          <a:p>
            <a:r>
              <a:rPr lang="en-US" dirty="0"/>
              <a:t>1 x 69.90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DFCF2EE9-A90C-4E95-9452-DD7C0902F9AD}"/>
              </a:ext>
            </a:extLst>
          </p:cNvPr>
          <p:cNvSpPr/>
          <p:nvPr/>
        </p:nvSpPr>
        <p:spPr>
          <a:xfrm>
            <a:off x="3351212" y="2159739"/>
            <a:ext cx="1944842" cy="306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F4A8B726-1716-48F4-B01C-9FFDFE6ACBA7}"/>
              </a:ext>
            </a:extLst>
          </p:cNvPr>
          <p:cNvSpPr/>
          <p:nvPr/>
        </p:nvSpPr>
        <p:spPr>
          <a:xfrm>
            <a:off x="3351212" y="2483946"/>
            <a:ext cx="1944842" cy="306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E73A4488-F8FD-4351-B992-20A67CBA62C7}"/>
              </a:ext>
            </a:extLst>
          </p:cNvPr>
          <p:cNvSpPr/>
          <p:nvPr/>
        </p:nvSpPr>
        <p:spPr>
          <a:xfrm>
            <a:off x="3123760" y="3154176"/>
            <a:ext cx="1944842" cy="306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3A34B48A-7988-44B7-8A9F-D615261EC0D9}"/>
              </a:ext>
            </a:extLst>
          </p:cNvPr>
          <p:cNvSpPr/>
          <p:nvPr/>
        </p:nvSpPr>
        <p:spPr>
          <a:xfrm>
            <a:off x="2398875" y="3863359"/>
            <a:ext cx="1944842" cy="306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51E3634C-239D-42CD-9CCB-819E5DD9A08D}"/>
              </a:ext>
            </a:extLst>
          </p:cNvPr>
          <p:cNvSpPr/>
          <p:nvPr/>
        </p:nvSpPr>
        <p:spPr>
          <a:xfrm>
            <a:off x="4113211" y="4592927"/>
            <a:ext cx="955391" cy="306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14B4C6E4-8ECE-4AF4-8555-A34E4C3176B9}"/>
              </a:ext>
            </a:extLst>
          </p:cNvPr>
          <p:cNvSpPr/>
          <p:nvPr/>
        </p:nvSpPr>
        <p:spPr>
          <a:xfrm>
            <a:off x="4116265" y="4957033"/>
            <a:ext cx="955391" cy="306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D58C5960-CF65-4CCE-AFBD-15E449C23FF7}"/>
              </a:ext>
            </a:extLst>
          </p:cNvPr>
          <p:cNvSpPr/>
          <p:nvPr/>
        </p:nvSpPr>
        <p:spPr>
          <a:xfrm>
            <a:off x="2910378" y="3508767"/>
            <a:ext cx="1295812" cy="306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2443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4968"/>
            <a:ext cx="10363200" cy="692873"/>
          </a:xfrm>
        </p:spPr>
        <p:txBody>
          <a:bodyPr/>
          <a:lstStyle/>
          <a:p>
            <a:r>
              <a:rPr lang="en-US" dirty="0"/>
              <a:t>Query Components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96B81FDE-3AD6-43AE-8525-1D8DD31AD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1985029"/>
            <a:ext cx="4571159" cy="25669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1464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language designed for managing data in a relational database</a:t>
            </a:r>
          </a:p>
          <a:p>
            <a:r>
              <a:rPr lang="en-US" dirty="0"/>
              <a:t>Developed at </a:t>
            </a:r>
            <a:r>
              <a:rPr lang="en-US" sz="3200" dirty="0">
                <a:solidFill>
                  <a:srgbClr val="F3CD60"/>
                </a:solidFill>
              </a:rPr>
              <a:t>IBM</a:t>
            </a:r>
            <a:r>
              <a:rPr lang="en-US" dirty="0"/>
              <a:t> in the early 1970s</a:t>
            </a:r>
          </a:p>
          <a:p>
            <a:r>
              <a:rPr lang="en-US" dirty="0"/>
              <a:t>To communicate with the Engine we use </a:t>
            </a:r>
            <a:r>
              <a:rPr lang="en-US" dirty="0">
                <a:solidFill>
                  <a:srgbClr val="F3CD60"/>
                </a:solidFill>
              </a:rPr>
              <a:t>SQL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149439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764" y="1170928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Subdivided into several language elements</a:t>
            </a:r>
          </a:p>
          <a:p>
            <a:pPr lvl="1"/>
            <a:r>
              <a:rPr lang="en-US" dirty="0"/>
              <a:t>Queries</a:t>
            </a:r>
          </a:p>
          <a:p>
            <a:pPr lvl="1"/>
            <a:r>
              <a:rPr lang="en-US" dirty="0"/>
              <a:t>Clauses</a:t>
            </a:r>
          </a:p>
          <a:p>
            <a:pPr lvl="1"/>
            <a:r>
              <a:rPr lang="en-US" dirty="0"/>
              <a:t>Expressions</a:t>
            </a:r>
          </a:p>
          <a:p>
            <a:pPr lvl="1"/>
            <a:r>
              <a:rPr lang="en-US" dirty="0"/>
              <a:t>Predicates</a:t>
            </a:r>
          </a:p>
          <a:p>
            <a:pPr lvl="1"/>
            <a:r>
              <a:rPr lang="en-US" dirty="0"/>
              <a:t>Statements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BCE34E5D-07C7-46EE-B2B7-FBCA70784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793" y="2937783"/>
            <a:ext cx="53721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 = salary * 0.1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job_title = "Cashier";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xmlns="" id="{88433575-CD66-474D-A005-026B4267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193" y="1944470"/>
            <a:ext cx="2662907" cy="677820"/>
          </a:xfrm>
          <a:prstGeom prst="wedgeRoundRectCallout">
            <a:avLst>
              <a:gd name="adj1" fmla="val 37449"/>
              <a:gd name="adj2" fmla="val 768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Update clause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xmlns="" id="{86828410-B075-4528-9FAD-1D46D7B99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7308" y="1984541"/>
            <a:ext cx="2534265" cy="677820"/>
          </a:xfrm>
          <a:prstGeom prst="wedgeRoundRectCallout">
            <a:avLst>
              <a:gd name="adj1" fmla="val -47822"/>
              <a:gd name="adj2" fmla="val 1130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Expression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xmlns="" id="{84C42807-DCB9-47C3-95F4-68680DC3A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351" y="4348540"/>
            <a:ext cx="1992691" cy="677820"/>
          </a:xfrm>
          <a:prstGeom prst="wedgeRoundRectCallout">
            <a:avLst>
              <a:gd name="adj1" fmla="val 60961"/>
              <a:gd name="adj2" fmla="val -600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Predicate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xmlns="" id="{16B301A8-526B-4958-BA2D-E7CF95AFD36E}"/>
              </a:ext>
            </a:extLst>
          </p:cNvPr>
          <p:cNvSpPr/>
          <p:nvPr/>
        </p:nvSpPr>
        <p:spPr>
          <a:xfrm rot="10800000">
            <a:off x="5335016" y="2955128"/>
            <a:ext cx="208358" cy="129266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xmlns="" id="{10ABB0AB-6BED-4756-920B-9E48E7ECA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900" y="3617195"/>
            <a:ext cx="2175690" cy="677820"/>
          </a:xfrm>
          <a:prstGeom prst="wedgeRoundRectCallout">
            <a:avLst>
              <a:gd name="adj1" fmla="val 59106"/>
              <a:gd name="adj2" fmla="val -379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Statement</a:t>
            </a:r>
          </a:p>
        </p:txBody>
      </p:sp>
      <p:sp>
        <p:nvSpPr>
          <p:cNvPr id="14" name="Rectangle: Rounded Corners 23">
            <a:extLst/>
          </p:cNvPr>
          <p:cNvSpPr/>
          <p:nvPr/>
        </p:nvSpPr>
        <p:spPr>
          <a:xfrm>
            <a:off x="8232686" y="3380978"/>
            <a:ext cx="2280933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23">
            <a:extLst/>
          </p:cNvPr>
          <p:cNvSpPr/>
          <p:nvPr/>
        </p:nvSpPr>
        <p:spPr>
          <a:xfrm>
            <a:off x="6780212" y="3810000"/>
            <a:ext cx="4038600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9137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7" grpId="0" animBg="1"/>
      <p:bldP spid="18" grpId="0" animBg="1"/>
      <p:bldP spid="19" grpId="0" animBg="1"/>
      <p:bldP spid="14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11445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Logically divided in four sections</a:t>
            </a:r>
          </a:p>
          <a:p>
            <a:pPr lvl="1"/>
            <a:r>
              <a:rPr lang="en-US" dirty="0">
                <a:solidFill>
                  <a:srgbClr val="F3CD60"/>
                </a:solidFill>
              </a:rPr>
              <a:t>Data Definition </a:t>
            </a:r>
            <a:r>
              <a:rPr lang="en-US" dirty="0"/>
              <a:t>– describe the structure of our data</a:t>
            </a:r>
          </a:p>
          <a:p>
            <a:pPr lvl="1"/>
            <a:r>
              <a:rPr lang="en-US" dirty="0">
                <a:solidFill>
                  <a:srgbClr val="F3CD60"/>
                </a:solidFill>
              </a:rPr>
              <a:t>Data Manipulation </a:t>
            </a:r>
            <a:r>
              <a:rPr lang="en-US" dirty="0"/>
              <a:t>– store and retrieve data</a:t>
            </a:r>
          </a:p>
          <a:p>
            <a:pPr lvl="1"/>
            <a:r>
              <a:rPr lang="en-US" dirty="0">
                <a:solidFill>
                  <a:srgbClr val="F3CD60"/>
                </a:solidFill>
              </a:rPr>
              <a:t>Data Control </a:t>
            </a:r>
            <a:r>
              <a:rPr lang="en-US" dirty="0"/>
              <a:t>– define who can access the data</a:t>
            </a:r>
          </a:p>
          <a:p>
            <a:pPr lvl="1"/>
            <a:r>
              <a:rPr lang="en-US" dirty="0">
                <a:solidFill>
                  <a:srgbClr val="F3CD60"/>
                </a:solidFill>
              </a:rPr>
              <a:t>Transaction Control </a:t>
            </a:r>
            <a:r>
              <a:rPr lang="en-US" dirty="0"/>
              <a:t>– bundle operations and allow rollback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(3)</a:t>
            </a:r>
          </a:p>
        </p:txBody>
      </p:sp>
    </p:spTree>
    <p:extLst>
      <p:ext uri="{BB962C8B-B14F-4D97-AF65-F5344CB8AC3E}">
        <p14:creationId xmlns:p14="http://schemas.microsoft.com/office/powerpoint/2010/main" val="137418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9989" y="-99383"/>
            <a:ext cx="9577597" cy="1110780"/>
          </a:xfrm>
        </p:spPr>
        <p:txBody>
          <a:bodyPr/>
          <a:lstStyle/>
          <a:p>
            <a:r>
              <a:rPr lang="en-US" dirty="0"/>
              <a:t>Structured Query Language (4)</a:t>
            </a:r>
            <a:endParaRPr lang="bg-BG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27610328"/>
              </p:ext>
            </p:extLst>
          </p:nvPr>
        </p:nvGraphicFramePr>
        <p:xfrm>
          <a:off x="836612" y="762000"/>
          <a:ext cx="10287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887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412" y="1147808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3CD60"/>
                </a:solidFill>
              </a:rPr>
              <a:t>Open-source </a:t>
            </a:r>
            <a:r>
              <a:rPr lang="en-US" dirty="0"/>
              <a:t>relational database management system</a:t>
            </a:r>
          </a:p>
          <a:p>
            <a:r>
              <a:rPr lang="en-US" dirty="0"/>
              <a:t>Used in many </a:t>
            </a:r>
            <a:r>
              <a:rPr lang="en-US" dirty="0">
                <a:solidFill>
                  <a:srgbClr val="F3CD60"/>
                </a:solidFill>
              </a:rPr>
              <a:t>large-scale websites </a:t>
            </a:r>
            <a:r>
              <a:rPr lang="en-US" dirty="0"/>
              <a:t>like including Google Facebook, YouTube etc.</a:t>
            </a:r>
          </a:p>
          <a:p>
            <a:r>
              <a:rPr lang="en-US" dirty="0"/>
              <a:t>Works on </a:t>
            </a:r>
            <a:r>
              <a:rPr lang="en-US" dirty="0">
                <a:solidFill>
                  <a:srgbClr val="F3CD60"/>
                </a:solidFill>
              </a:rPr>
              <a:t>many</a:t>
            </a:r>
            <a:r>
              <a:rPr lang="en-US" dirty="0"/>
              <a:t> system platforms</a:t>
            </a:r>
            <a:r>
              <a:rPr lang="bg-BG" dirty="0"/>
              <a:t> –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MAC OS, Windows, Linux</a:t>
            </a:r>
          </a:p>
          <a:p>
            <a:r>
              <a:rPr lang="en-US" dirty="0"/>
              <a:t>Download </a:t>
            </a:r>
            <a:r>
              <a:rPr lang="en-US" dirty="0">
                <a:solidFill>
                  <a:srgbClr val="F3CD60"/>
                </a:solidFill>
              </a:rPr>
              <a:t>MySQL Server</a:t>
            </a:r>
          </a:p>
          <a:p>
            <a:pPr lvl="1"/>
            <a:r>
              <a:rPr lang="en-US" dirty="0">
                <a:solidFill>
                  <a:srgbClr val="F3CD60"/>
                </a:solidFill>
              </a:rPr>
              <a:t>Windows:</a:t>
            </a:r>
            <a:endParaRPr lang="bg-BG" dirty="0">
              <a:solidFill>
                <a:srgbClr val="F3CD60"/>
              </a:solidFill>
            </a:endParaRPr>
          </a:p>
          <a:p>
            <a:pPr lvl="1"/>
            <a:r>
              <a:rPr lang="en-US" dirty="0">
                <a:solidFill>
                  <a:srgbClr val="F3CD60"/>
                </a:solidFill>
              </a:rPr>
              <a:t>Ubuntu/Debian: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  <a:endParaRPr lang="bg-BG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005" y="2366448"/>
            <a:ext cx="2832814" cy="2832814"/>
          </a:xfrm>
          <a:prstGeom prst="rect">
            <a:avLst/>
          </a:prstGeom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2741612" y="5202578"/>
            <a:ext cx="7466012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dev.mysql.com/downloads/windows/installer/</a:t>
            </a:r>
            <a:endParaRPr lang="en-US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656012" y="5836694"/>
            <a:ext cx="5943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  <a:hlinkClick r:id="rId4"/>
              </a:rPr>
              <a:t>dev.mysql.com/downloads/repo/apt/</a:t>
            </a:r>
            <a:endParaRPr lang="en-US" b="1" noProof="1">
              <a:solidFill>
                <a:srgbClr val="F3BE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14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Storage</a:t>
            </a:r>
          </a:p>
          <a:p>
            <a:pPr lvl="1"/>
            <a:r>
              <a:rPr lang="en-US" dirty="0"/>
              <a:t>Instance</a:t>
            </a:r>
          </a:p>
          <a:p>
            <a:pPr lvl="1"/>
            <a:r>
              <a:rPr lang="en-US" dirty="0"/>
              <a:t>Database/Schema</a:t>
            </a:r>
          </a:p>
          <a:p>
            <a:pPr lvl="1"/>
            <a:r>
              <a:rPr lang="en-US" dirty="0"/>
              <a:t>Table</a:t>
            </a:r>
          </a:p>
          <a:p>
            <a:r>
              <a:rPr lang="en-US" dirty="0"/>
              <a:t>Physical Storage</a:t>
            </a:r>
          </a:p>
          <a:p>
            <a:pPr lvl="1"/>
            <a:r>
              <a:rPr lang="en-US" dirty="0"/>
              <a:t>Data files and Log files</a:t>
            </a:r>
          </a:p>
          <a:p>
            <a:pPr lvl="1"/>
            <a:r>
              <a:rPr lang="en-US" dirty="0"/>
              <a:t>Data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Server Architecture</a:t>
            </a:r>
          </a:p>
        </p:txBody>
      </p:sp>
      <p:sp>
        <p:nvSpPr>
          <p:cNvPr id="9" name="Rectangle: Rounded Corners 13"/>
          <p:cNvSpPr/>
          <p:nvPr/>
        </p:nvSpPr>
        <p:spPr>
          <a:xfrm>
            <a:off x="5180012" y="1905000"/>
            <a:ext cx="3046011" cy="2202543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Database(Schema)</a:t>
            </a:r>
          </a:p>
        </p:txBody>
      </p:sp>
      <p:sp>
        <p:nvSpPr>
          <p:cNvPr id="12" name="Rectangle: Rounded Corners 13"/>
          <p:cNvSpPr/>
          <p:nvPr/>
        </p:nvSpPr>
        <p:spPr>
          <a:xfrm>
            <a:off x="5408612" y="2819028"/>
            <a:ext cx="1094528" cy="475059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3" name="Rectangle: Rounded Corners 13"/>
          <p:cNvSpPr/>
          <p:nvPr/>
        </p:nvSpPr>
        <p:spPr>
          <a:xfrm>
            <a:off x="6810433" y="2811999"/>
            <a:ext cx="1094528" cy="475059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408612" y="3486603"/>
            <a:ext cx="1094528" cy="475059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23" name="Rectangle: Rounded Corners 13"/>
          <p:cNvSpPr/>
          <p:nvPr/>
        </p:nvSpPr>
        <p:spPr>
          <a:xfrm>
            <a:off x="8456612" y="1905000"/>
            <a:ext cx="2924151" cy="1012371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Database(Schema)</a:t>
            </a:r>
          </a:p>
        </p:txBody>
      </p:sp>
      <p:sp>
        <p:nvSpPr>
          <p:cNvPr id="40" name="Rectangle: Rounded Corners 13"/>
          <p:cNvSpPr/>
          <p:nvPr/>
        </p:nvSpPr>
        <p:spPr>
          <a:xfrm>
            <a:off x="8456612" y="3095172"/>
            <a:ext cx="2924151" cy="1012371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Database(Schema)</a:t>
            </a:r>
          </a:p>
        </p:txBody>
      </p:sp>
      <p:sp>
        <p:nvSpPr>
          <p:cNvPr id="51" name="Rectangle: Rounded Corners 50"/>
          <p:cNvSpPr/>
          <p:nvPr/>
        </p:nvSpPr>
        <p:spPr>
          <a:xfrm>
            <a:off x="5103812" y="4876800"/>
            <a:ext cx="6400800" cy="14232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2" name="Rectangle: Rounded Corners 51"/>
          <p:cNvSpPr/>
          <p:nvPr/>
        </p:nvSpPr>
        <p:spPr>
          <a:xfrm>
            <a:off x="6527558" y="4978962"/>
            <a:ext cx="2331854" cy="1191407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3" name="Arrow: Right 52"/>
          <p:cNvSpPr/>
          <p:nvPr/>
        </p:nvSpPr>
        <p:spPr>
          <a:xfrm rot="5400000">
            <a:off x="8101301" y="4280339"/>
            <a:ext cx="421691" cy="583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: Rounded Corners 54"/>
          <p:cNvSpPr/>
          <p:nvPr/>
        </p:nvSpPr>
        <p:spPr>
          <a:xfrm>
            <a:off x="9047321" y="4978962"/>
            <a:ext cx="2331854" cy="1191407"/>
          </a:xfrm>
          <a:prstGeom prst="roundRect">
            <a:avLst>
              <a:gd name="adj" fmla="val 5319"/>
            </a:avLst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5262" y="5499904"/>
            <a:ext cx="609600" cy="533400"/>
            <a:chOff x="3998912" y="2209800"/>
            <a:chExt cx="609600" cy="533400"/>
          </a:xfrm>
        </p:grpSpPr>
        <p:sp>
          <p:nvSpPr>
            <p:cNvPr id="45" name="Rectangle: Folded Corner 44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628847" y="5499904"/>
            <a:ext cx="609600" cy="533400"/>
            <a:chOff x="3998912" y="2209800"/>
            <a:chExt cx="609600" cy="533400"/>
          </a:xfrm>
        </p:grpSpPr>
        <p:sp>
          <p:nvSpPr>
            <p:cNvPr id="57" name="Rectangle: Folded Corner 56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172432" y="5499904"/>
            <a:ext cx="609600" cy="533400"/>
            <a:chOff x="3998912" y="2209800"/>
            <a:chExt cx="609600" cy="533400"/>
          </a:xfrm>
        </p:grpSpPr>
        <p:sp>
          <p:nvSpPr>
            <p:cNvPr id="60" name="Rectangle: Folded Corner 59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0716017" y="5499904"/>
            <a:ext cx="609600" cy="533400"/>
            <a:chOff x="3998912" y="2209800"/>
            <a:chExt cx="609600" cy="533400"/>
          </a:xfrm>
        </p:grpSpPr>
        <p:sp>
          <p:nvSpPr>
            <p:cNvPr id="63" name="Rectangle: Folded Corner 62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551136" y="5499904"/>
            <a:ext cx="609600" cy="533400"/>
            <a:chOff x="3998912" y="2209800"/>
            <a:chExt cx="609600" cy="533400"/>
          </a:xfrm>
        </p:grpSpPr>
        <p:sp>
          <p:nvSpPr>
            <p:cNvPr id="77" name="Rectangle: Folded Corner 76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094721" y="5499904"/>
            <a:ext cx="609600" cy="533400"/>
            <a:chOff x="3998912" y="2209800"/>
            <a:chExt cx="609600" cy="533400"/>
          </a:xfrm>
        </p:grpSpPr>
        <p:sp>
          <p:nvSpPr>
            <p:cNvPr id="75" name="Rectangle: Folded Corner 74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638306" y="5499904"/>
            <a:ext cx="609600" cy="533400"/>
            <a:chOff x="3998912" y="2209800"/>
            <a:chExt cx="609600" cy="533400"/>
          </a:xfrm>
        </p:grpSpPr>
        <p:sp>
          <p:nvSpPr>
            <p:cNvPr id="73" name="Rectangle: Folded Corner 72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181891" y="5499904"/>
            <a:ext cx="609600" cy="533400"/>
            <a:chOff x="3998912" y="2209800"/>
            <a:chExt cx="609600" cy="533400"/>
          </a:xfrm>
        </p:grpSpPr>
        <p:sp>
          <p:nvSpPr>
            <p:cNvPr id="71" name="Rectangle: Folded Corner 70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47" name="Rectangle: Rounded Corners 13"/>
          <p:cNvSpPr/>
          <p:nvPr/>
        </p:nvSpPr>
        <p:spPr>
          <a:xfrm>
            <a:off x="6810433" y="3459771"/>
            <a:ext cx="1094528" cy="475059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188AB67-CC5D-4EAA-A4DE-17F370717896}"/>
              </a:ext>
            </a:extLst>
          </p:cNvPr>
          <p:cNvSpPr txBox="1"/>
          <p:nvPr/>
        </p:nvSpPr>
        <p:spPr>
          <a:xfrm>
            <a:off x="7507713" y="1330699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Instance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xmlns="" id="{D9E1871C-4635-4B58-AB78-902A6972E164}"/>
              </a:ext>
            </a:extLst>
          </p:cNvPr>
          <p:cNvSpPr/>
          <p:nvPr/>
        </p:nvSpPr>
        <p:spPr>
          <a:xfrm>
            <a:off x="5016211" y="1330700"/>
            <a:ext cx="6591869" cy="29365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48" name="Graphic 11" descr="Database">
            <a:extLst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114806" y="4935598"/>
            <a:ext cx="1305606" cy="130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9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23" grpId="0" animBg="1"/>
      <p:bldP spid="40" grpId="0" animBg="1"/>
      <p:bldP spid="51" grpId="0" animBg="1"/>
      <p:bldP spid="52" grpId="0" animBg="1"/>
      <p:bldP spid="53" grpId="0" animBg="1"/>
      <p:bldP spid="55" grpId="0" animBg="1"/>
      <p:bldP spid="47" grpId="0" animBg="1"/>
      <p:bldP spid="8" grpId="0"/>
      <p:bldP spid="8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table is the main </a:t>
            </a:r>
            <a:r>
              <a:rPr lang="en-US" dirty="0">
                <a:solidFill>
                  <a:srgbClr val="F3CD60"/>
                </a:solidFill>
              </a:rPr>
              <a:t>building block </a:t>
            </a:r>
            <a:r>
              <a:rPr lang="en-US" dirty="0"/>
              <a:t>of any database</a:t>
            </a:r>
          </a:p>
          <a:p>
            <a:pPr>
              <a:spcBef>
                <a:spcPts val="27600"/>
              </a:spcBef>
            </a:pPr>
            <a:r>
              <a:rPr lang="en-US" dirty="0"/>
              <a:t>Each </a:t>
            </a:r>
            <a:r>
              <a:rPr lang="en-US" dirty="0">
                <a:solidFill>
                  <a:srgbClr val="F3CD60"/>
                </a:solidFill>
              </a:rPr>
              <a:t>row</a:t>
            </a:r>
            <a:r>
              <a:rPr lang="en-US" dirty="0"/>
              <a:t> is called a </a:t>
            </a:r>
            <a:r>
              <a:rPr lang="en-US" dirty="0">
                <a:solidFill>
                  <a:srgbClr val="F3CD60"/>
                </a:solidFill>
              </a:rPr>
              <a:t>record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3CD60"/>
                </a:solidFill>
              </a:rPr>
              <a:t>entity</a:t>
            </a:r>
          </a:p>
          <a:p>
            <a:r>
              <a:rPr lang="en-US" dirty="0"/>
              <a:t>Columns (</a:t>
            </a:r>
            <a:r>
              <a:rPr lang="en-US" dirty="0">
                <a:solidFill>
                  <a:srgbClr val="F3CD60"/>
                </a:solidFill>
              </a:rPr>
              <a:t>fields</a:t>
            </a:r>
            <a:r>
              <a:rPr lang="en-US" dirty="0"/>
              <a:t>) define the </a:t>
            </a:r>
            <a:r>
              <a:rPr lang="en-US" dirty="0">
                <a:solidFill>
                  <a:srgbClr val="F3CD60"/>
                </a:solidFill>
              </a:rPr>
              <a:t>type</a:t>
            </a:r>
            <a:r>
              <a:rPr lang="en-US" dirty="0"/>
              <a:t> of data they contain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 Elements</a:t>
            </a:r>
            <a:endParaRPr lang="bg-BG" dirty="0"/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26678"/>
              </p:ext>
            </p:extLst>
          </p:nvPr>
        </p:nvGraphicFramePr>
        <p:xfrm>
          <a:off x="1498249" y="2471599"/>
          <a:ext cx="9058119" cy="2415745"/>
        </p:xfrm>
        <a:graphic>
          <a:graphicData uri="http://schemas.openxmlformats.org/drawingml/2006/table">
            <a:tbl>
              <a:tblPr/>
              <a:tblGrid>
                <a:gridCol w="2174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29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52417">
                  <a:extLst>
                    <a:ext uri="{9D8B030D-6E8A-4147-A177-3AD203B41FA5}">
                      <a16:colId xmlns:a16="http://schemas.microsoft.com/office/drawing/2014/main" xmlns="" val="1808587013"/>
                    </a:ext>
                  </a:extLst>
                </a:gridCol>
                <a:gridCol w="1701611">
                  <a:extLst>
                    <a:ext uri="{9D8B030D-6E8A-4147-A177-3AD203B41FA5}">
                      <a16:colId xmlns:a16="http://schemas.microsoft.com/office/drawing/2014/main" xmlns="" val="1545185628"/>
                    </a:ext>
                  </a:extLst>
                </a:gridCol>
              </a:tblGrid>
              <a:tr h="586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customer_id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first_name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city_id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27012" y="4256890"/>
            <a:ext cx="1234638" cy="677820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Row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085012" y="1667767"/>
            <a:ext cx="1736873" cy="677820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Column</a:t>
            </a: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299696" y="4934710"/>
            <a:ext cx="1139994" cy="677820"/>
          </a:xfrm>
          <a:prstGeom prst="wedgeRoundRectCallout">
            <a:avLst>
              <a:gd name="adj1" fmla="val -133489"/>
              <a:gd name="adj2" fmla="val -2059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Cell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CE5F771A-2FCD-4777-9EE8-447F1081BE42}"/>
              </a:ext>
            </a:extLst>
          </p:cNvPr>
          <p:cNvSpPr/>
          <p:nvPr/>
        </p:nvSpPr>
        <p:spPr>
          <a:xfrm>
            <a:off x="1485288" y="3520107"/>
            <a:ext cx="9132922" cy="457200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BF4D3618-AA6D-4ADE-A20D-2DB6C028A784}"/>
              </a:ext>
            </a:extLst>
          </p:cNvPr>
          <p:cNvSpPr/>
          <p:nvPr/>
        </p:nvSpPr>
        <p:spPr>
          <a:xfrm>
            <a:off x="3656012" y="3520108"/>
            <a:ext cx="2667000" cy="457200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3B652F33-E9BA-4BB5-AEAA-99F2C369A4B5}"/>
              </a:ext>
            </a:extLst>
          </p:cNvPr>
          <p:cNvSpPr/>
          <p:nvPr/>
        </p:nvSpPr>
        <p:spPr>
          <a:xfrm>
            <a:off x="3644113" y="2471597"/>
            <a:ext cx="2667000" cy="2415747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0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3" grpId="0" animBg="1"/>
      <p:bldP spid="2" grpId="0" animBg="1"/>
      <p:bldP spid="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Split Related Data?</a:t>
            </a:r>
          </a:p>
        </p:txBody>
      </p:sp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5300846"/>
              </p:ext>
            </p:extLst>
          </p:nvPr>
        </p:nvGraphicFramePr>
        <p:xfrm>
          <a:off x="248402" y="3886200"/>
          <a:ext cx="11692021" cy="2325624"/>
        </p:xfrm>
        <a:graphic>
          <a:graphicData uri="http://schemas.openxmlformats.org/drawingml/2006/table">
            <a:tbl>
              <a:tblPr/>
              <a:tblGrid>
                <a:gridCol w="19542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81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56414">
                  <a:extLst>
                    <a:ext uri="{9D8B030D-6E8A-4147-A177-3AD203B41FA5}">
                      <a16:colId xmlns:a16="http://schemas.microsoft.com/office/drawing/2014/main" xmlns="" val="1808587013"/>
                    </a:ext>
                  </a:extLst>
                </a:gridCol>
                <a:gridCol w="2091256">
                  <a:extLst>
                    <a:ext uri="{9D8B030D-6E8A-4147-A177-3AD203B41FA5}">
                      <a16:colId xmlns:a16="http://schemas.microsoft.com/office/drawing/2014/main" xmlns="" val="1545185628"/>
                    </a:ext>
                  </a:extLst>
                </a:gridCol>
                <a:gridCol w="1805530">
                  <a:extLst>
                    <a:ext uri="{9D8B030D-6E8A-4147-A177-3AD203B41FA5}">
                      <a16:colId xmlns:a16="http://schemas.microsoft.com/office/drawing/2014/main" xmlns="" val="749201295"/>
                    </a:ext>
                  </a:extLst>
                </a:gridCol>
                <a:gridCol w="1426411">
                  <a:extLst>
                    <a:ext uri="{9D8B030D-6E8A-4147-A177-3AD203B41FA5}">
                      <a16:colId xmlns:a16="http://schemas.microsoft.com/office/drawing/2014/main" xmlns="" val="3199884399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order_id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customer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s/n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price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07/16/2016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 Rivers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Oil Pump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OP147-0623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69.90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07/16/2016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 Rivers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Accessory Belt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AB544-1648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149.99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 Thorne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Wiper Fluid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WF000-0001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99.90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00317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07/18/2016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 Walters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Oil Pump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OP147-0623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69.90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483104"/>
              </p:ext>
            </p:extLst>
          </p:nvPr>
        </p:nvGraphicFramePr>
        <p:xfrm>
          <a:off x="244412" y="1560576"/>
          <a:ext cx="8280000" cy="18684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180858701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xmlns="" val="749201295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xmlns="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registered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email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Rivers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05/02/2016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drivers@mail.cx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Thorne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sarah@mail.cx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11/23/2015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walters_michael@mail.cx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369177"/>
              </p:ext>
            </p:extLst>
          </p:nvPr>
        </p:nvGraphicFramePr>
        <p:xfrm>
          <a:off x="8524412" y="1560576"/>
          <a:ext cx="3420000" cy="1868424"/>
        </p:xfrm>
        <a:graphic>
          <a:graphicData uri="http://schemas.openxmlformats.org/drawingml/2006/table">
            <a:tbl>
              <a:tblPr/>
              <a:tblGrid>
                <a:gridCol w="3420000">
                  <a:extLst>
                    <a:ext uri="{9D8B030D-6E8A-4147-A177-3AD203B41FA5}">
                      <a16:colId xmlns:a16="http://schemas.microsoft.com/office/drawing/2014/main" xmlns="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email2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david@homedomain.cx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475412" y="1103376"/>
            <a:ext cx="2696568" cy="677820"/>
          </a:xfrm>
          <a:prstGeom prst="wedgeRoundRectCallout">
            <a:avLst>
              <a:gd name="adj1" fmla="val 29022"/>
              <a:gd name="adj2" fmla="val 1271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Empty records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07856" y="2973119"/>
            <a:ext cx="3986441" cy="677820"/>
          </a:xfrm>
          <a:prstGeom prst="wedgeRoundRectCallout">
            <a:avLst>
              <a:gd name="adj1" fmla="val 42716"/>
              <a:gd name="adj2" fmla="val 1271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Redundant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239BB77-4EDB-478C-8549-59154F8C08BA}"/>
              </a:ext>
            </a:extLst>
          </p:cNvPr>
          <p:cNvSpPr/>
          <p:nvPr/>
        </p:nvSpPr>
        <p:spPr>
          <a:xfrm>
            <a:off x="8522030" y="2513538"/>
            <a:ext cx="3419856" cy="9144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BB2C3CA-C766-4918-82AB-B5E6EC949219}"/>
              </a:ext>
            </a:extLst>
          </p:cNvPr>
          <p:cNvSpPr/>
          <p:nvPr/>
        </p:nvSpPr>
        <p:spPr>
          <a:xfrm>
            <a:off x="244988" y="4383956"/>
            <a:ext cx="6373368" cy="914400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84975E8-AF0B-49CF-90D2-5983B31C3DCB}"/>
              </a:ext>
            </a:extLst>
          </p:cNvPr>
          <p:cNvSpPr/>
          <p:nvPr/>
        </p:nvSpPr>
        <p:spPr>
          <a:xfrm>
            <a:off x="6617830" y="4383024"/>
            <a:ext cx="5320211" cy="45252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31AF777-AEF9-4DFF-B92D-54895EBE9545}"/>
              </a:ext>
            </a:extLst>
          </p:cNvPr>
          <p:cNvSpPr/>
          <p:nvPr/>
        </p:nvSpPr>
        <p:spPr>
          <a:xfrm>
            <a:off x="6617831" y="5753171"/>
            <a:ext cx="5320210" cy="45627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9420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split the data and introduce </a:t>
            </a:r>
            <a:r>
              <a:rPr lang="en-US" dirty="0">
                <a:solidFill>
                  <a:srgbClr val="F3CD60"/>
                </a:solidFill>
              </a:rPr>
              <a:t>relationships</a:t>
            </a:r>
            <a:r>
              <a:rPr lang="en-US" dirty="0"/>
              <a:t> between the tables to </a:t>
            </a:r>
            <a:r>
              <a:rPr lang="en-US" dirty="0">
                <a:solidFill>
                  <a:srgbClr val="F3CD60"/>
                </a:solidFill>
              </a:rPr>
              <a:t>avoid</a:t>
            </a:r>
            <a:r>
              <a:rPr lang="en-US" dirty="0"/>
              <a:t> repeating information</a:t>
            </a:r>
          </a:p>
          <a:p>
            <a:pPr>
              <a:spcBef>
                <a:spcPts val="24000"/>
              </a:spcBef>
            </a:pPr>
            <a:r>
              <a:rPr lang="en-US" dirty="0"/>
              <a:t>Connection via </a:t>
            </a:r>
            <a:r>
              <a:rPr lang="en-US" dirty="0">
                <a:solidFill>
                  <a:srgbClr val="F3CD60"/>
                </a:solidFill>
              </a:rPr>
              <a:t>Foreign Key </a:t>
            </a:r>
            <a:r>
              <a:rPr lang="en-US" dirty="0"/>
              <a:t>in one table pointing to the </a:t>
            </a:r>
            <a:r>
              <a:rPr lang="en-US" dirty="0">
                <a:solidFill>
                  <a:srgbClr val="F3CD60"/>
                </a:solidFill>
              </a:rPr>
              <a:t>Primary Key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 another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Tables</a:t>
            </a:r>
          </a:p>
        </p:txBody>
      </p:sp>
      <p:graphicFrame>
        <p:nvGraphicFramePr>
          <p:cNvPr id="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18453"/>
              </p:ext>
            </p:extLst>
          </p:nvPr>
        </p:nvGraphicFramePr>
        <p:xfrm>
          <a:off x="405618" y="2364475"/>
          <a:ext cx="6300000" cy="18684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139198657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180858701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xmlns="" val="749201295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user_id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registered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Rivers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05/02/2016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Thorne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11/23/2015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0788189"/>
              </p:ext>
            </p:extLst>
          </p:nvPr>
        </p:nvGraphicFramePr>
        <p:xfrm>
          <a:off x="6920823" y="2362200"/>
          <a:ext cx="4860000" cy="23256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3440165915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xmlns="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user_id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email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drivers@mail.cx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sarah@mail.cx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walters_michael@mail.cx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david@homedomain.cx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6888153"/>
                  </a:ext>
                </a:extLst>
              </a:tr>
            </a:tbl>
          </a:graphicData>
        </a:graphic>
      </p:graphicFrame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69418" y="4475970"/>
            <a:ext cx="2488394" cy="677820"/>
          </a:xfrm>
          <a:prstGeom prst="wedgeRoundRectCallout">
            <a:avLst>
              <a:gd name="adj1" fmla="val -20221"/>
              <a:gd name="adj2" fmla="val -983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281885" y="4647662"/>
            <a:ext cx="2295523" cy="677820"/>
          </a:xfrm>
          <a:prstGeom prst="wedgeRoundRectCallout">
            <a:avLst>
              <a:gd name="adj1" fmla="val 58258"/>
              <a:gd name="adj2" fmla="val -802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304554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778" y="1828800"/>
            <a:ext cx="3962400" cy="2759529"/>
          </a:xfrm>
          <a:prstGeom prst="rect">
            <a:avLst/>
          </a:prstGeom>
        </p:spPr>
      </p:pic>
      <p:graphicFrame>
        <p:nvGraphicFramePr>
          <p:cNvPr id="10" name="Group 49">
            <a:extLst>
              <a:ext uri="{FF2B5EF4-FFF2-40B4-BE49-F238E27FC236}">
                <a16:creationId xmlns:a16="http://schemas.microsoft.com/office/drawing/2014/main" xmlns="" id="{7E1592ED-B759-4B90-8835-28C74D228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135372"/>
              </p:ext>
            </p:extLst>
          </p:nvPr>
        </p:nvGraphicFramePr>
        <p:xfrm>
          <a:off x="188815" y="5029200"/>
          <a:ext cx="11860327" cy="859536"/>
        </p:xfrm>
        <a:graphic>
          <a:graphicData uri="http://schemas.openxmlformats.org/drawingml/2006/table">
            <a:tbl>
              <a:tblPr/>
              <a:tblGrid>
                <a:gridCol w="11939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3818">
                  <a:extLst>
                    <a:ext uri="{9D8B030D-6E8A-4147-A177-3AD203B41FA5}">
                      <a16:colId xmlns:a16="http://schemas.microsoft.com/office/drawing/2014/main" xmlns="" val="1239204646"/>
                    </a:ext>
                  </a:extLst>
                </a:gridCol>
                <a:gridCol w="3051716">
                  <a:extLst>
                    <a:ext uri="{9D8B030D-6E8A-4147-A177-3AD203B41FA5}">
                      <a16:colId xmlns:a16="http://schemas.microsoft.com/office/drawing/2014/main" xmlns="" val="1378573508"/>
                    </a:ext>
                  </a:extLst>
                </a:gridCol>
                <a:gridCol w="2050152">
                  <a:extLst>
                    <a:ext uri="{9D8B030D-6E8A-4147-A177-3AD203B41FA5}">
                      <a16:colId xmlns:a16="http://schemas.microsoft.com/office/drawing/2014/main" xmlns="" val="1731450279"/>
                    </a:ext>
                  </a:extLst>
                </a:gridCol>
                <a:gridCol w="1839314">
                  <a:extLst>
                    <a:ext uri="{9D8B030D-6E8A-4147-A177-3AD203B41FA5}">
                      <a16:colId xmlns:a16="http://schemas.microsoft.com/office/drawing/2014/main" xmlns="" val="1760972266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xmlns="" val="1780815459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Order#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Customer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S/N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Qty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00315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07/16/2016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David Rivers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Oil Pump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OP147-063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53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Diagrams</a:t>
            </a:r>
            <a:endParaRPr lang="bg-BG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7798" y="1250577"/>
            <a:ext cx="7428614" cy="5144969"/>
          </a:xfrm>
          <a:prstGeom prst="roundRect">
            <a:avLst>
              <a:gd name="adj" fmla="val 1018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60094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Programmability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6246" y="5744992"/>
            <a:ext cx="10363200" cy="719034"/>
          </a:xfrm>
        </p:spPr>
        <p:txBody>
          <a:bodyPr/>
          <a:lstStyle/>
          <a:p>
            <a:r>
              <a:rPr lang="en-US" dirty="0"/>
              <a:t>Customizing Database Behavior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037012" y="990600"/>
            <a:ext cx="4114800" cy="3728137"/>
            <a:chOff x="3960812" y="914400"/>
            <a:chExt cx="4267200" cy="3866216"/>
          </a:xfrm>
        </p:grpSpPr>
        <p:sp>
          <p:nvSpPr>
            <p:cNvPr id="7" name="Flowchart: Alternate Process 6"/>
            <p:cNvSpPr/>
            <p:nvPr/>
          </p:nvSpPr>
          <p:spPr>
            <a:xfrm>
              <a:off x="5713412" y="914400"/>
              <a:ext cx="1371600" cy="457200"/>
            </a:xfrm>
            <a:prstGeom prst="flowChartAlternate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Begin</a:t>
              </a:r>
            </a:p>
          </p:txBody>
        </p:sp>
        <p:sp>
          <p:nvSpPr>
            <p:cNvPr id="8" name="Diamond 7"/>
            <p:cNvSpPr/>
            <p:nvPr/>
          </p:nvSpPr>
          <p:spPr>
            <a:xfrm>
              <a:off x="5980112" y="1782576"/>
              <a:ext cx="838200" cy="838200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?</a:t>
              </a:r>
            </a:p>
          </p:txBody>
        </p:sp>
        <p:sp>
          <p:nvSpPr>
            <p:cNvPr id="9" name="Diamond 8"/>
            <p:cNvSpPr/>
            <p:nvPr/>
          </p:nvSpPr>
          <p:spPr>
            <a:xfrm>
              <a:off x="5980112" y="3126068"/>
              <a:ext cx="838200" cy="838200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?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89812" y="2730283"/>
              <a:ext cx="838200" cy="4553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Flowchart: Alternate Process 12"/>
            <p:cNvSpPr/>
            <p:nvPr/>
          </p:nvSpPr>
          <p:spPr>
            <a:xfrm>
              <a:off x="5713412" y="4323416"/>
              <a:ext cx="1371600" cy="457200"/>
            </a:xfrm>
            <a:prstGeom prst="flowChartAlternateProces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Flowchart: Alternate Process 13"/>
            <p:cNvSpPr/>
            <p:nvPr/>
          </p:nvSpPr>
          <p:spPr>
            <a:xfrm>
              <a:off x="3960812" y="3316568"/>
              <a:ext cx="1371600" cy="457200"/>
            </a:xfrm>
            <a:prstGeom prst="flowChartAlternateProces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6" name="Straight Arrow Connector 15"/>
            <p:cNvCxnSpPr>
              <a:stCxn id="7" idx="2"/>
              <a:endCxn id="8" idx="0"/>
            </p:cNvCxnSpPr>
            <p:nvPr/>
          </p:nvCxnSpPr>
          <p:spPr>
            <a:xfrm>
              <a:off x="6399212" y="1371600"/>
              <a:ext cx="0" cy="41097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2"/>
              <a:endCxn id="9" idx="0"/>
            </p:cNvCxnSpPr>
            <p:nvPr/>
          </p:nvCxnSpPr>
          <p:spPr>
            <a:xfrm>
              <a:off x="6399212" y="2620776"/>
              <a:ext cx="0" cy="50529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2"/>
              <a:endCxn id="13" idx="0"/>
            </p:cNvCxnSpPr>
            <p:nvPr/>
          </p:nvCxnSpPr>
          <p:spPr>
            <a:xfrm>
              <a:off x="6399212" y="3964268"/>
              <a:ext cx="0" cy="35914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1"/>
              <a:endCxn id="14" idx="3"/>
            </p:cNvCxnSpPr>
            <p:nvPr/>
          </p:nvCxnSpPr>
          <p:spPr>
            <a:xfrm flipH="1">
              <a:off x="5332412" y="3545168"/>
              <a:ext cx="6477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/>
            <p:cNvCxnSpPr>
              <a:stCxn id="8" idx="3"/>
              <a:endCxn id="10" idx="0"/>
            </p:cNvCxnSpPr>
            <p:nvPr/>
          </p:nvCxnSpPr>
          <p:spPr>
            <a:xfrm>
              <a:off x="6818312" y="2201676"/>
              <a:ext cx="990600" cy="528607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/>
            <p:cNvCxnSpPr>
              <a:stCxn id="10" idx="2"/>
              <a:endCxn id="9" idx="3"/>
            </p:cNvCxnSpPr>
            <p:nvPr/>
          </p:nvCxnSpPr>
          <p:spPr>
            <a:xfrm rot="5400000">
              <a:off x="7133836" y="2870091"/>
              <a:ext cx="359553" cy="99060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Placeholder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7747679" y="2321033"/>
            <a:ext cx="1673946" cy="10803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25" y="2383424"/>
            <a:ext cx="1236579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8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Indices make data lookup faster</a:t>
            </a:r>
          </a:p>
          <a:p>
            <a:pPr lvl="1"/>
            <a:r>
              <a:rPr lang="en-US" dirty="0"/>
              <a:t>Clustered – bound to the </a:t>
            </a:r>
            <a:r>
              <a:rPr lang="en-US" dirty="0">
                <a:solidFill>
                  <a:srgbClr val="F3CD60"/>
                </a:solidFill>
              </a:rPr>
              <a:t>primary key</a:t>
            </a:r>
            <a:r>
              <a:rPr lang="en-US" dirty="0"/>
              <a:t>, physically sorts data</a:t>
            </a:r>
          </a:p>
          <a:p>
            <a:pPr lvl="1"/>
            <a:r>
              <a:rPr lang="en-US" dirty="0"/>
              <a:t>Non-Clustered – can be </a:t>
            </a:r>
            <a:r>
              <a:rPr lang="en-US" dirty="0">
                <a:solidFill>
                  <a:srgbClr val="F3CD60"/>
                </a:solidFill>
              </a:rPr>
              <a:t>any field</a:t>
            </a:r>
            <a:r>
              <a:rPr lang="en-US" dirty="0"/>
              <a:t>, references the primary index</a:t>
            </a:r>
          </a:p>
          <a:p>
            <a:r>
              <a:rPr lang="en-US" dirty="0"/>
              <a:t>Structured as an </a:t>
            </a:r>
            <a:r>
              <a:rPr lang="en-US" dirty="0">
                <a:solidFill>
                  <a:srgbClr val="F3CD60"/>
                </a:solidFill>
              </a:rPr>
              <a:t>ordered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15934" y="3810000"/>
            <a:ext cx="1066800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PK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31812" y="5738626"/>
            <a:ext cx="5194074" cy="836369"/>
            <a:chOff x="5561012" y="5334000"/>
            <a:chExt cx="5194074" cy="836369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5561012" y="5334000"/>
              <a:ext cx="5194074" cy="836369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Data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551136" y="5499904"/>
              <a:ext cx="609600" cy="533400"/>
              <a:chOff x="3998912" y="2209800"/>
              <a:chExt cx="609600" cy="533400"/>
            </a:xfrm>
          </p:grpSpPr>
          <p:sp>
            <p:nvSpPr>
              <p:cNvPr id="16" name="Rectangle: Folded Corner 15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141097" y="5499904"/>
              <a:ext cx="609600" cy="533400"/>
              <a:chOff x="3998912" y="2209800"/>
              <a:chExt cx="609600" cy="533400"/>
            </a:xfrm>
          </p:grpSpPr>
          <p:sp>
            <p:nvSpPr>
              <p:cNvPr id="19" name="Rectangle: Folded Corner 18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731058" y="5499904"/>
              <a:ext cx="609600" cy="533400"/>
              <a:chOff x="3998912" y="2209800"/>
              <a:chExt cx="609600" cy="533400"/>
            </a:xfrm>
          </p:grpSpPr>
          <p:sp>
            <p:nvSpPr>
              <p:cNvPr id="22" name="Rectangle: Folded Corner 21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321019" y="5499904"/>
              <a:ext cx="609600" cy="533400"/>
              <a:chOff x="3998912" y="2209800"/>
              <a:chExt cx="609600" cy="533400"/>
            </a:xfrm>
          </p:grpSpPr>
          <p:sp>
            <p:nvSpPr>
              <p:cNvPr id="25" name="Rectangle: Folded Corner 2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8910980" y="5499904"/>
              <a:ext cx="609600" cy="533400"/>
              <a:chOff x="3998912" y="2209800"/>
              <a:chExt cx="609600" cy="533400"/>
            </a:xfrm>
          </p:grpSpPr>
          <p:sp>
            <p:nvSpPr>
              <p:cNvPr id="28" name="Rectangle: Folded Corner 27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9500941" y="5499904"/>
              <a:ext cx="609600" cy="533400"/>
              <a:chOff x="3998912" y="2209800"/>
              <a:chExt cx="609600" cy="533400"/>
            </a:xfrm>
          </p:grpSpPr>
          <p:sp>
            <p:nvSpPr>
              <p:cNvPr id="35" name="Rectangle: Folded Corner 3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0090901" y="5499904"/>
              <a:ext cx="609600" cy="533400"/>
              <a:chOff x="3998912" y="2209800"/>
              <a:chExt cx="609600" cy="533400"/>
            </a:xfrm>
          </p:grpSpPr>
          <p:sp>
            <p:nvSpPr>
              <p:cNvPr id="38" name="Rectangle: Folded Corner 37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41" name="Rectangle 40"/>
          <p:cNvSpPr/>
          <p:nvPr/>
        </p:nvSpPr>
        <p:spPr>
          <a:xfrm>
            <a:off x="2912088" y="4701440"/>
            <a:ext cx="1274492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100-199</a:t>
            </a:r>
            <a:endParaRPr lang="en-US" sz="2000" dirty="0"/>
          </a:p>
        </p:txBody>
      </p:sp>
      <p:sp>
        <p:nvSpPr>
          <p:cNvPr id="42" name="Rectangle 41"/>
          <p:cNvSpPr/>
          <p:nvPr/>
        </p:nvSpPr>
        <p:spPr>
          <a:xfrm>
            <a:off x="1434257" y="4701440"/>
            <a:ext cx="1395256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0-99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69155" y="4701440"/>
            <a:ext cx="1402146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200-299</a:t>
            </a:r>
            <a:endParaRPr lang="en-US" sz="2800" dirty="0"/>
          </a:p>
        </p:txBody>
      </p:sp>
      <p:cxnSp>
        <p:nvCxnSpPr>
          <p:cNvPr id="45" name="Connector: Elbow 44"/>
          <p:cNvCxnSpPr>
            <a:cxnSpLocks/>
            <a:stCxn id="10" idx="1"/>
            <a:endCxn id="42" idx="0"/>
          </p:cNvCxnSpPr>
          <p:nvPr/>
        </p:nvCxnSpPr>
        <p:spPr>
          <a:xfrm rot="10800000" flipV="1">
            <a:off x="2131886" y="4076700"/>
            <a:ext cx="884049" cy="62474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/>
          <p:cNvCxnSpPr>
            <a:cxnSpLocks/>
            <a:stCxn id="10" idx="3"/>
            <a:endCxn id="43" idx="0"/>
          </p:cNvCxnSpPr>
          <p:nvPr/>
        </p:nvCxnSpPr>
        <p:spPr>
          <a:xfrm>
            <a:off x="4082734" y="4076700"/>
            <a:ext cx="887494" cy="62474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10" idx="2"/>
            <a:endCxn id="41" idx="0"/>
          </p:cNvCxnSpPr>
          <p:nvPr/>
        </p:nvCxnSpPr>
        <p:spPr>
          <a:xfrm>
            <a:off x="3549334" y="4343400"/>
            <a:ext cx="0" cy="3580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42" idx="2"/>
          </p:cNvCxnSpPr>
          <p:nvPr/>
        </p:nvCxnSpPr>
        <p:spPr>
          <a:xfrm flipH="1">
            <a:off x="1826737" y="5234840"/>
            <a:ext cx="305148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2" idx="2"/>
            <a:endCxn id="19" idx="2"/>
          </p:cNvCxnSpPr>
          <p:nvPr/>
        </p:nvCxnSpPr>
        <p:spPr>
          <a:xfrm>
            <a:off x="2131885" y="5234840"/>
            <a:ext cx="284812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41" idx="2"/>
            <a:endCxn id="22" idx="2"/>
          </p:cNvCxnSpPr>
          <p:nvPr/>
        </p:nvCxnSpPr>
        <p:spPr>
          <a:xfrm flipH="1">
            <a:off x="3006658" y="5234840"/>
            <a:ext cx="542676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41" idx="2"/>
            <a:endCxn id="25" idx="2"/>
          </p:cNvCxnSpPr>
          <p:nvPr/>
        </p:nvCxnSpPr>
        <p:spPr>
          <a:xfrm>
            <a:off x="3549334" y="5234840"/>
            <a:ext cx="47285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stCxn id="41" idx="2"/>
            <a:endCxn id="28" idx="2"/>
          </p:cNvCxnSpPr>
          <p:nvPr/>
        </p:nvCxnSpPr>
        <p:spPr>
          <a:xfrm>
            <a:off x="3549334" y="5234840"/>
            <a:ext cx="637246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stCxn id="43" idx="2"/>
            <a:endCxn id="35" idx="2"/>
          </p:cNvCxnSpPr>
          <p:nvPr/>
        </p:nvCxnSpPr>
        <p:spPr>
          <a:xfrm flipH="1">
            <a:off x="4776541" y="5234840"/>
            <a:ext cx="193687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  <a:stCxn id="43" idx="2"/>
            <a:endCxn id="38" idx="2"/>
          </p:cNvCxnSpPr>
          <p:nvPr/>
        </p:nvCxnSpPr>
        <p:spPr>
          <a:xfrm>
            <a:off x="4970228" y="5234840"/>
            <a:ext cx="396273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870860" y="3810000"/>
            <a:ext cx="1066800" cy="5334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Index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6386738" y="5738626"/>
            <a:ext cx="5194074" cy="836369"/>
            <a:chOff x="5561012" y="5334000"/>
            <a:chExt cx="5194074" cy="836369"/>
          </a:xfrm>
          <a:solidFill>
            <a:srgbClr val="00B050">
              <a:alpha val="20000"/>
            </a:srgbClr>
          </a:solidFill>
        </p:grpSpPr>
        <p:sp>
          <p:nvSpPr>
            <p:cNvPr id="85" name="Rectangle: Rounded Corners 84"/>
            <p:cNvSpPr/>
            <p:nvPr/>
          </p:nvSpPr>
          <p:spPr>
            <a:xfrm>
              <a:off x="5561012" y="5334000"/>
              <a:ext cx="5194074" cy="836369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Links</a:t>
              </a: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6551136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105" name="Rectangle: Folded Corner 10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141097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103" name="Rectangle: Folded Corner 10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7731058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101" name="Rectangle: Folded Corner 10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8321019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99" name="Rectangle: Folded Corner 98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910980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97" name="Rectangle: Folded Corner 9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9500941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95" name="Rectangle: Folded Corner 9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10090901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93" name="Rectangle: Folded Corner 9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7289183" y="4701440"/>
            <a:ext cx="4237044" cy="533400"/>
            <a:chOff x="7289183" y="4701440"/>
            <a:chExt cx="4237044" cy="533400"/>
          </a:xfrm>
        </p:grpSpPr>
        <p:sp>
          <p:nvSpPr>
            <p:cNvPr id="107" name="Rectangle 106"/>
            <p:cNvSpPr/>
            <p:nvPr/>
          </p:nvSpPr>
          <p:spPr>
            <a:xfrm>
              <a:off x="8767014" y="4701440"/>
              <a:ext cx="1274492" cy="5334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Range 2</a:t>
              </a:r>
              <a:endParaRPr lang="en-US" sz="200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289183" y="4701440"/>
              <a:ext cx="1395256" cy="5334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Range 1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124081" y="4701440"/>
              <a:ext cx="1402146" cy="5334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Range 3</a:t>
              </a:r>
              <a:endParaRPr lang="en-US" sz="28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7986812" y="4076700"/>
            <a:ext cx="2838342" cy="624740"/>
            <a:chOff x="7986812" y="4076700"/>
            <a:chExt cx="2838342" cy="624740"/>
          </a:xfrm>
        </p:grpSpPr>
        <p:cxnSp>
          <p:nvCxnSpPr>
            <p:cNvPr id="110" name="Connector: Elbow 109"/>
            <p:cNvCxnSpPr>
              <a:cxnSpLocks/>
              <a:stCxn id="83" idx="1"/>
              <a:endCxn id="108" idx="0"/>
            </p:cNvCxnSpPr>
            <p:nvPr/>
          </p:nvCxnSpPr>
          <p:spPr>
            <a:xfrm rot="10800000" flipV="1">
              <a:off x="7986812" y="4076700"/>
              <a:ext cx="884049" cy="624740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/>
            <p:cNvCxnSpPr>
              <a:cxnSpLocks/>
              <a:stCxn id="83" idx="3"/>
              <a:endCxn id="109" idx="0"/>
            </p:cNvCxnSpPr>
            <p:nvPr/>
          </p:nvCxnSpPr>
          <p:spPr>
            <a:xfrm>
              <a:off x="9937660" y="4076700"/>
              <a:ext cx="887494" cy="624740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cxnSpLocks/>
              <a:stCxn id="83" idx="2"/>
              <a:endCxn id="107" idx="0"/>
            </p:cNvCxnSpPr>
            <p:nvPr/>
          </p:nvCxnSpPr>
          <p:spPr>
            <a:xfrm>
              <a:off x="9404260" y="4343400"/>
              <a:ext cx="0" cy="35804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7681663" y="5234840"/>
            <a:ext cx="3539764" cy="669690"/>
            <a:chOff x="7681663" y="5234840"/>
            <a:chExt cx="3539764" cy="669690"/>
          </a:xfrm>
        </p:grpSpPr>
        <p:cxnSp>
          <p:nvCxnSpPr>
            <p:cNvPr id="113" name="Straight Arrow Connector 112"/>
            <p:cNvCxnSpPr>
              <a:cxnSpLocks/>
              <a:stCxn id="108" idx="2"/>
            </p:cNvCxnSpPr>
            <p:nvPr/>
          </p:nvCxnSpPr>
          <p:spPr>
            <a:xfrm flipH="1">
              <a:off x="7681663" y="5234840"/>
              <a:ext cx="305148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cxnSpLocks/>
              <a:stCxn id="108" idx="2"/>
              <a:endCxn id="103" idx="2"/>
            </p:cNvCxnSpPr>
            <p:nvPr/>
          </p:nvCxnSpPr>
          <p:spPr>
            <a:xfrm>
              <a:off x="7986811" y="5234840"/>
              <a:ext cx="284812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cxnSpLocks/>
              <a:stCxn id="107" idx="2"/>
              <a:endCxn id="101" idx="2"/>
            </p:cNvCxnSpPr>
            <p:nvPr/>
          </p:nvCxnSpPr>
          <p:spPr>
            <a:xfrm flipH="1">
              <a:off x="8861584" y="5234840"/>
              <a:ext cx="542676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cxnSpLocks/>
              <a:stCxn id="107" idx="2"/>
              <a:endCxn id="99" idx="2"/>
            </p:cNvCxnSpPr>
            <p:nvPr/>
          </p:nvCxnSpPr>
          <p:spPr>
            <a:xfrm>
              <a:off x="9404260" y="5234840"/>
              <a:ext cx="47285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cxnSpLocks/>
              <a:stCxn id="107" idx="2"/>
              <a:endCxn id="97" idx="2"/>
            </p:cNvCxnSpPr>
            <p:nvPr/>
          </p:nvCxnSpPr>
          <p:spPr>
            <a:xfrm>
              <a:off x="9404260" y="5234840"/>
              <a:ext cx="637246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cxnSpLocks/>
              <a:stCxn id="109" idx="2"/>
              <a:endCxn id="95" idx="2"/>
            </p:cNvCxnSpPr>
            <p:nvPr/>
          </p:nvCxnSpPr>
          <p:spPr>
            <a:xfrm flipH="1">
              <a:off x="10631467" y="5234840"/>
              <a:ext cx="193687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/>
              <a:stCxn id="109" idx="2"/>
              <a:endCxn id="93" idx="2"/>
            </p:cNvCxnSpPr>
            <p:nvPr/>
          </p:nvCxnSpPr>
          <p:spPr>
            <a:xfrm>
              <a:off x="10825154" y="5234840"/>
              <a:ext cx="396273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Arrow: Right 119"/>
          <p:cNvSpPr/>
          <p:nvPr/>
        </p:nvSpPr>
        <p:spPr>
          <a:xfrm rot="10800000">
            <a:off x="5794442" y="5901590"/>
            <a:ext cx="533400" cy="51044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2996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1" grpId="0" animBg="1"/>
      <p:bldP spid="42" grpId="0" animBg="1"/>
      <p:bldP spid="43" grpId="0" animBg="1"/>
      <p:bldP spid="83" grpId="0" animBg="1"/>
      <p:bldP spid="1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Views are </a:t>
            </a:r>
            <a:r>
              <a:rPr lang="en-US" dirty="0">
                <a:solidFill>
                  <a:srgbClr val="F3CD60"/>
                </a:solidFill>
              </a:rPr>
              <a:t>prepared queries </a:t>
            </a:r>
            <a:r>
              <a:rPr lang="en-US" dirty="0"/>
              <a:t>for displaying </a:t>
            </a:r>
            <a:r>
              <a:rPr lang="en-US" dirty="0">
                <a:solidFill>
                  <a:srgbClr val="F3CD60"/>
                </a:solidFill>
              </a:rPr>
              <a:t>sections</a:t>
            </a:r>
            <a:r>
              <a:rPr lang="en-US" dirty="0"/>
              <a:t> of our data</a:t>
            </a:r>
          </a:p>
          <a:p>
            <a:pPr>
              <a:spcBef>
                <a:spcPts val="28800"/>
              </a:spcBef>
            </a:pPr>
            <a:r>
              <a:rPr lang="en-US" dirty="0"/>
              <a:t>Evaluated at </a:t>
            </a:r>
            <a:r>
              <a:rPr lang="en-US" dirty="0">
                <a:solidFill>
                  <a:srgbClr val="F3CD60"/>
                </a:solidFill>
              </a:rPr>
              <a:t>run time </a:t>
            </a:r>
            <a:r>
              <a:rPr lang="en-US" dirty="0"/>
              <a:t>– they do not increase performance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47900" y="2133600"/>
            <a:ext cx="7693024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VIEW </a:t>
            </a:r>
            <a:r>
              <a:rPr lang="en-US" sz="2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v_employee_names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e.employee_id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 </a:t>
            </a:r>
            <a:r>
              <a:rPr lang="en-US" sz="2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e.first_name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 </a:t>
            </a:r>
            <a:r>
              <a:rPr lang="en-US" sz="2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e.last_name</a:t>
            </a:r>
            <a:endParaRPr lang="en-US" sz="2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soft_uni.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6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47900" y="4612957"/>
            <a:ext cx="769302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v_employee_names</a:t>
            </a:r>
            <a:endParaRPr lang="en-US" sz="26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34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can further be customized with reusable code</a:t>
            </a:r>
          </a:p>
          <a:p>
            <a:r>
              <a:rPr lang="en-US" dirty="0">
                <a:solidFill>
                  <a:srgbClr val="F3CD60"/>
                </a:solidFill>
              </a:rPr>
              <a:t>Procedures</a:t>
            </a:r>
            <a:r>
              <a:rPr lang="en-US" dirty="0"/>
              <a:t> – carry out a predetermined </a:t>
            </a:r>
            <a:r>
              <a:rPr lang="en-US" dirty="0">
                <a:solidFill>
                  <a:srgbClr val="F3CD60"/>
                </a:solidFill>
              </a:rPr>
              <a:t>action</a:t>
            </a:r>
          </a:p>
          <a:p>
            <a:pPr lvl="1"/>
            <a:r>
              <a:rPr lang="en-US" dirty="0"/>
              <a:t>E.g. get all employees with salary above 35000</a:t>
            </a:r>
          </a:p>
          <a:p>
            <a:r>
              <a:rPr lang="en-US" dirty="0">
                <a:solidFill>
                  <a:srgbClr val="F3CD60"/>
                </a:solidFill>
              </a:rPr>
              <a:t>Functions </a:t>
            </a:r>
            <a:r>
              <a:rPr lang="en-US" dirty="0"/>
              <a:t>– receive </a:t>
            </a:r>
            <a:r>
              <a:rPr lang="en-US" dirty="0">
                <a:solidFill>
                  <a:srgbClr val="F3CD60"/>
                </a:solidFill>
              </a:rPr>
              <a:t>parameters</a:t>
            </a:r>
            <a:r>
              <a:rPr lang="en-US" dirty="0"/>
              <a:t> and return a </a:t>
            </a:r>
            <a:r>
              <a:rPr lang="en-US" dirty="0">
                <a:solidFill>
                  <a:srgbClr val="F3CD60"/>
                </a:solidFill>
              </a:rPr>
              <a:t>result</a:t>
            </a:r>
          </a:p>
          <a:p>
            <a:pPr lvl="1"/>
            <a:r>
              <a:rPr lang="en-US" dirty="0"/>
              <a:t>E.g. get the age of a person using their birthdate and current date</a:t>
            </a:r>
          </a:p>
          <a:p>
            <a:r>
              <a:rPr lang="en-US" dirty="0">
                <a:solidFill>
                  <a:srgbClr val="F3CD60"/>
                </a:solidFill>
              </a:rPr>
              <a:t>Triggers</a:t>
            </a:r>
            <a:r>
              <a:rPr lang="en-US" dirty="0"/>
              <a:t> – </a:t>
            </a:r>
            <a:r>
              <a:rPr lang="en-US" dirty="0">
                <a:solidFill>
                  <a:srgbClr val="F3CD60"/>
                </a:solidFill>
              </a:rPr>
              <a:t>watch</a:t>
            </a:r>
            <a:r>
              <a:rPr lang="en-US" dirty="0"/>
              <a:t> for activity in the database and </a:t>
            </a:r>
            <a:r>
              <a:rPr lang="en-US" dirty="0">
                <a:solidFill>
                  <a:srgbClr val="F3CD60"/>
                </a:solidFill>
              </a:rPr>
              <a:t>react</a:t>
            </a:r>
            <a:r>
              <a:rPr lang="en-US" dirty="0"/>
              <a:t> to it</a:t>
            </a:r>
          </a:p>
          <a:p>
            <a:pPr lvl="1"/>
            <a:r>
              <a:rPr lang="en-US" dirty="0"/>
              <a:t>E.g. when a record is deleted, write it to an archive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Procedures, Functions and Triggers</a:t>
            </a:r>
          </a:p>
        </p:txBody>
      </p:sp>
    </p:spTree>
    <p:extLst>
      <p:ext uri="{BB962C8B-B14F-4D97-AF65-F5344CB8AC3E}">
        <p14:creationId xmlns:p14="http://schemas.microsoft.com/office/powerpoint/2010/main" val="253489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6612" y="1752600"/>
            <a:ext cx="10729800" cy="21852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udp_get_employees_salary_above_35000()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	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35000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492" y="4876800"/>
            <a:ext cx="1072792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CALL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udp_get_employees_salary_above_35000</a:t>
            </a:r>
            <a:endParaRPr lang="en-US" sz="26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95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9368" y="1752600"/>
            <a:ext cx="109440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sz="26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dirty="0">
                <a:solidFill>
                  <a:srgbClr val="F3CD60"/>
                </a:solidFill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udf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_age (dateValue DATE)</a:t>
            </a:r>
          </a:p>
          <a:p>
            <a:r>
              <a:rPr lang="en-US" sz="26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sz="26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</a:p>
          <a:p>
            <a:r>
              <a:rPr lang="en-US" sz="2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sz="2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</a:t>
            </a:r>
            <a:r>
              <a:rPr lang="en-US" dirty="0"/>
              <a:t> 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dirty="0"/>
              <a:t> </a:t>
            </a:r>
            <a:r>
              <a:rPr lang="en-US" sz="26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dirty="0"/>
              <a:t> 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dirty="0"/>
              <a:t> = </a:t>
            </a:r>
            <a:r>
              <a:rPr lang="en-US" sz="26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TIMESTAMPDIFF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dateValue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NOW()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result;</a:t>
            </a:r>
          </a:p>
          <a:p>
            <a:r>
              <a:rPr lang="en-US" sz="2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9368" y="5000957"/>
            <a:ext cx="10944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/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udf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('1988-12-21');</a:t>
            </a:r>
          </a:p>
        </p:txBody>
      </p:sp>
    </p:spTree>
    <p:extLst>
      <p:ext uri="{BB962C8B-B14F-4D97-AF65-F5344CB8AC3E}">
        <p14:creationId xmlns:p14="http://schemas.microsoft.com/office/powerpoint/2010/main" val="254654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RDBMS </a:t>
            </a:r>
            <a:r>
              <a:rPr lang="en-US" sz="3200" dirty="0">
                <a:solidFill>
                  <a:srgbClr val="F3CD60"/>
                </a:solidFill>
              </a:rPr>
              <a:t>store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F3CD60"/>
                </a:solidFill>
              </a:rPr>
              <a:t>manage</a:t>
            </a:r>
            <a:r>
              <a:rPr lang="en-US" sz="3200" dirty="0"/>
              <a:t> data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We communicate with the DB engine via </a:t>
            </a:r>
            <a:r>
              <a:rPr lang="en-US" sz="3200" dirty="0">
                <a:solidFill>
                  <a:srgbClr val="F3CD60"/>
                </a:solidFill>
              </a:rPr>
              <a:t>SQL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MySQL is a </a:t>
            </a:r>
            <a:r>
              <a:rPr lang="en-US" sz="3200" dirty="0">
                <a:solidFill>
                  <a:srgbClr val="F3CD60"/>
                </a:solidFill>
              </a:rPr>
              <a:t>multiplatform</a:t>
            </a:r>
            <a:r>
              <a:rPr lang="en-US" sz="3200" dirty="0"/>
              <a:t>  RDBMS using SQL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Table </a:t>
            </a:r>
            <a:r>
              <a:rPr lang="en-US" sz="3200" dirty="0">
                <a:solidFill>
                  <a:srgbClr val="F3CD60"/>
                </a:solidFill>
              </a:rPr>
              <a:t>relations</a:t>
            </a:r>
            <a:r>
              <a:rPr lang="en-US" sz="3200" dirty="0"/>
              <a:t> reduce </a:t>
            </a:r>
            <a:r>
              <a:rPr lang="en-US" sz="3200" dirty="0">
                <a:solidFill>
                  <a:srgbClr val="F3CD60"/>
                </a:solidFill>
              </a:rPr>
              <a:t>repetition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F3CD60"/>
                </a:solidFill>
              </a:rPr>
              <a:t>complexity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Databases can be customized with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sz="3200" dirty="0"/>
              <a:t>    </a:t>
            </a:r>
            <a:r>
              <a:rPr lang="en-US" sz="3200" dirty="0"/>
              <a:t>functions and procedures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319" y="3581400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Storing data is </a:t>
            </a:r>
            <a:r>
              <a:rPr lang="en-US" sz="3200" dirty="0">
                <a:solidFill>
                  <a:srgbClr val="F3CD60"/>
                </a:solidFill>
              </a:rPr>
              <a:t>not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primary reason to use a database</a:t>
            </a:r>
          </a:p>
          <a:p>
            <a:r>
              <a:rPr lang="en-US" dirty="0"/>
              <a:t>Flat storage </a:t>
            </a:r>
            <a:r>
              <a:rPr lang="en-US" dirty="0">
                <a:solidFill>
                  <a:srgbClr val="F3CD60"/>
                </a:solidFill>
              </a:rPr>
              <a:t>eventually</a:t>
            </a:r>
            <a:r>
              <a:rPr lang="en-US" dirty="0"/>
              <a:t> runs into </a:t>
            </a:r>
            <a:r>
              <a:rPr lang="en-US" dirty="0">
                <a:solidFill>
                  <a:srgbClr val="F3CD60"/>
                </a:solidFill>
              </a:rPr>
              <a:t>issues</a:t>
            </a:r>
            <a:r>
              <a:rPr lang="en-US" dirty="0"/>
              <a:t> with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Ease of updating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Redundancy</a:t>
            </a:r>
          </a:p>
          <a:p>
            <a:pPr lvl="1"/>
            <a:r>
              <a:rPr lang="en-US" dirty="0"/>
              <a:t>Importance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2971800"/>
            <a:ext cx="4124669" cy="313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4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is an </a:t>
            </a:r>
            <a:r>
              <a:rPr lang="en-US" dirty="0">
                <a:solidFill>
                  <a:srgbClr val="F3CD60"/>
                </a:solidFill>
              </a:rPr>
              <a:t>organized</a:t>
            </a:r>
            <a:r>
              <a:rPr lang="en-US" dirty="0"/>
              <a:t> collection of </a:t>
            </a:r>
            <a:r>
              <a:rPr lang="en-US" dirty="0">
                <a:solidFill>
                  <a:srgbClr val="F3CD60"/>
                </a:solidFill>
              </a:rPr>
              <a:t>related</a:t>
            </a:r>
            <a:r>
              <a:rPr lang="en-US" dirty="0"/>
              <a:t> information</a:t>
            </a:r>
          </a:p>
          <a:p>
            <a:pPr lvl="1"/>
            <a:r>
              <a:rPr lang="en-US" dirty="0"/>
              <a:t>It imposes </a:t>
            </a:r>
            <a:r>
              <a:rPr lang="en-US" dirty="0">
                <a:solidFill>
                  <a:srgbClr val="F3CD60"/>
                </a:solidFill>
              </a:rPr>
              <a:t>rules</a:t>
            </a:r>
            <a:r>
              <a:rPr lang="en-US" dirty="0"/>
              <a:t> on the contained data</a:t>
            </a:r>
          </a:p>
          <a:p>
            <a:pPr lvl="1"/>
            <a:r>
              <a:rPr lang="en-US" dirty="0"/>
              <a:t>Access to data is usually provided by a "</a:t>
            </a:r>
            <a:r>
              <a:rPr lang="en-US" sz="3400" dirty="0">
                <a:solidFill>
                  <a:srgbClr val="F3CD60"/>
                </a:solidFill>
              </a:rPr>
              <a:t>system</a:t>
            </a:r>
            <a:r>
              <a:rPr lang="en-US" dirty="0"/>
              <a:t>" (DBMS)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3CD60"/>
                </a:solidFill>
              </a:rPr>
              <a:t>database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3CD60"/>
                </a:solidFill>
              </a:rPr>
              <a:t>management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dirty="0"/>
          </a:p>
          <a:p>
            <a:pPr lvl="1"/>
            <a:r>
              <a:rPr lang="en-US" dirty="0"/>
              <a:t>Relational storage first proposed by Edgar Codd in 1970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205402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>
                <a:solidFill>
                  <a:srgbClr val="F3CD60"/>
                </a:solidFill>
              </a:rPr>
              <a:t>R</a:t>
            </a:r>
            <a:r>
              <a:rPr lang="en-US" dirty="0"/>
              <a:t>elational </a:t>
            </a:r>
            <a:r>
              <a:rPr lang="en-US" dirty="0">
                <a:solidFill>
                  <a:srgbClr val="F3CD60"/>
                </a:solidFill>
              </a:rPr>
              <a:t>D</a:t>
            </a:r>
            <a:r>
              <a:rPr lang="en-US" dirty="0"/>
              <a:t>ata </a:t>
            </a:r>
            <a:r>
              <a:rPr lang="en-US" dirty="0">
                <a:solidFill>
                  <a:srgbClr val="F3CD60"/>
                </a:solidFill>
              </a:rPr>
              <a:t>B</a:t>
            </a:r>
            <a:r>
              <a:rPr lang="en-US" dirty="0"/>
              <a:t>ase </a:t>
            </a:r>
            <a:r>
              <a:rPr lang="en-US" dirty="0">
                <a:solidFill>
                  <a:srgbClr val="F3CD60"/>
                </a:solidFill>
              </a:rPr>
              <a:t>M</a:t>
            </a:r>
            <a:r>
              <a:rPr lang="en-US" dirty="0"/>
              <a:t>anagement </a:t>
            </a:r>
            <a:r>
              <a:rPr lang="en-US" dirty="0">
                <a:solidFill>
                  <a:srgbClr val="F3CD60"/>
                </a:solidFill>
              </a:rPr>
              <a:t>S</a:t>
            </a:r>
            <a:r>
              <a:rPr lang="en-US" dirty="0"/>
              <a:t>ystem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Database </a:t>
            </a:r>
            <a:r>
              <a:rPr lang="en-US" dirty="0">
                <a:solidFill>
                  <a:srgbClr val="F3CD60"/>
                </a:solidFill>
              </a:rPr>
              <a:t>management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F3CD60"/>
                </a:solidFill>
              </a:rPr>
              <a:t>parses requests </a:t>
            </a:r>
            <a:r>
              <a:rPr lang="en-US" dirty="0"/>
              <a:t>from the user and takes the </a:t>
            </a:r>
            <a:r>
              <a:rPr lang="en-US" dirty="0">
                <a:solidFill>
                  <a:srgbClr val="F3CD60"/>
                </a:solidFill>
              </a:rPr>
              <a:t>appropriate</a:t>
            </a:r>
            <a:r>
              <a:rPr lang="en-US" dirty="0"/>
              <a:t> action</a:t>
            </a:r>
          </a:p>
          <a:p>
            <a:pPr lvl="1"/>
            <a:r>
              <a:rPr lang="en-US" dirty="0"/>
              <a:t>The user </a:t>
            </a:r>
            <a:r>
              <a:rPr lang="en-US" dirty="0">
                <a:solidFill>
                  <a:schemeClr val="bg2"/>
                </a:solidFill>
              </a:rPr>
              <a:t>doesn't have direct access </a:t>
            </a:r>
            <a:r>
              <a:rPr lang="en-US" dirty="0"/>
              <a:t>to the stored data</a:t>
            </a:r>
            <a:endParaRPr lang="bg-BG" dirty="0"/>
          </a:p>
          <a:p>
            <a:pPr lvl="1"/>
            <a:r>
              <a:rPr lang="en-US" dirty="0"/>
              <a:t>Data is presented by </a:t>
            </a:r>
            <a:r>
              <a:rPr lang="en-US" dirty="0">
                <a:solidFill>
                  <a:srgbClr val="F3CD60"/>
                </a:solidFill>
              </a:rPr>
              <a:t>relations</a:t>
            </a:r>
            <a:r>
              <a:rPr lang="en-US" dirty="0"/>
              <a:t> – collection of tables related by </a:t>
            </a:r>
            <a:r>
              <a:rPr lang="en-US" dirty="0">
                <a:solidFill>
                  <a:srgbClr val="F3CD60"/>
                </a:solidFill>
              </a:rPr>
              <a:t>common fields</a:t>
            </a:r>
          </a:p>
          <a:p>
            <a:pPr lvl="1"/>
            <a:r>
              <a:rPr lang="en-US" dirty="0"/>
              <a:t>MS SQL Server, DB2, Oracle and MySQL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</a:p>
        </p:txBody>
      </p:sp>
    </p:spTree>
    <p:extLst>
      <p:ext uri="{BB962C8B-B14F-4D97-AF65-F5344CB8AC3E}">
        <p14:creationId xmlns:p14="http://schemas.microsoft.com/office/powerpoint/2010/main" val="2595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Client-Server Model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014710" y="870071"/>
            <a:ext cx="4159406" cy="4184495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229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188815" y="1052885"/>
            <a:ext cx="11804822" cy="5570355"/>
          </a:xfrm>
        </p:spPr>
        <p:txBody>
          <a:bodyPr/>
          <a:lstStyle/>
          <a:p>
            <a:r>
              <a:rPr lang="en-US" dirty="0"/>
              <a:t>SQL Server uses the Client-Server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 Flow</a:t>
            </a:r>
          </a:p>
        </p:txBody>
      </p:sp>
      <p:sp>
        <p:nvSpPr>
          <p:cNvPr id="26" name="Rectangle: Rounded Corners 24"/>
          <p:cNvSpPr/>
          <p:nvPr/>
        </p:nvSpPr>
        <p:spPr>
          <a:xfrm>
            <a:off x="465945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Clients</a:t>
            </a:r>
          </a:p>
        </p:txBody>
      </p:sp>
      <p:sp>
        <p:nvSpPr>
          <p:cNvPr id="34" name="Arrow: Right 9"/>
          <p:cNvSpPr/>
          <p:nvPr/>
        </p:nvSpPr>
        <p:spPr>
          <a:xfrm>
            <a:off x="3289838" y="2970881"/>
            <a:ext cx="1295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5" name="TextBox 10"/>
          <p:cNvSpPr txBox="1"/>
          <p:nvPr/>
        </p:nvSpPr>
        <p:spPr>
          <a:xfrm>
            <a:off x="3289838" y="2349179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Query</a:t>
            </a:r>
          </a:p>
        </p:txBody>
      </p:sp>
      <p:sp>
        <p:nvSpPr>
          <p:cNvPr id="36" name="Arrow: Right 16"/>
          <p:cNvSpPr/>
          <p:nvPr/>
        </p:nvSpPr>
        <p:spPr>
          <a:xfrm>
            <a:off x="7623146" y="2970881"/>
            <a:ext cx="1295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7" name="TextBox 17"/>
          <p:cNvSpPr txBox="1"/>
          <p:nvPr/>
        </p:nvSpPr>
        <p:spPr>
          <a:xfrm>
            <a:off x="7623146" y="2349179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Access</a:t>
            </a:r>
          </a:p>
        </p:txBody>
      </p:sp>
      <p:sp>
        <p:nvSpPr>
          <p:cNvPr id="38" name="Arrow: Right 20"/>
          <p:cNvSpPr/>
          <p:nvPr/>
        </p:nvSpPr>
        <p:spPr>
          <a:xfrm flipH="1">
            <a:off x="7623146" y="4665140"/>
            <a:ext cx="1295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9" name="Arrow: Right 21"/>
          <p:cNvSpPr/>
          <p:nvPr/>
        </p:nvSpPr>
        <p:spPr>
          <a:xfrm flipH="1">
            <a:off x="3285345" y="4665140"/>
            <a:ext cx="1295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0" name="TextBox 22"/>
          <p:cNvSpPr txBox="1"/>
          <p:nvPr/>
        </p:nvSpPr>
        <p:spPr>
          <a:xfrm>
            <a:off x="7623146" y="5282625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41" name="TextBox 23"/>
          <p:cNvSpPr txBox="1"/>
          <p:nvPr/>
        </p:nvSpPr>
        <p:spPr>
          <a:xfrm>
            <a:off x="3285345" y="5282625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42" name="Rectangle: Rounded Corners 26"/>
          <p:cNvSpPr/>
          <p:nvPr/>
        </p:nvSpPr>
        <p:spPr>
          <a:xfrm>
            <a:off x="9076545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Database</a:t>
            </a:r>
          </a:p>
        </p:txBody>
      </p:sp>
      <p:sp>
        <p:nvSpPr>
          <p:cNvPr id="43" name="Rectangle: Rounded Corners 25"/>
          <p:cNvSpPr/>
          <p:nvPr/>
        </p:nvSpPr>
        <p:spPr>
          <a:xfrm>
            <a:off x="4771245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Engine</a:t>
            </a:r>
          </a:p>
        </p:txBody>
      </p:sp>
      <p:pic>
        <p:nvPicPr>
          <p:cNvPr id="44" name="Graphic 7" descr="Gears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37413" y="3018839"/>
            <a:ext cx="2310822" cy="2310822"/>
          </a:xfrm>
          <a:prstGeom prst="rect">
            <a:avLst/>
          </a:prstGeom>
        </p:spPr>
      </p:pic>
      <p:pic>
        <p:nvPicPr>
          <p:cNvPr id="45" name="Graphic 11" descr="Database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244478" y="3009480"/>
            <a:ext cx="2310467" cy="2310467"/>
          </a:xfrm>
          <a:prstGeom prst="rect">
            <a:avLst/>
          </a:prstGeom>
        </p:spPr>
      </p:pic>
      <p:pic>
        <p:nvPicPr>
          <p:cNvPr id="46" name="Graphic 14" descr="Computer">
            <a:extLst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107398" y="2789687"/>
            <a:ext cx="1363428" cy="1363428"/>
          </a:xfrm>
          <a:prstGeom prst="rect">
            <a:avLst/>
          </a:prstGeom>
        </p:spPr>
      </p:pic>
      <p:pic>
        <p:nvPicPr>
          <p:cNvPr id="47" name="Graphic 19" descr="Tablet">
            <a:extLst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26003" y="4209699"/>
            <a:ext cx="1176546" cy="1176546"/>
          </a:xfrm>
          <a:prstGeom prst="rect">
            <a:avLst/>
          </a:prstGeom>
        </p:spPr>
      </p:pic>
      <p:pic>
        <p:nvPicPr>
          <p:cNvPr id="48" name="Graphic 33" descr="Smart Phone">
            <a:extLst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894806" y="4266283"/>
            <a:ext cx="1063378" cy="106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3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7" grpId="0"/>
      <p:bldP spid="38" grpId="0" animBg="1"/>
      <p:bldP spid="39" grpId="0" animBg="1"/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5" descr="Cloud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760511" y="1787899"/>
            <a:ext cx="3555886" cy="3555886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Model</a:t>
            </a:r>
            <a:endParaRPr lang="bg-BG" dirty="0"/>
          </a:p>
        </p:txBody>
      </p:sp>
      <p:sp>
        <p:nvSpPr>
          <p:cNvPr id="10" name="Up Arrow 9"/>
          <p:cNvSpPr/>
          <p:nvPr/>
        </p:nvSpPr>
        <p:spPr>
          <a:xfrm rot="8636746">
            <a:off x="4363415" y="2519361"/>
            <a:ext cx="372721" cy="752475"/>
          </a:xfrm>
          <a:prstGeom prst="upArrow">
            <a:avLst/>
          </a:prstGeom>
          <a:solidFill>
            <a:srgbClr val="F3B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3BE60"/>
              </a:solidFill>
            </a:endParaRPr>
          </a:p>
        </p:txBody>
      </p:sp>
      <p:sp>
        <p:nvSpPr>
          <p:cNvPr id="14" name="Up Arrow 13"/>
          <p:cNvSpPr/>
          <p:nvPr/>
        </p:nvSpPr>
        <p:spPr>
          <a:xfrm rot="5400000">
            <a:off x="3245814" y="3375965"/>
            <a:ext cx="372721" cy="752475"/>
          </a:xfrm>
          <a:prstGeom prst="upArrow">
            <a:avLst/>
          </a:prstGeom>
          <a:solidFill>
            <a:srgbClr val="F3B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3BE60"/>
              </a:solidFill>
            </a:endParaRPr>
          </a:p>
        </p:txBody>
      </p:sp>
      <p:sp>
        <p:nvSpPr>
          <p:cNvPr id="15" name="Up Arrow 14"/>
          <p:cNvSpPr/>
          <p:nvPr/>
        </p:nvSpPr>
        <p:spPr>
          <a:xfrm rot="3587749">
            <a:off x="4041337" y="4546102"/>
            <a:ext cx="372721" cy="752475"/>
          </a:xfrm>
          <a:prstGeom prst="upArrow">
            <a:avLst/>
          </a:prstGeom>
          <a:solidFill>
            <a:srgbClr val="F3B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3BE60"/>
              </a:solidFill>
            </a:endParaRPr>
          </a:p>
        </p:txBody>
      </p:sp>
      <p:sp>
        <p:nvSpPr>
          <p:cNvPr id="16" name="Up Arrow 15"/>
          <p:cNvSpPr/>
          <p:nvPr/>
        </p:nvSpPr>
        <p:spPr>
          <a:xfrm rot="5400000">
            <a:off x="8646489" y="3375966"/>
            <a:ext cx="372721" cy="752475"/>
          </a:xfrm>
          <a:prstGeom prst="upArrow">
            <a:avLst/>
          </a:prstGeom>
          <a:solidFill>
            <a:srgbClr val="F3B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TextBox 11"/>
          <p:cNvSpPr txBox="1"/>
          <p:nvPr/>
        </p:nvSpPr>
        <p:spPr>
          <a:xfrm>
            <a:off x="5774014" y="3398260"/>
            <a:ext cx="1528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TCP/IP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0485" y="1631353"/>
            <a:ext cx="1870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CLIENTS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48014" y="4778514"/>
            <a:ext cx="2312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DATABASE</a:t>
            </a:r>
          </a:p>
        </p:txBody>
      </p:sp>
      <p:pic>
        <p:nvPicPr>
          <p:cNvPr id="17" name="Graphic 11" descr="Database">
            <a:extLst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429861" y="2481742"/>
            <a:ext cx="2310467" cy="2310467"/>
          </a:xfrm>
          <a:prstGeom prst="rect">
            <a:avLst/>
          </a:prstGeom>
        </p:spPr>
      </p:pic>
      <p:pic>
        <p:nvPicPr>
          <p:cNvPr id="20" name="Graphic 14" descr="Computer">
            <a:extLst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781531" y="1345274"/>
            <a:ext cx="1363428" cy="1363428"/>
          </a:xfrm>
          <a:prstGeom prst="rect">
            <a:avLst/>
          </a:prstGeom>
        </p:spPr>
      </p:pic>
      <p:pic>
        <p:nvPicPr>
          <p:cNvPr id="21" name="Graphic 19" descr="Tablet">
            <a:extLst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572268" y="3163930"/>
            <a:ext cx="1176546" cy="1176546"/>
          </a:xfrm>
          <a:prstGeom prst="rect">
            <a:avLst/>
          </a:prstGeom>
        </p:spPr>
      </p:pic>
      <p:pic>
        <p:nvPicPr>
          <p:cNvPr id="22" name="Graphic 33" descr="Smart Phone">
            <a:extLst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2719997" y="4665927"/>
            <a:ext cx="1063378" cy="106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3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2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Database Engines</a:t>
            </a:r>
            <a:endParaRPr lang="bg-BG" dirty="0"/>
          </a:p>
        </p:txBody>
      </p:sp>
      <p:sp>
        <p:nvSpPr>
          <p:cNvPr id="465920" name="TextBox 465919"/>
          <p:cNvSpPr txBox="1"/>
          <p:nvPr/>
        </p:nvSpPr>
        <p:spPr>
          <a:xfrm>
            <a:off x="5850334" y="5661468"/>
            <a:ext cx="5498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http://db-engines.com/en/ranking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07" t="2228" r="982" b="30368"/>
          <a:stretch/>
        </p:blipFill>
        <p:spPr>
          <a:xfrm>
            <a:off x="608012" y="1296567"/>
            <a:ext cx="10740430" cy="421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5211</TotalTime>
  <Words>1222</Words>
  <Application>Microsoft Office PowerPoint</Application>
  <PresentationFormat>Custom</PresentationFormat>
  <Paragraphs>374</Paragraphs>
  <Slides>27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SoftUni 16x9</vt:lpstr>
      <vt:lpstr>Storage vs. Management</vt:lpstr>
      <vt:lpstr>Storage vs. Management (2)</vt:lpstr>
      <vt:lpstr>Storage vs. Management (3)</vt:lpstr>
      <vt:lpstr>Databases</vt:lpstr>
      <vt:lpstr>RDBMS</vt:lpstr>
      <vt:lpstr>Database Engine</vt:lpstr>
      <vt:lpstr>Database Engine Flow</vt:lpstr>
      <vt:lpstr>Client-Server Model</vt:lpstr>
      <vt:lpstr>Top Database Engines</vt:lpstr>
      <vt:lpstr>Structured Query Language</vt:lpstr>
      <vt:lpstr>Structured Query Language</vt:lpstr>
      <vt:lpstr>Structured Query Language (2)</vt:lpstr>
      <vt:lpstr>Structured Query Language (3)</vt:lpstr>
      <vt:lpstr>Structured Query Language (4)</vt:lpstr>
      <vt:lpstr>MySQL</vt:lpstr>
      <vt:lpstr>MySQL Server Architecture</vt:lpstr>
      <vt:lpstr>Database Table Elements</vt:lpstr>
      <vt:lpstr>Why Split Related Data?</vt:lpstr>
      <vt:lpstr>Related Tables</vt:lpstr>
      <vt:lpstr>E/R Diagrams</vt:lpstr>
      <vt:lpstr>Programmability</vt:lpstr>
      <vt:lpstr>Indices</vt:lpstr>
      <vt:lpstr>Views</vt:lpstr>
      <vt:lpstr>Procedures, Functions and Triggers</vt:lpstr>
      <vt:lpstr>Procedures</vt:lpstr>
      <vt:lpstr>Functions</vt:lpstr>
      <vt:lpstr>Summary</vt:lpstr>
    </vt:vector>
  </TitlesOfParts>
  <Manager/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 and MySQL </dc:title>
  <dc:subject>DB Basics Practical Training Course @ SoftUni</dc:subject>
  <dc:creator>Software University Foundation</dc:creator>
  <cp:keywords>Databases, SQL, MySQL,programming, SoftUni, Software University, programming, software development, software engineering, course, database systems</cp:keywords>
  <dc:description>https://softuni.bg/courses/databases-basics-mysql</dc:description>
  <cp:lastModifiedBy>123</cp:lastModifiedBy>
  <cp:revision>187</cp:revision>
  <dcterms:created xsi:type="dcterms:W3CDTF">2014-01-02T17:00:34Z</dcterms:created>
  <dcterms:modified xsi:type="dcterms:W3CDTF">2017-09-19T22:41:49Z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