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0" r:id="rId3"/>
  </p:sldMasterIdLst>
  <p:notesMasterIdLst>
    <p:notesMasterId r:id="rId35"/>
  </p:notesMasterIdLst>
  <p:handoutMasterIdLst>
    <p:handoutMasterId r:id="rId36"/>
  </p:handoutMasterIdLst>
  <p:sldIdLst>
    <p:sldId id="542" r:id="rId4"/>
    <p:sldId id="576" r:id="rId5"/>
    <p:sldId id="608" r:id="rId6"/>
    <p:sldId id="609" r:id="rId7"/>
    <p:sldId id="611" r:id="rId8"/>
    <p:sldId id="577" r:id="rId9"/>
    <p:sldId id="578" r:id="rId10"/>
    <p:sldId id="610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598" r:id="rId31"/>
    <p:sldId id="599" r:id="rId32"/>
    <p:sldId id="601" r:id="rId33"/>
    <p:sldId id="603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09B291E-4D63-44D8-9FE2-F9EEBB49D803}">
          <p14:sldIdLst>
            <p14:sldId id="542"/>
          </p14:sldIdLst>
        </p14:section>
        <p14:section name="Data Types" id="{A2E9A071-4CE6-48B9-ADE6-28570D9CFC0F}">
          <p14:sldIdLst>
            <p14:sldId id="576"/>
            <p14:sldId id="608"/>
            <p14:sldId id="609"/>
            <p14:sldId id="611"/>
            <p14:sldId id="577"/>
            <p14:sldId id="578"/>
            <p14:sldId id="610"/>
          </p14:sldIdLst>
        </p14:section>
        <p14:section name="Creating Database" id="{FAA0004B-BF33-4391-A2DD-601663B9EC77}">
          <p14:sldIdLst>
            <p14:sldId id="579"/>
            <p14:sldId id="580"/>
            <p14:sldId id="581"/>
          </p14:sldIdLst>
        </p14:section>
        <p14:section name="Create Table" id="{3E743E31-33C3-4D16-BBD7-C7B0E16B14F6}">
          <p14:sldIdLst>
            <p14:sldId id="582"/>
            <p14:sldId id="583"/>
            <p14:sldId id="584"/>
            <p14:sldId id="585"/>
          </p14:sldIdLst>
        </p14:section>
        <p14:section name="Basic SQL Queries" id="{771FC821-2D54-4CF1-9D8E-FA0AD3F2918A}">
          <p14:sldIdLst>
            <p14:sldId id="586"/>
            <p14:sldId id="587"/>
            <p14:sldId id="588"/>
            <p14:sldId id="589"/>
          </p14:sldIdLst>
        </p14:section>
        <p14:section name="Table Customization" id="{80CC9486-65BE-41A7-88A6-A6504AE3C9B8}">
          <p14:sldIdLst>
            <p14:sldId id="590"/>
            <p14:sldId id="591"/>
          </p14:sldIdLst>
        </p14:section>
        <p14:section name="Altering Tables" id="{19FC8028-6DFD-4C62-A797-DD146D1C7E91}">
          <p14:sldIdLst>
            <p14:sldId id="592"/>
            <p14:sldId id="593"/>
            <p14:sldId id="594"/>
            <p14:sldId id="595"/>
            <p14:sldId id="596"/>
          </p14:sldIdLst>
        </p14:section>
        <p14:section name="Deleting Data" id="{6F04F0E5-D3F8-45A3-8245-DA69A77280C0}">
          <p14:sldIdLst>
            <p14:sldId id="597"/>
            <p14:sldId id="598"/>
            <p14:sldId id="599"/>
            <p14:sldId id="601"/>
            <p14:sldId id="60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BEEDC"/>
    <a:srgbClr val="F0A22E"/>
    <a:srgbClr val="F3BE60"/>
    <a:srgbClr val="C6C0AA"/>
    <a:srgbClr val="603A14"/>
    <a:srgbClr val="E85C0E"/>
    <a:srgbClr val="BAB398"/>
    <a:srgbClr val="ADA485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4533" autoAdjust="0"/>
  </p:normalViewPr>
  <p:slideViewPr>
    <p:cSldViewPr>
      <p:cViewPr varScale="1">
        <p:scale>
          <a:sx n="75" d="100"/>
          <a:sy n="75" d="100"/>
        </p:scale>
        <p:origin x="-396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419" y="-5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7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1271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807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658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88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586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#JavaDB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86343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45000"/>
              </a:spcBef>
            </a:pPr>
            <a:r>
              <a:rPr lang="en-US" dirty="0"/>
              <a:t>We will </a:t>
            </a:r>
            <a:r>
              <a:rPr lang="en-US" dirty="0">
                <a:solidFill>
                  <a:srgbClr val="F3CD60"/>
                </a:solidFill>
              </a:rPr>
              <a:t>manage</a:t>
            </a:r>
            <a:r>
              <a:rPr lang="en-US" dirty="0"/>
              <a:t> databases with HeidiSQL</a:t>
            </a:r>
          </a:p>
          <a:p>
            <a:pPr>
              <a:spcBef>
                <a:spcPct val="45000"/>
              </a:spcBef>
            </a:pPr>
            <a:r>
              <a:rPr lang="en-US" dirty="0"/>
              <a:t>Enables us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To </a:t>
            </a:r>
            <a:r>
              <a:rPr lang="en-US" dirty="0">
                <a:solidFill>
                  <a:srgbClr val="F3CD60"/>
                </a:solidFill>
              </a:rPr>
              <a:t>create</a:t>
            </a:r>
            <a:r>
              <a:rPr lang="en-US" dirty="0"/>
              <a:t> a new database</a:t>
            </a:r>
            <a:endParaRPr lang="bg-BG" dirty="0"/>
          </a:p>
          <a:p>
            <a:pPr lvl="1"/>
            <a:r>
              <a:rPr lang="en-US" dirty="0"/>
              <a:t>To create </a:t>
            </a:r>
            <a:r>
              <a:rPr lang="en-US" dirty="0">
                <a:solidFill>
                  <a:srgbClr val="F3CD60"/>
                </a:solidFill>
              </a:rPr>
              <a:t>objects in the database</a:t>
            </a:r>
            <a:r>
              <a:rPr lang="bg-BG" dirty="0">
                <a:solidFill>
                  <a:srgbClr val="F3CD60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tables</a:t>
            </a:r>
            <a:r>
              <a:rPr lang="bg-BG" dirty="0"/>
              <a:t>, </a:t>
            </a:r>
            <a:r>
              <a:rPr lang="en-US" dirty="0"/>
              <a:t>stored procedures</a:t>
            </a:r>
            <a:r>
              <a:rPr lang="bg-BG" dirty="0"/>
              <a:t>, </a:t>
            </a:r>
            <a:r>
              <a:rPr lang="en-US" dirty="0"/>
              <a:t>relationships and others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To </a:t>
            </a:r>
            <a:r>
              <a:rPr lang="en-US" dirty="0">
                <a:solidFill>
                  <a:srgbClr val="F3CD60"/>
                </a:solidFill>
              </a:rPr>
              <a:t>change</a:t>
            </a:r>
            <a:r>
              <a:rPr lang="en-US" dirty="0"/>
              <a:t> the properties of objects</a:t>
            </a:r>
            <a:endParaRPr lang="bg-BG" dirty="0"/>
          </a:p>
          <a:p>
            <a:pPr lvl="1"/>
            <a:r>
              <a:rPr lang="en-US" dirty="0"/>
              <a:t>To </a:t>
            </a:r>
            <a:r>
              <a:rPr lang="en-US" dirty="0">
                <a:solidFill>
                  <a:srgbClr val="F3CD60"/>
                </a:solidFill>
              </a:rPr>
              <a:t>enter records </a:t>
            </a:r>
            <a:r>
              <a:rPr lang="en-US" dirty="0"/>
              <a:t>into the tables</a:t>
            </a:r>
            <a:endParaRPr lang="bg-BG" dirty="0"/>
          </a:p>
          <a:p>
            <a:pPr marL="377887" lvl="1" indent="0">
              <a:spcBef>
                <a:spcPct val="45000"/>
              </a:spcBef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</a:t>
            </a:r>
            <a:r>
              <a:rPr lang="bg-BG" dirty="0"/>
              <a:t> </a:t>
            </a:r>
            <a:r>
              <a:rPr lang="en-US" dirty="0"/>
              <a:t>IDEs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233201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8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the instance </a:t>
            </a:r>
            <a:r>
              <a:rPr lang="en-US" sz="3200" dirty="0">
                <a:solidFill>
                  <a:srgbClr val="F3CD60"/>
                </a:solidFill>
              </a:rPr>
              <a:t>Create new -&gt; Database </a:t>
            </a:r>
            <a:r>
              <a:rPr lang="en-US" sz="3200" dirty="0"/>
              <a:t>from the </a:t>
            </a:r>
            <a:r>
              <a:rPr lang="en-US" sz="3200" dirty="0">
                <a:solidFill>
                  <a:srgbClr val="F3CD60"/>
                </a:solidFill>
              </a:rPr>
              <a:t>context menu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/>
              <a:t>New Database</a:t>
            </a:r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6281731" y="3467100"/>
            <a:ext cx="687388" cy="681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9" name="Картина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3200400"/>
            <a:ext cx="5708736" cy="1141747"/>
          </a:xfrm>
          <a:prstGeom prst="rect">
            <a:avLst/>
          </a:prstGeom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259" y="2057400"/>
            <a:ext cx="4494310" cy="35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1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Right click on database </a:t>
            </a:r>
            <a:r>
              <a:rPr lang="en-US" sz="3200" dirty="0">
                <a:solidFill>
                  <a:srgbClr val="F3CD60"/>
                </a:solidFill>
              </a:rPr>
              <a:t>Select Create new -&gt; Table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sp>
        <p:nvSpPr>
          <p:cNvPr id="5" name="Arrow: Right 4"/>
          <p:cNvSpPr/>
          <p:nvPr/>
        </p:nvSpPr>
        <p:spPr>
          <a:xfrm rot="2353941">
            <a:off x="3874532" y="3726641"/>
            <a:ext cx="1023587" cy="61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46" y="2261901"/>
            <a:ext cx="6418966" cy="1000122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680" y="3713005"/>
            <a:ext cx="5811060" cy="2791215"/>
          </a:xfrm>
          <a:prstGeom prst="rect">
            <a:avLst/>
          </a:prstGeom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542213" y="2653722"/>
            <a:ext cx="2895600" cy="574334"/>
          </a:xfrm>
          <a:prstGeom prst="wedgeRoundRectCallout">
            <a:avLst>
              <a:gd name="adj1" fmla="val -75290"/>
              <a:gd name="adj2" fmla="val 1187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Set up 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284412" y="5372106"/>
            <a:ext cx="2693201" cy="574334"/>
          </a:xfrm>
          <a:prstGeom prst="wedgeRoundRectCallout">
            <a:avLst>
              <a:gd name="adj1" fmla="val 82177"/>
              <a:gd name="adj2" fmla="val -573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Add new record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3CD60"/>
                </a:solidFill>
              </a:rPr>
              <a:t>Primary Key </a:t>
            </a:r>
            <a:r>
              <a:rPr lang="en-US" dirty="0"/>
              <a:t>is used to uniquely identify and index records</a:t>
            </a:r>
          </a:p>
          <a:p>
            <a:r>
              <a:rPr lang="en-US" dirty="0"/>
              <a:t>Click on row </a:t>
            </a:r>
            <a:r>
              <a:rPr lang="en-US" dirty="0">
                <a:solidFill>
                  <a:srgbClr val="F3CD60"/>
                </a:solidFill>
              </a:rPr>
              <a:t>Create new index -&gt; Primary </a:t>
            </a:r>
            <a:r>
              <a:rPr lang="en-US" dirty="0"/>
              <a:t>from the context menu of the desired row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3657600"/>
            <a:ext cx="483453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increment – on the "</a:t>
            </a:r>
            <a:r>
              <a:rPr lang="en-US" dirty="0">
                <a:solidFill>
                  <a:srgbClr val="F3CD60"/>
                </a:solidFill>
              </a:rPr>
              <a:t>Default</a:t>
            </a:r>
            <a:r>
              <a:rPr lang="en-US" dirty="0"/>
              <a:t>" field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2202822"/>
            <a:ext cx="4011036" cy="34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6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modify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 records with GUI Clients</a:t>
            </a:r>
          </a:p>
          <a:p>
            <a:r>
              <a:rPr lang="en-US" dirty="0"/>
              <a:t>To insert or edit a record, click inside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151" y="3048000"/>
            <a:ext cx="7225037" cy="7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1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SQL Queries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Data Definition using SQL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46019" y="1762855"/>
            <a:ext cx="5538858" cy="2789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first_name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last_name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4417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communicate with the database engine using SQL</a:t>
            </a:r>
          </a:p>
          <a:p>
            <a:r>
              <a:rPr lang="en-US" dirty="0"/>
              <a:t>Queries provide greater </a:t>
            </a:r>
            <a:r>
              <a:rPr lang="en-US" dirty="0">
                <a:solidFill>
                  <a:srgbClr val="F3CD60"/>
                </a:solidFill>
              </a:rPr>
              <a:t>control</a:t>
            </a:r>
            <a:r>
              <a:rPr lang="en-US" dirty="0"/>
              <a:t> and </a:t>
            </a:r>
            <a:r>
              <a:rPr lang="en-US" dirty="0">
                <a:solidFill>
                  <a:srgbClr val="F3CD60"/>
                </a:solidFill>
              </a:rPr>
              <a:t>flexibility</a:t>
            </a:r>
          </a:p>
          <a:p>
            <a:r>
              <a:rPr lang="en-US" dirty="0"/>
              <a:t>To create a database using SQL:</a:t>
            </a:r>
          </a:p>
          <a:p>
            <a:pPr>
              <a:spcBef>
                <a:spcPts val="18600"/>
              </a:spcBef>
            </a:pPr>
            <a:r>
              <a:rPr lang="en-US" dirty="0"/>
              <a:t>SQL keywords are conventionally </a:t>
            </a:r>
            <a:r>
              <a:rPr lang="en-US" dirty="0">
                <a:solidFill>
                  <a:srgbClr val="F3CD60"/>
                </a:solidFill>
              </a:rPr>
              <a:t>capitalized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2998" y="4038600"/>
            <a:ext cx="6882829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08812" y="3200399"/>
            <a:ext cx="2527015" cy="556371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Database name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8474" y="1999437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first_name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last_name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03812" y="1999437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2953042" y="3840480"/>
            <a:ext cx="21218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53042" y="4296689"/>
            <a:ext cx="17408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953042" y="3384271"/>
            <a:ext cx="11693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953042" y="2928062"/>
            <a:ext cx="62073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563114" y="2928062"/>
            <a:ext cx="742185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5103812" y="3840480"/>
            <a:ext cx="228600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714490" y="4296689"/>
            <a:ext cx="231115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150610" y="3384271"/>
            <a:ext cx="231877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4361627" y="2928062"/>
            <a:ext cx="1642933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498272" y="3384271"/>
            <a:ext cx="167036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39888" y="1269917"/>
            <a:ext cx="1954724" cy="453099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572006" y="5350824"/>
            <a:ext cx="2362200" cy="533400"/>
          </a:xfrm>
          <a:prstGeom prst="wedgeRoundRectCallout">
            <a:avLst>
              <a:gd name="adj1" fmla="val 34515"/>
              <a:gd name="adj2" fmla="val -1420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378575" y="5377587"/>
            <a:ext cx="1799663" cy="457200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085012" y="2459274"/>
            <a:ext cx="3132234" cy="545296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Custom properties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4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all information from a table</a:t>
            </a:r>
          </a:p>
          <a:p>
            <a:pPr>
              <a:spcBef>
                <a:spcPts val="13200"/>
              </a:spcBef>
            </a:pPr>
            <a:r>
              <a:rPr lang="en-US" dirty="0"/>
              <a:t>You can limit the columns and number of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Records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2261901"/>
            <a:ext cx="8382000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9267"/>
            <a:ext cx="10591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first_name, last_name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LIMIT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08812" y="1371600"/>
            <a:ext cx="2057400" cy="558454"/>
          </a:xfrm>
          <a:prstGeom prst="wedgeRoundRectCallout">
            <a:avLst>
              <a:gd name="adj1" fmla="val -41996"/>
              <a:gd name="adj2" fmla="val 1195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86254" y="5232068"/>
            <a:ext cx="2473515" cy="487322"/>
          </a:xfrm>
          <a:prstGeom prst="wedgeRoundRectCallout">
            <a:avLst>
              <a:gd name="adj1" fmla="val -56147"/>
              <a:gd name="adj2" fmla="val -1143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List of columns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580313" y="5783191"/>
            <a:ext cx="3066299" cy="541409"/>
          </a:xfrm>
          <a:prstGeom prst="wedgeRoundRectCallout">
            <a:avLst>
              <a:gd name="adj1" fmla="val -42284"/>
              <a:gd name="adj2" fmla="val -1132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Number of records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0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1534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Numeric data types have certain range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Their range can be changed if they are: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rgbClr val="F3CD60"/>
                </a:solidFill>
                <a:ea typeface="+mj-ea"/>
                <a:cs typeface="+mj-cs"/>
              </a:rPr>
              <a:t>Signed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- represent numbers both in the positive </a:t>
            </a:r>
            <a:r>
              <a:rPr lang="en-US" sz="3000" dirty="0">
                <a:solidFill>
                  <a:srgbClr val="F3CD60"/>
                </a:solidFill>
                <a:ea typeface="+mj-ea"/>
                <a:cs typeface="+mj-cs"/>
              </a:rPr>
              <a:t>and</a:t>
            </a:r>
            <a:r>
              <a:rPr lang="en-US" sz="3000" dirty="0">
                <a:ea typeface="+mj-ea"/>
                <a:cs typeface="+mj-cs"/>
              </a:rPr>
              <a:t> negative ranges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rgbClr val="F3CD60"/>
                </a:solidFill>
                <a:ea typeface="+mj-ea"/>
                <a:cs typeface="+mj-cs"/>
              </a:rPr>
              <a:t>Unsigned</a:t>
            </a:r>
            <a:r>
              <a:rPr lang="en-US" sz="3000" b="1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b="1" dirty="0">
                <a:ea typeface="+mj-ea"/>
                <a:cs typeface="+mj-cs"/>
              </a:rPr>
              <a:t>-</a:t>
            </a:r>
            <a:r>
              <a:rPr lang="en-US" sz="3000" b="1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represent numbers</a:t>
            </a:r>
            <a:r>
              <a:rPr lang="en-US" sz="3000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dirty="0">
                <a:solidFill>
                  <a:srgbClr val="F3CD60"/>
                </a:solidFill>
                <a:ea typeface="+mj-ea"/>
                <a:cs typeface="+mj-cs"/>
              </a:rPr>
              <a:t>only</a:t>
            </a:r>
            <a:r>
              <a:rPr lang="en-US" sz="3000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in the positive range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E.g. signed and unsigned INT:</a:t>
            </a:r>
          </a:p>
          <a:p>
            <a:pPr marL="682634" lvl="2" indent="0">
              <a:lnSpc>
                <a:spcPct val="100000"/>
              </a:lnSpc>
              <a:buNone/>
            </a:pPr>
            <a:endParaRPr lang="en-US" sz="2800" dirty="0">
              <a:ea typeface="+mj-ea"/>
              <a:cs typeface="+mj-cs"/>
            </a:endParaRPr>
          </a:p>
          <a:p>
            <a:pPr lvl="1">
              <a:lnSpc>
                <a:spcPct val="100000"/>
              </a:lnSpc>
            </a:pPr>
            <a:endParaRPr lang="en-US" sz="3000" dirty="0">
              <a:ea typeface="+mj-ea"/>
              <a:cs typeface="+mj-cs"/>
            </a:endParaRPr>
          </a:p>
          <a:p>
            <a:pPr marL="377887" lvl="1" indent="0">
              <a:lnSpc>
                <a:spcPct val="100000"/>
              </a:lnSpc>
              <a:buNone/>
            </a:pPr>
            <a:endParaRPr lang="en-US" sz="2600" noProof="1"/>
          </a:p>
          <a:p>
            <a:pPr lvl="1">
              <a:lnSpc>
                <a:spcPct val="100000"/>
              </a:lnSpc>
            </a:pP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graphicFrame>
        <p:nvGraphicFramePr>
          <p:cNvPr id="7" name="Group 49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98133"/>
              </p:ext>
            </p:extLst>
          </p:nvPr>
        </p:nvGraphicFramePr>
        <p:xfrm>
          <a:off x="1293812" y="4343400"/>
          <a:ext cx="9982199" cy="1350907"/>
        </p:xfrm>
        <a:graphic>
          <a:graphicData uri="http://schemas.openxmlformats.org/drawingml/2006/table">
            <a:tbl>
              <a:tblPr/>
              <a:tblGrid>
                <a:gridCol w="2205368">
                  <a:extLst>
                    <a:ext uri="{9D8B030D-6E8A-4147-A177-3AD203B41FA5}">
                      <a16:colId xmlns:a16="http://schemas.microsoft.com/office/drawing/2014/main" xmlns="" val="1048347342"/>
                    </a:ext>
                  </a:extLst>
                </a:gridCol>
                <a:gridCol w="2425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9771">
                  <a:extLst>
                    <a:ext uri="{9D8B030D-6E8A-4147-A177-3AD203B41FA5}">
                      <a16:colId xmlns:a16="http://schemas.microsoft.com/office/drawing/2014/main" xmlns="" val="1239204646"/>
                    </a:ext>
                  </a:extLst>
                </a:gridCol>
                <a:gridCol w="3581399">
                  <a:extLst>
                    <a:ext uri="{9D8B030D-6E8A-4147-A177-3AD203B41FA5}">
                      <a16:colId xmlns:a16="http://schemas.microsoft.com/office/drawing/2014/main" xmlns="" val="236727890"/>
                    </a:ext>
                  </a:extLst>
                </a:gridCol>
              </a:tblGrid>
              <a:tr h="31514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Signed Range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Unsigned Range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Min Value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Max Value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Min Value</a:t>
                      </a:r>
                      <a:endParaRPr kumimoji="1" lang="bg-BG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Max Value</a:t>
                      </a:r>
                      <a:endParaRPr kumimoji="1" lang="bg-BG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4604"/>
                  </a:ext>
                </a:extLst>
              </a:tr>
              <a:tr h="5889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-2147483648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2147483648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4294967295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89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Customization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89" y="2365966"/>
            <a:ext cx="8333595" cy="1933575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719034"/>
          </a:xfrm>
        </p:spPr>
        <p:txBody>
          <a:bodyPr/>
          <a:lstStyle/>
          <a:p>
            <a:r>
              <a:rPr lang="en-US" dirty="0"/>
              <a:t>Adding Rules, Constraints 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952633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Primary Key</a:t>
            </a:r>
          </a:p>
          <a:p>
            <a:endParaRPr lang="en-US" sz="2800" dirty="0"/>
          </a:p>
          <a:p>
            <a:r>
              <a:rPr lang="en-US" sz="2800" dirty="0"/>
              <a:t>Auto-Increment (Identity)</a:t>
            </a:r>
          </a:p>
          <a:p>
            <a:endParaRPr lang="en-US" sz="2800" dirty="0"/>
          </a:p>
          <a:p>
            <a:r>
              <a:rPr lang="en-US" sz="2800" dirty="0"/>
              <a:t>Unique constraint – no repeating values in entire table</a:t>
            </a:r>
            <a:endParaRPr lang="bg-BG" sz="2800" dirty="0"/>
          </a:p>
          <a:p>
            <a:endParaRPr lang="bg-BG" sz="2800" dirty="0"/>
          </a:p>
          <a:p>
            <a:r>
              <a:rPr lang="en-US" sz="2800" dirty="0"/>
              <a:t>Default value – if not specified (otherwise set to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/>
              <a:t>)</a:t>
            </a:r>
          </a:p>
          <a:p>
            <a:pPr>
              <a:spcBef>
                <a:spcPts val="9000"/>
              </a:spcBef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36812" y="1760315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6812" y="2914274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AUTO_INCREMENT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6812" y="4126208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36812" y="5323834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DEFAULT 0</a:t>
            </a:r>
          </a:p>
        </p:txBody>
      </p:sp>
    </p:spTree>
    <p:extLst>
      <p:ext uri="{BB962C8B-B14F-4D97-AF65-F5344CB8AC3E}">
        <p14:creationId xmlns:p14="http://schemas.microsoft.com/office/powerpoint/2010/main" val="427646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0A22E"/>
                </a:solidFill>
              </a:rPr>
              <a:t>Changing Table Properties After Creation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12" y="1447800"/>
            <a:ext cx="3980245" cy="32502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8944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can be changed using the keywords </a:t>
            </a:r>
            <a:r>
              <a:rPr lang="en-US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ALTER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TABLE</a:t>
            </a:r>
            <a:endParaRPr lang="en-US" dirty="0">
              <a:solidFill>
                <a:srgbClr val="F3CD60"/>
              </a:solidFill>
            </a:endParaRPr>
          </a:p>
          <a:p>
            <a:pPr>
              <a:spcBef>
                <a:spcPts val="11400"/>
              </a:spcBef>
            </a:pPr>
            <a:r>
              <a:rPr lang="en-US" dirty="0"/>
              <a:t>Add new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274" y="4167991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salary DECIMAL;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3236" y="2274657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18412" y="2878583"/>
            <a:ext cx="2148000" cy="550417"/>
          </a:xfrm>
          <a:prstGeom prst="wedgeRoundRectCallout">
            <a:avLst>
              <a:gd name="adj1" fmla="val -59267"/>
              <a:gd name="adj2" fmla="val -896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979612" y="5343778"/>
            <a:ext cx="2365376" cy="4721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789612" y="5343778"/>
            <a:ext cx="1828800" cy="4721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 type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9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Modify data type of existing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6036" y="4446756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MODIFY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COLUMN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email VARCHAR(100);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86036" y="2172037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COLUMN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full_name;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134267" y="1924785"/>
            <a:ext cx="2286000" cy="516143"/>
          </a:xfrm>
          <a:prstGeom prst="wedgeRoundRectCallout">
            <a:avLst>
              <a:gd name="adj1" fmla="val -69167"/>
              <a:gd name="adj2" fmla="val 1074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32754" y="5609743"/>
            <a:ext cx="2751773" cy="439841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134267" y="5609743"/>
            <a:ext cx="2667000" cy="516041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New data type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3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Add primary key to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Add unique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98120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CONSTRAINT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(id);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237412" y="1661490"/>
            <a:ext cx="3048000" cy="700710"/>
          </a:xfrm>
          <a:prstGeom prst="wedgeRoundRectCallout">
            <a:avLst>
              <a:gd name="adj1" fmla="val -98298"/>
              <a:gd name="adj2" fmla="val 639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974180" y="2928168"/>
            <a:ext cx="5378032" cy="987348"/>
          </a:xfrm>
          <a:prstGeom prst="wedgeRoundRectCallout">
            <a:avLst>
              <a:gd name="adj1" fmla="val -58291"/>
              <a:gd name="adj2" fmla="val -253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(more than one for </a:t>
            </a:r>
            <a:r>
              <a:rPr lang="en-US" sz="2800" dirty="0">
                <a:solidFill>
                  <a:srgbClr val="F3CD60"/>
                </a:solidFill>
              </a:rPr>
              <a:t>composite key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79612" y="455486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fr-FR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CONSTRAINT</a:t>
            </a: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856412" y="4260907"/>
            <a:ext cx="3048000" cy="700710"/>
          </a:xfrm>
          <a:prstGeom prst="wedgeRoundRectCallout">
            <a:avLst>
              <a:gd name="adj1" fmla="val -54384"/>
              <a:gd name="adj2" fmla="val 923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573824" y="5713278"/>
            <a:ext cx="3048000" cy="700710"/>
          </a:xfrm>
          <a:prstGeom prst="wedgeRoundRectCallout">
            <a:avLst>
              <a:gd name="adj1" fmla="val -69167"/>
              <a:gd name="adj2" fmla="val -513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Columns name(s)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47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1400"/>
              </a:spcBef>
            </a:pPr>
            <a:r>
              <a:rPr lang="en-US" sz="3600" dirty="0"/>
              <a:t>Set default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1012" y="3055550"/>
            <a:ext cx="8226424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COLUMN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DEFAULT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799012" y="4181853"/>
            <a:ext cx="2590800" cy="542547"/>
          </a:xfrm>
          <a:prstGeom prst="wedgeRoundRectCallout">
            <a:avLst>
              <a:gd name="adj1" fmla="val -34568"/>
              <a:gd name="adj2" fmla="val -881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093618" y="2812261"/>
            <a:ext cx="2592388" cy="486572"/>
          </a:xfrm>
          <a:prstGeom prst="wedgeRoundRectCallout">
            <a:avLst>
              <a:gd name="adj1" fmla="val 32759"/>
              <a:gd name="adj2" fmla="val 1030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Default value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69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 and Structures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0A22E"/>
                </a:solidFill>
              </a:rPr>
              <a:t>Dropping and Truncating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Картина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16" y="1397296"/>
            <a:ext cx="3631793" cy="363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84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structures is called </a:t>
            </a:r>
            <a:r>
              <a:rPr lang="en-US" dirty="0">
                <a:solidFill>
                  <a:srgbClr val="F3CD60"/>
                </a:solidFill>
              </a:rPr>
              <a:t>dropping</a:t>
            </a:r>
          </a:p>
          <a:p>
            <a:pPr lvl="1"/>
            <a:r>
              <a:rPr lang="en-US" dirty="0"/>
              <a:t>You can drop </a:t>
            </a:r>
            <a:r>
              <a:rPr lang="en-US" dirty="0">
                <a:solidFill>
                  <a:srgbClr val="F3CD60"/>
                </a:solidFill>
              </a:rPr>
              <a:t>keys</a:t>
            </a:r>
            <a:r>
              <a:rPr lang="en-US" dirty="0"/>
              <a:t>,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>
                <a:solidFill>
                  <a:srgbClr val="F3CD60"/>
                </a:solidFill>
              </a:rPr>
              <a:t>constraints</a:t>
            </a:r>
            <a:r>
              <a:rPr lang="en-US" dirty="0"/>
              <a:t>,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>
                <a:solidFill>
                  <a:srgbClr val="F3CD60"/>
                </a:solidFill>
              </a:rPr>
              <a:t>tables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/>
              <a:t>and entire </a:t>
            </a:r>
            <a:r>
              <a:rPr lang="en-US" dirty="0">
                <a:solidFill>
                  <a:srgbClr val="F3CD60"/>
                </a:solidFill>
              </a:rPr>
              <a:t>databases</a:t>
            </a:r>
          </a:p>
          <a:p>
            <a:r>
              <a:rPr lang="en-US" dirty="0"/>
              <a:t>Deleting all data in a table is called </a:t>
            </a:r>
            <a:r>
              <a:rPr lang="en-US" dirty="0">
                <a:solidFill>
                  <a:srgbClr val="F3CD60"/>
                </a:solidFill>
              </a:rPr>
              <a:t>truncating</a:t>
            </a:r>
          </a:p>
          <a:p>
            <a:r>
              <a:rPr lang="en-US" dirty="0"/>
              <a:t>Both of these actions </a:t>
            </a:r>
            <a:r>
              <a:rPr lang="en-US" dirty="0">
                <a:solidFill>
                  <a:srgbClr val="F3CD60"/>
                </a:solidFill>
              </a:rPr>
              <a:t>cannot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>
                <a:solidFill>
                  <a:srgbClr val="F3CD60"/>
                </a:solidFill>
              </a:rPr>
              <a:t>be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>
                <a:solidFill>
                  <a:srgbClr val="F3CD60"/>
                </a:solidFill>
              </a:rPr>
              <a:t>undone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/>
              <a:t>– use with caution!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Database</a:t>
            </a:r>
          </a:p>
        </p:txBody>
      </p:sp>
    </p:spTree>
    <p:extLst>
      <p:ext uri="{BB962C8B-B14F-4D97-AF65-F5344CB8AC3E}">
        <p14:creationId xmlns:p14="http://schemas.microsoft.com/office/powerpoint/2010/main" val="187838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all the entries in a table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a table – delete data and structure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entire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3236" y="2057400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TRUNCATE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242412" y="2329782"/>
            <a:ext cx="2271600" cy="498012"/>
          </a:xfrm>
          <a:prstGeom prst="wedgeRoundRectCallout">
            <a:avLst>
              <a:gd name="adj1" fmla="val -62407"/>
              <a:gd name="adj2" fmla="val -510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3236" y="3868890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18412" y="4141272"/>
            <a:ext cx="1905000" cy="635396"/>
          </a:xfrm>
          <a:prstGeom prst="wedgeRoundRectCallout">
            <a:avLst>
              <a:gd name="adj1" fmla="val -65787"/>
              <a:gd name="adj2" fmla="val -492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3236" y="5480295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soft_uni;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618412" y="5050509"/>
            <a:ext cx="2590800" cy="629871"/>
          </a:xfrm>
          <a:prstGeom prst="wedgeRoundRectCallout">
            <a:avLst>
              <a:gd name="adj1" fmla="val -69070"/>
              <a:gd name="adj2" fmla="val 554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Database name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6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88" y="1371600"/>
            <a:ext cx="11804822" cy="51534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INT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/>
              <a:t>[(</a:t>
            </a:r>
            <a:r>
              <a:rPr lang="en-US" sz="2800" i="1" noProof="1"/>
              <a:t>M</a:t>
            </a:r>
            <a:r>
              <a:rPr lang="en-US" sz="2800" noProof="1"/>
              <a:t>)] [UNSIGNED] </a:t>
            </a:r>
          </a:p>
          <a:p>
            <a:pPr lvl="1">
              <a:lnSpc>
                <a:spcPct val="100000"/>
              </a:lnSpc>
            </a:pPr>
            <a:r>
              <a:rPr lang="en-US" sz="2400" noProof="1"/>
              <a:t>TINYINT, SMALLINT, MEDIUMINT, BIGINT</a:t>
            </a:r>
          </a:p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noProof="1"/>
              <a:t>[(</a:t>
            </a:r>
            <a:r>
              <a:rPr lang="en-US" sz="3000" i="1" noProof="1"/>
              <a:t>M, D</a:t>
            </a:r>
            <a:r>
              <a:rPr lang="en-US" sz="3000" noProof="1"/>
              <a:t>)] [UNSIGNED]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 lvl="1">
              <a:lnSpc>
                <a:spcPct val="100000"/>
              </a:lnSpc>
            </a:pPr>
            <a:r>
              <a:rPr lang="en-US" sz="2800" noProof="1"/>
              <a:t>E.g. DOUBLE[5, 2] – 999.99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rgbClr val="F3CD60"/>
                </a:solidFill>
              </a:rPr>
              <a:t>DECIMAL</a:t>
            </a:r>
            <a:r>
              <a:rPr lang="en-US" sz="2800" noProof="1"/>
              <a:t> [(</a:t>
            </a:r>
            <a:r>
              <a:rPr lang="en-US" sz="2800" i="1" noProof="1"/>
              <a:t>M, D </a:t>
            </a:r>
            <a:r>
              <a:rPr lang="en-US" sz="2800" noProof="1"/>
              <a:t>)] [UNSIGNED] [ZEROFILL]</a:t>
            </a:r>
          </a:p>
          <a:p>
            <a:pPr>
              <a:lnSpc>
                <a:spcPct val="100000"/>
              </a:lnSpc>
            </a:pPr>
            <a:endParaRPr lang="en-US" sz="2800" noProof="1"/>
          </a:p>
          <a:p>
            <a:pPr lvl="1">
              <a:lnSpc>
                <a:spcPct val="100000"/>
              </a:lnSpc>
            </a:pPr>
            <a:endParaRPr lang="en-US" sz="2600" noProof="1"/>
          </a:p>
          <a:p>
            <a:pPr lvl="1">
              <a:lnSpc>
                <a:spcPct val="100000"/>
              </a:lnSpc>
            </a:pP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10570" y="3335237"/>
            <a:ext cx="3440761" cy="457200"/>
          </a:xfrm>
          <a:prstGeom prst="wedgeRoundRectCallout">
            <a:avLst>
              <a:gd name="adj1" fmla="val 10573"/>
              <a:gd name="adj2" fmla="val -1493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Digits stored for value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884612" y="3144737"/>
            <a:ext cx="3048000" cy="838200"/>
          </a:xfrm>
          <a:prstGeom prst="wedgeRoundRectCallout">
            <a:avLst>
              <a:gd name="adj1" fmla="val -68701"/>
              <a:gd name="adj2" fmla="val -788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Decimals after floating point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2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a constraining rule from a column</a:t>
            </a:r>
          </a:p>
          <a:p>
            <a:pPr lvl="1"/>
            <a:r>
              <a:rPr lang="en-US" dirty="0"/>
              <a:t>Primary keys, value constraints and unique fields</a:t>
            </a:r>
          </a:p>
          <a:p>
            <a:pPr>
              <a:spcBef>
                <a:spcPts val="14400"/>
              </a:spcBef>
            </a:pPr>
            <a:r>
              <a:rPr lang="en-US" dirty="0"/>
              <a:t>To remove </a:t>
            </a:r>
            <a:r>
              <a:rPr lang="en-US" b="1" dirty="0">
                <a:solidFill>
                  <a:srgbClr val="F3CD60"/>
                </a:solidFill>
                <a:latin typeface="Consolas" panose="020B0609020204030204" pitchFamily="49" charset="0"/>
              </a:rPr>
              <a:t>DEFAULT</a:t>
            </a:r>
            <a:r>
              <a:rPr lang="en-US" dirty="0"/>
              <a:t> value (if not specified, revert to </a:t>
            </a:r>
            <a:r>
              <a:rPr lang="en-US" b="1" dirty="0">
                <a:solidFill>
                  <a:srgbClr val="F3CD60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3236" y="2819400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CONSTRAINT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999412" y="2641206"/>
            <a:ext cx="1905000" cy="459798"/>
          </a:xfrm>
          <a:prstGeom prst="wedgeRoundRectCallout">
            <a:avLst>
              <a:gd name="adj1" fmla="val -81844"/>
              <a:gd name="adj2" fmla="val 371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847012" y="3429000"/>
            <a:ext cx="2819400" cy="464429"/>
          </a:xfrm>
          <a:prstGeom prst="wedgeRoundRectCallout">
            <a:avLst>
              <a:gd name="adj1" fmla="val -64098"/>
              <a:gd name="adj2" fmla="val -27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3236" y="5059427"/>
            <a:ext cx="6099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COLUMN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DEFAULT;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694612" y="5923722"/>
            <a:ext cx="2438400" cy="523475"/>
          </a:xfrm>
          <a:prstGeom prst="wedgeRoundRectCallout">
            <a:avLst>
              <a:gd name="adj1" fmla="val -72971"/>
              <a:gd name="adj2" fmla="val -473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Columns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064917" y="5004209"/>
            <a:ext cx="2068095" cy="492985"/>
          </a:xfrm>
          <a:prstGeom prst="wedgeRoundRectCallout">
            <a:avLst>
              <a:gd name="adj1" fmla="val -81844"/>
              <a:gd name="adj2" fmla="val 242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3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Table columns have a </a:t>
            </a:r>
            <a:r>
              <a:rPr lang="en-US" sz="3200" dirty="0">
                <a:solidFill>
                  <a:srgbClr val="F3CD60"/>
                </a:solidFill>
              </a:rPr>
              <a:t>fixed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rgbClr val="F3CD60"/>
                </a:solidFill>
              </a:rPr>
              <a:t>type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 can use GUI Clients to </a:t>
            </a:r>
            <a:r>
              <a:rPr lang="en-US" sz="3000" dirty="0">
                <a:solidFill>
                  <a:srgbClr val="F3CD60"/>
                </a:solidFill>
              </a:rPr>
              <a:t>create</a:t>
            </a:r>
            <a:r>
              <a:rPr lang="en-US" sz="3000" dirty="0"/>
              <a:t> and </a:t>
            </a:r>
            <a:r>
              <a:rPr lang="en-US" sz="3000" dirty="0">
                <a:solidFill>
                  <a:srgbClr val="F3CD60"/>
                </a:solidFill>
              </a:rPr>
              <a:t>customize</a:t>
            </a:r>
            <a:r>
              <a:rPr lang="en-US" sz="3000" dirty="0"/>
              <a:t> tables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SQL provides </a:t>
            </a:r>
            <a:r>
              <a:rPr lang="en-US" sz="3000" dirty="0">
                <a:solidFill>
                  <a:srgbClr val="F3CD60"/>
                </a:solidFill>
              </a:rPr>
              <a:t>greater</a:t>
            </a:r>
            <a:r>
              <a:rPr lang="en-US" sz="3000" dirty="0">
                <a:solidFill>
                  <a:schemeClr val="accent1"/>
                </a:solidFill>
              </a:rPr>
              <a:t> </a:t>
            </a:r>
            <a:r>
              <a:rPr lang="en-US" sz="3000" dirty="0">
                <a:solidFill>
                  <a:srgbClr val="F3CD60"/>
                </a:solidFill>
              </a:rPr>
              <a:t>control</a:t>
            </a:r>
            <a:endParaRPr lang="en-US" sz="3200" dirty="0">
              <a:solidFill>
                <a:srgbClr val="F3CD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3581400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3" y="3276599"/>
            <a:ext cx="5538858" cy="2789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first_name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last_name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6517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51" y="1120961"/>
            <a:ext cx="11804822" cy="55022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String column definitions include attributes that specify the </a:t>
            </a:r>
            <a:r>
              <a:rPr lang="en-US" sz="3200" noProof="1">
                <a:solidFill>
                  <a:srgbClr val="F3CD60"/>
                </a:solidFill>
              </a:rPr>
              <a:t>character set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noProof="1"/>
              <a:t>or </a:t>
            </a:r>
            <a:r>
              <a:rPr lang="en-US" sz="3200" noProof="1">
                <a:solidFill>
                  <a:srgbClr val="F3CD60"/>
                </a:solidFill>
              </a:rPr>
              <a:t>collation </a:t>
            </a:r>
          </a:p>
          <a:p>
            <a:pPr lvl="1">
              <a:lnSpc>
                <a:spcPct val="100000"/>
              </a:lnSpc>
            </a:pPr>
            <a:r>
              <a:rPr lang="en-US" sz="3000" noProof="1">
                <a:solidFill>
                  <a:srgbClr val="F3CD60"/>
                </a:solidFill>
              </a:rPr>
              <a:t>CHARACTER SET </a:t>
            </a:r>
            <a:r>
              <a:rPr lang="en-US" sz="3000" noProof="1"/>
              <a:t>(Encoding) </a:t>
            </a:r>
          </a:p>
          <a:p>
            <a:pPr lvl="2">
              <a:lnSpc>
                <a:spcPct val="100000"/>
              </a:lnSpc>
            </a:pPr>
            <a:r>
              <a:rPr lang="en-US" sz="2800" noProof="1"/>
              <a:t>E.g. utf8, </a:t>
            </a:r>
            <a:r>
              <a:rPr lang="en-US" sz="2600" dirty="0"/>
              <a:t>ucs2</a:t>
            </a:r>
            <a:endParaRPr lang="en-US" sz="3000" noProof="1"/>
          </a:p>
          <a:p>
            <a:pPr lvl="1">
              <a:lnSpc>
                <a:spcPct val="100000"/>
              </a:lnSpc>
            </a:pPr>
            <a:r>
              <a:rPr lang="en-US" sz="3000" noProof="1">
                <a:solidFill>
                  <a:srgbClr val="F3CD60"/>
                </a:solidFill>
              </a:rPr>
              <a:t>CHARACTER COLLATION </a:t>
            </a:r>
            <a:r>
              <a:rPr lang="en-US" sz="3000" noProof="1"/>
              <a:t>– </a:t>
            </a:r>
            <a:r>
              <a:rPr lang="en-US" sz="2800" dirty="0"/>
              <a:t>rules for encoding comparison</a:t>
            </a:r>
            <a:endParaRPr lang="en-US" sz="3000" noProof="1"/>
          </a:p>
          <a:p>
            <a:pPr lvl="2">
              <a:lnSpc>
                <a:spcPct val="100000"/>
              </a:lnSpc>
            </a:pPr>
            <a:r>
              <a:rPr lang="en-US" sz="2800" noProof="1"/>
              <a:t>E.g. </a:t>
            </a:r>
            <a:r>
              <a:rPr lang="en-US" sz="2600" dirty="0"/>
              <a:t>latin1_general_cs, Traditional_Spanish_ci_ai etc.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/>
              <a:t>Set and collation can be defined at the database, table or column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684400" y="1854642"/>
            <a:ext cx="3927391" cy="1349381"/>
          </a:xfrm>
          <a:prstGeom prst="wedgeRoundRectCallout">
            <a:avLst>
              <a:gd name="adj1" fmla="val -61449"/>
              <a:gd name="adj2" fmla="val -32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Determines the storage of each character (single or multiple bytes)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201363" y="4800600"/>
            <a:ext cx="4338061" cy="872703"/>
          </a:xfrm>
          <a:prstGeom prst="wedgeRoundRectCallout">
            <a:avLst>
              <a:gd name="adj1" fmla="val -45265"/>
              <a:gd name="adj2" fmla="val -754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Determines the sorting order and case-sensitivity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5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3CD60"/>
                </a:solidFill>
              </a:rPr>
              <a:t>ORDER BY </a:t>
            </a:r>
            <a:r>
              <a:rPr lang="en-US" dirty="0"/>
              <a:t>with different collations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COLLATION - Example</a:t>
            </a:r>
          </a:p>
        </p:txBody>
      </p:sp>
      <p:graphicFrame>
        <p:nvGraphicFramePr>
          <p:cNvPr id="6" name="Group 49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105097"/>
              </p:ext>
            </p:extLst>
          </p:nvPr>
        </p:nvGraphicFramePr>
        <p:xfrm>
          <a:off x="1217612" y="2133600"/>
          <a:ext cx="9982200" cy="2688336"/>
        </p:xfrm>
        <a:graphic>
          <a:graphicData uri="http://schemas.openxmlformats.org/drawingml/2006/table">
            <a:tbl>
              <a:tblPr/>
              <a:tblGrid>
                <a:gridCol w="2701949">
                  <a:extLst>
                    <a:ext uri="{9D8B030D-6E8A-4147-A177-3AD203B41FA5}">
                      <a16:colId xmlns:a16="http://schemas.microsoft.com/office/drawing/2014/main" xmlns="" val="1048347342"/>
                    </a:ext>
                  </a:extLst>
                </a:gridCol>
                <a:gridCol w="2701949">
                  <a:extLst>
                    <a:ext uri="{9D8B030D-6E8A-4147-A177-3AD203B41FA5}">
                      <a16:colId xmlns:a16="http://schemas.microsoft.com/office/drawing/2014/main" xmlns="" val="1239204646"/>
                    </a:ext>
                  </a:extLst>
                </a:gridCol>
                <a:gridCol w="4578302">
                  <a:extLst>
                    <a:ext uri="{9D8B030D-6E8A-4147-A177-3AD203B41FA5}">
                      <a16:colId xmlns:a16="http://schemas.microsoft.com/office/drawing/2014/main" xmlns="" val="3110737991"/>
                    </a:ext>
                  </a:extLst>
                </a:gridCol>
              </a:tblGrid>
              <a:tr h="9072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latin1_swedish_ci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latin1_german1_ci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latin1_german2_ci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Muffler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Muffler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Müller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4604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Müller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Muffler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Müller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5381639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3030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55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56108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CHAR </a:t>
            </a:r>
            <a:r>
              <a:rPr lang="en-US" sz="3000" noProof="1"/>
              <a:t>[(M)] - </a:t>
            </a:r>
            <a:r>
              <a:rPr lang="en-US" sz="3200" dirty="0"/>
              <a:t>up to 30 characters</a:t>
            </a:r>
            <a:endParaRPr lang="en-US" sz="2400" noProof="1"/>
          </a:p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VARCHAR(M) – </a:t>
            </a:r>
            <a:r>
              <a:rPr lang="en-US" sz="3200" dirty="0"/>
              <a:t>up to 255 characters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TEXT</a:t>
            </a:r>
            <a:r>
              <a:rPr lang="en-US" sz="3000" noProof="1"/>
              <a:t> [(M)] – up to </a:t>
            </a:r>
            <a:r>
              <a:rPr lang="en-US" sz="3200" dirty="0"/>
              <a:t>65 535 characters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TINYTEXT, MEDIUMTEXT, LONGTEXT</a:t>
            </a:r>
          </a:p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BLOB - </a:t>
            </a:r>
            <a:r>
              <a:rPr lang="en-US" sz="3200" dirty="0">
                <a:solidFill>
                  <a:srgbClr val="F3CD60"/>
                </a:solidFill>
              </a:rPr>
              <a:t>B</a:t>
            </a:r>
            <a:r>
              <a:rPr lang="en-US" sz="3200" dirty="0"/>
              <a:t>inary </a:t>
            </a:r>
            <a:r>
              <a:rPr lang="en-US" sz="3200" dirty="0">
                <a:solidFill>
                  <a:srgbClr val="F3CD60"/>
                </a:solidFill>
              </a:rPr>
              <a:t>L</a:t>
            </a:r>
            <a:r>
              <a:rPr lang="en-US" sz="3200" dirty="0"/>
              <a:t>arge </a:t>
            </a:r>
            <a:r>
              <a:rPr lang="en-US" sz="3200" dirty="0">
                <a:solidFill>
                  <a:srgbClr val="F3CD60"/>
                </a:solidFill>
              </a:rPr>
              <a:t>OB</a:t>
            </a:r>
            <a:r>
              <a:rPr lang="en-US" sz="3200" dirty="0"/>
              <a:t>ject</a:t>
            </a:r>
            <a:r>
              <a:rPr lang="en-US" sz="3000" noProof="1"/>
              <a:t> [(M)]  - </a:t>
            </a:r>
            <a:r>
              <a:rPr lang="en-US" sz="3200" dirty="0"/>
              <a:t>65 535 (2</a:t>
            </a:r>
            <a:r>
              <a:rPr lang="en-US" sz="3200" baseline="30000" dirty="0"/>
              <a:t>16</a:t>
            </a:r>
            <a:r>
              <a:rPr lang="en-US" sz="3200" dirty="0"/>
              <a:t> − 1) characters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TINYBLOB, MEDIUMBLOB, LONGBLOB</a:t>
            </a:r>
          </a:p>
          <a:p>
            <a:pPr lvl="1">
              <a:lnSpc>
                <a:spcPct val="100000"/>
              </a:lnSpc>
            </a:pPr>
            <a:endParaRPr lang="en-US" sz="24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(2) </a:t>
            </a:r>
          </a:p>
        </p:txBody>
      </p:sp>
      <p:graphicFrame>
        <p:nvGraphicFramePr>
          <p:cNvPr id="6" name="Group 49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421012"/>
              </p:ext>
            </p:extLst>
          </p:nvPr>
        </p:nvGraphicFramePr>
        <p:xfrm>
          <a:off x="3006724" y="4627171"/>
          <a:ext cx="6288088" cy="2055638"/>
        </p:xfrm>
        <a:graphic>
          <a:graphicData uri="http://schemas.openxmlformats.org/drawingml/2006/table">
            <a:tbl>
              <a:tblPr/>
              <a:tblGrid>
                <a:gridCol w="2328547">
                  <a:extLst>
                    <a:ext uri="{9D8B030D-6E8A-4147-A177-3AD203B41FA5}">
                      <a16:colId xmlns:a16="http://schemas.microsoft.com/office/drawing/2014/main" xmlns="" val="1048347342"/>
                    </a:ext>
                  </a:extLst>
                </a:gridCol>
                <a:gridCol w="3959541">
                  <a:extLst>
                    <a:ext uri="{9D8B030D-6E8A-4147-A177-3AD203B41FA5}">
                      <a16:colId xmlns:a16="http://schemas.microsoft.com/office/drawing/2014/main" xmlns="" val="1239204646"/>
                    </a:ext>
                  </a:extLst>
                </a:gridCol>
              </a:tblGrid>
              <a:tr h="2707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Type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VARCHAR(CHAR)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4604"/>
                  </a:ext>
                </a:extLst>
              </a:tr>
              <a:tr h="5889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content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TEXT(LONGTEXT)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9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picture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BLOB(LONGBLOB)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5381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06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72" y="1151121"/>
            <a:ext cx="11804822" cy="3268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rgbClr val="F3CD60"/>
                </a:solidFill>
              </a:rPr>
              <a:t>DATE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noProof="1"/>
              <a:t>-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for values with a date part but </a:t>
            </a:r>
            <a:r>
              <a:rPr lang="en-US" sz="3000" dirty="0">
                <a:solidFill>
                  <a:srgbClr val="F3CD60"/>
                </a:solidFill>
              </a:rPr>
              <a:t>no time part</a:t>
            </a:r>
          </a:p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rgbClr val="F3CD60"/>
                </a:solidFill>
                <a:cs typeface="Consolas" pitchFamily="49" charset="0"/>
              </a:rPr>
              <a:t>TIME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000" b="1" noProof="1">
                <a:cs typeface="Consolas" pitchFamily="49" charset="0"/>
              </a:rPr>
              <a:t>- </a:t>
            </a:r>
            <a:r>
              <a:rPr lang="en-US" sz="3000" noProof="1">
                <a:cs typeface="Consolas" pitchFamily="49" charset="0"/>
              </a:rPr>
              <a:t>for values with time but </a:t>
            </a:r>
            <a:r>
              <a:rPr lang="en-US" sz="3000" noProof="1">
                <a:solidFill>
                  <a:srgbClr val="F3CD60"/>
                </a:solidFill>
                <a:cs typeface="Consolas" pitchFamily="49" charset="0"/>
              </a:rPr>
              <a:t>no date part</a:t>
            </a:r>
            <a:endParaRPr lang="en-US" sz="3000" noProof="1">
              <a:solidFill>
                <a:srgbClr val="F3CD60"/>
              </a:solidFill>
              <a:ea typeface="+mj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rgbClr val="F3CD60"/>
                </a:solidFill>
              </a:rPr>
              <a:t>DATETIME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noProof="1"/>
              <a:t>-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values that contain both date </a:t>
            </a:r>
            <a:r>
              <a:rPr lang="en-US" sz="3000" dirty="0">
                <a:solidFill>
                  <a:srgbClr val="F3CD60"/>
                </a:solidFill>
              </a:rPr>
              <a:t>and</a:t>
            </a:r>
            <a:r>
              <a:rPr lang="en-US" sz="3000" dirty="0"/>
              <a:t> time parts</a:t>
            </a:r>
          </a:p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rgbClr val="F3CD60"/>
                </a:solidFill>
              </a:rPr>
              <a:t>TIMESTAMP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noProof="1"/>
              <a:t>-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both date </a:t>
            </a:r>
            <a:r>
              <a:rPr lang="en-US" sz="3000" dirty="0">
                <a:solidFill>
                  <a:srgbClr val="F3CD60"/>
                </a:solidFill>
              </a:rPr>
              <a:t>and</a:t>
            </a:r>
            <a:r>
              <a:rPr lang="en-US" sz="3000" dirty="0"/>
              <a:t> time parts</a:t>
            </a:r>
            <a:endParaRPr lang="en-US" sz="3000" noProof="1"/>
          </a:p>
          <a:p>
            <a:pPr lvl="1">
              <a:lnSpc>
                <a:spcPct val="100000"/>
              </a:lnSpc>
            </a:pP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Types </a:t>
            </a:r>
          </a:p>
        </p:txBody>
      </p:sp>
      <p:graphicFrame>
        <p:nvGraphicFramePr>
          <p:cNvPr id="6" name="Group 49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615792"/>
              </p:ext>
            </p:extLst>
          </p:nvPr>
        </p:nvGraphicFramePr>
        <p:xfrm>
          <a:off x="1095600" y="4162802"/>
          <a:ext cx="6553200" cy="236220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xmlns="" val="104834734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xmlns="" val="1239204646"/>
                    </a:ext>
                  </a:extLst>
                </a:gridCol>
              </a:tblGrid>
              <a:tr h="446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Type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9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birthdate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DATE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4604"/>
                  </a:ext>
                </a:extLst>
              </a:tr>
              <a:tr h="482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last_time_online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TIMESTAMP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start_at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5381639"/>
                  </a:ext>
                </a:extLst>
              </a:tr>
              <a:tr h="5109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deleted_on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DATETIME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1852843"/>
                  </a:ext>
                </a:extLst>
              </a:tr>
            </a:tbl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37423" y="3719701"/>
            <a:ext cx="3228989" cy="1752600"/>
          </a:xfrm>
          <a:prstGeom prst="wedgeRoundRectCallout">
            <a:avLst>
              <a:gd name="adj1" fmla="val -95269"/>
              <a:gd name="adj2" fmla="val -751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DATETIME and TIMESTAMP have different time ranges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8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801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MySQL retrieves values for a given date type in a </a:t>
            </a:r>
            <a:r>
              <a:rPr lang="en-US" sz="3200" noProof="1">
                <a:solidFill>
                  <a:srgbClr val="F3CD60"/>
                </a:solidFill>
              </a:rPr>
              <a:t>standard output format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E.g. as a string in either 'YYYY-MM-DD' or 'YY-MM-DD'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Types (2) </a:t>
            </a:r>
          </a:p>
        </p:txBody>
      </p:sp>
      <p:graphicFrame>
        <p:nvGraphicFramePr>
          <p:cNvPr id="7" name="Group 49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442049"/>
              </p:ext>
            </p:extLst>
          </p:nvPr>
        </p:nvGraphicFramePr>
        <p:xfrm>
          <a:off x="3006724" y="3430308"/>
          <a:ext cx="6172200" cy="2633472"/>
        </p:xfrm>
        <a:graphic>
          <a:graphicData uri="http://schemas.openxmlformats.org/drawingml/2006/table">
            <a:tbl>
              <a:tblPr/>
              <a:tblGrid>
                <a:gridCol w="1904999">
                  <a:extLst>
                    <a:ext uri="{9D8B030D-6E8A-4147-A177-3AD203B41FA5}">
                      <a16:colId xmlns:a16="http://schemas.microsoft.com/office/drawing/2014/main" xmlns="" val="1048347342"/>
                    </a:ext>
                  </a:extLst>
                </a:gridCol>
                <a:gridCol w="4267201">
                  <a:extLst>
                    <a:ext uri="{9D8B030D-6E8A-4147-A177-3AD203B41FA5}">
                      <a16:colId xmlns:a16="http://schemas.microsoft.com/office/drawing/2014/main" xmlns="" val="1239204646"/>
                    </a:ext>
                  </a:extLst>
                </a:gridCol>
              </a:tblGrid>
              <a:tr h="1204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 Type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Type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'0000-00-00'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4604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'00:00:00'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DATETIME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'0000-00-00 00:00:00'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5381639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TIMESTAMP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'0000-00-00 00:00:00'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1906867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YEAR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0000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8298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64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Data Definition using GUI Clients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32312" y="1676400"/>
            <a:ext cx="3124200" cy="2636408"/>
            <a:chOff x="4189412" y="1981200"/>
            <a:chExt cx="3124200" cy="2636408"/>
          </a:xfrm>
        </p:grpSpPr>
        <p:pic>
          <p:nvPicPr>
            <p:cNvPr id="10" name="Picture 2" descr="http://theappslab.com/wp-content/uploads/2009/12/Free-Database-Add-ic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5212" y="1981200"/>
              <a:ext cx="2438400" cy="2438400"/>
            </a:xfrm>
            <a:prstGeom prst="rect">
              <a:avLst/>
            </a:prstGeom>
            <a:noFill/>
          </p:spPr>
        </p:pic>
        <p:pic>
          <p:nvPicPr>
            <p:cNvPr id="11" name="Picture 4" descr="http://www.artistsvalley.com/images/icons/Database%20Application%20Icons/Table%20Entry%20Sort%20Ascending/256x256/Table%20Entry%20Sort%20Ascendin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89412" y="2995934"/>
              <a:ext cx="1621674" cy="1621674"/>
            </a:xfrm>
            <a:prstGeom prst="roundRect">
              <a:avLst>
                <a:gd name="adj" fmla="val 6550"/>
              </a:avLst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76925240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1120</Words>
  <Application>Microsoft Office PowerPoint</Application>
  <PresentationFormat>Custom</PresentationFormat>
  <Paragraphs>286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SoftUni 16x9</vt:lpstr>
      <vt:lpstr>1_SoftUni 16x9</vt:lpstr>
      <vt:lpstr>Questions</vt:lpstr>
      <vt:lpstr>Numeric Data Types</vt:lpstr>
      <vt:lpstr>Numeric Data Types</vt:lpstr>
      <vt:lpstr>String Types </vt:lpstr>
      <vt:lpstr>CHARACTER COLLATION - Example</vt:lpstr>
      <vt:lpstr>String Types (2) </vt:lpstr>
      <vt:lpstr>Date Types </vt:lpstr>
      <vt:lpstr>Date Types (2) </vt:lpstr>
      <vt:lpstr>Database Modeling</vt:lpstr>
      <vt:lpstr>Working with IDEs</vt:lpstr>
      <vt:lpstr>Creating a New Database</vt:lpstr>
      <vt:lpstr>Creating Tables</vt:lpstr>
      <vt:lpstr>Creating Tables (2)</vt:lpstr>
      <vt:lpstr>Creating Tables (3)</vt:lpstr>
      <vt:lpstr>Storing and Retrieving Data</vt:lpstr>
      <vt:lpstr>Basic SQL Queries</vt:lpstr>
      <vt:lpstr>SQL Queries</vt:lpstr>
      <vt:lpstr>Table Creation in SQL</vt:lpstr>
      <vt:lpstr>Retrieve Records in SQL</vt:lpstr>
      <vt:lpstr>Table Customization</vt:lpstr>
      <vt:lpstr>Custom Column Properties</vt:lpstr>
      <vt:lpstr>Altering Tables</vt:lpstr>
      <vt:lpstr>Altering Tables Using SQL</vt:lpstr>
      <vt:lpstr>Altering Tables Using SQL (2)</vt:lpstr>
      <vt:lpstr>Altering Tables Using SQL (3)</vt:lpstr>
      <vt:lpstr>Altering Tables Using SQL (4)</vt:lpstr>
      <vt:lpstr>Deleting Data and Structures</vt:lpstr>
      <vt:lpstr>Deleting from Database</vt:lpstr>
      <vt:lpstr>Dropping and Truncating</vt:lpstr>
      <vt:lpstr>Dropping and Truncating (2)</vt:lpstr>
      <vt:lpstr>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Definitions And Datatypes</dc:title>
  <dc:subject>DB Basics With MySQL Practical Course @ SoftUni</dc:subject>
  <dc:creator/>
  <cp:keywords>Databases, SQL, programming, SoftUni, Software University, programming, software development, software engineering, course, database systems</cp:keywords>
  <dc:description>https://softuni.bg/courses/databases-basics-mysql</dc:description>
  <cp:lastModifiedBy/>
  <cp:revision>1</cp:revision>
  <dcterms:created xsi:type="dcterms:W3CDTF">2014-01-02T17:00:34Z</dcterms:created>
  <dcterms:modified xsi:type="dcterms:W3CDTF">2017-09-22T13:52:54Z</dcterms:modified>
  <cp:category>Databases, SQL, programming, SoftUni, Software University, programming, software development, software engineering, course, database systems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