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6"/>
  </p:notesMasterIdLst>
  <p:handoutMasterIdLst>
    <p:handoutMasterId r:id="rId27"/>
  </p:handoutMasterIdLst>
  <p:sldIdLst>
    <p:sldId id="452" r:id="rId3"/>
    <p:sldId id="448" r:id="rId4"/>
    <p:sldId id="414" r:id="rId5"/>
    <p:sldId id="456" r:id="rId6"/>
    <p:sldId id="411" r:id="rId7"/>
    <p:sldId id="412" r:id="rId8"/>
    <p:sldId id="443" r:id="rId9"/>
    <p:sldId id="446" r:id="rId10"/>
    <p:sldId id="420" r:id="rId11"/>
    <p:sldId id="419" r:id="rId12"/>
    <p:sldId id="423" r:id="rId13"/>
    <p:sldId id="422" r:id="rId14"/>
    <p:sldId id="426" r:id="rId15"/>
    <p:sldId id="425" r:id="rId16"/>
    <p:sldId id="429" r:id="rId17"/>
    <p:sldId id="428" r:id="rId18"/>
    <p:sldId id="432" r:id="rId19"/>
    <p:sldId id="431" r:id="rId20"/>
    <p:sldId id="444" r:id="rId21"/>
    <p:sldId id="436" r:id="rId22"/>
    <p:sldId id="447" r:id="rId23"/>
    <p:sldId id="435" r:id="rId24"/>
    <p:sldId id="439"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Lst>
        </p14:section>
        <p14:section name="Grouping" id="{C10331E8-94F3-4571-BA73-F8D592D4BA90}">
          <p14:sldIdLst>
            <p14:sldId id="448"/>
            <p14:sldId id="414"/>
            <p14:sldId id="456"/>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39"/>
          </p14:sldIdLst>
        </p14:section>
      </p14:sectionLst>
    </p:ex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D60"/>
    <a:srgbClr val="F2A244"/>
    <a:srgbClr val="00D661"/>
    <a:srgbClr val="F3BE60"/>
    <a:srgbClr val="191711"/>
    <a:srgbClr val="7C7154"/>
    <a:srgbClr val="00B050"/>
    <a:srgbClr val="613306"/>
    <a:srgbClr val="371D03"/>
    <a:srgbClr val="48260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8" autoAdjust="0"/>
    <p:restoredTop sz="78413" autoAdjust="0"/>
  </p:normalViewPr>
  <p:slideViewPr>
    <p:cSldViewPr>
      <p:cViewPr varScale="1">
        <p:scale>
          <a:sx n="75" d="100"/>
          <a:sy n="75" d="100"/>
        </p:scale>
        <p:origin x="-570" y="-10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10/4/2017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96018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150930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75361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10/4/2017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2"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2"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10/4/2017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creativecommons.org/licenses/by-nc-sa/4.0/"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703845"/>
            <a:ext cx="7910299" cy="1311301"/>
          </a:xfrm>
        </p:spPr>
        <p:txBody>
          <a:bodyPr>
            <a:normAutofit/>
          </a:bodyPr>
          <a:lstStyle/>
          <a:p>
            <a:r>
              <a:rPr lang="en-US" dirty="0">
                <a:solidFill>
                  <a:srgbClr val="F2A244"/>
                </a:solidFill>
              </a:rPr>
              <a:t>How to get data insights?</a:t>
            </a:r>
          </a:p>
          <a:p>
            <a:endParaRPr lang="en-US" dirty="0"/>
          </a:p>
        </p:txBody>
      </p:sp>
      <p:sp>
        <p:nvSpPr>
          <p:cNvPr id="7" name="Text Placeholder 6"/>
          <p:cNvSpPr>
            <a:spLocks noGrp="1"/>
          </p:cNvSpPr>
          <p:nvPr>
            <p:ph type="body" sz="quarter" idx="10"/>
          </p:nvPr>
        </p:nvSpPr>
        <p:spPr>
          <a:xfrm>
            <a:off x="684212" y="4410539"/>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title="SoftUni Code Wizar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4756036" y="4057279"/>
            <a:ext cx="2500493" cy="409023"/>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 Aggregation</a:t>
            </a:r>
          </a:p>
        </p:txBody>
      </p:sp>
      <p:pic>
        <p:nvPicPr>
          <p:cNvPr id="17" name="Picture 16" descr="http://softuni.org" title="Software University Foundation">
            <a:hlinkClick r:id="rId7"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Image result for databa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dirty="0"/>
              <a:t>Note that we when we use </a:t>
            </a:r>
            <a:r>
              <a:rPr lang="en-US" sz="3100" b="1" dirty="0">
                <a:solidFill>
                  <a:srgbClr val="F3CD60"/>
                </a:solidFill>
                <a:latin typeface="Consolas" panose="020B0609020204030204" pitchFamily="49" charset="0"/>
              </a:rPr>
              <a:t>COUNT</a:t>
            </a:r>
            <a:r>
              <a:rPr lang="en-US" sz="3100" dirty="0"/>
              <a:t> we will ignore any employee with </a:t>
            </a:r>
            <a:r>
              <a:rPr lang="en-US" sz="3100" b="1" dirty="0">
                <a:solidFill>
                  <a:srgbClr val="F3CD60"/>
                </a:solidFill>
                <a:latin typeface="Consolas" panose="020B0609020204030204" pitchFamily="49" charset="0"/>
              </a:rPr>
              <a:t>NULL</a:t>
            </a:r>
            <a:r>
              <a:rPr lang="en-US" sz="3100" dirty="0"/>
              <a:t> salary.</a:t>
            </a:r>
          </a:p>
        </p:txBody>
      </p:sp>
      <p:sp>
        <p:nvSpPr>
          <p:cNvPr id="10" name="Rectangle 9"/>
          <p:cNvSpPr>
            <a:spLocks noChangeArrowheads="1"/>
          </p:cNvSpPr>
          <p:nvPr/>
        </p:nvSpPr>
        <p:spPr bwMode="auto">
          <a:xfrm>
            <a:off x="814417" y="32128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rgbClr val="F3CD60"/>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1" name="Rectangle: Rounded Corners 23">
            <a:extLst/>
          </p:cNvPr>
          <p:cNvSpPr/>
          <p:nvPr/>
        </p:nvSpPr>
        <p:spPr>
          <a:xfrm>
            <a:off x="2970212" y="3354534"/>
            <a:ext cx="3287659"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Rounded Corners 23">
            <a:extLst/>
          </p:cNvPr>
          <p:cNvSpPr/>
          <p:nvPr/>
        </p:nvSpPr>
        <p:spPr>
          <a:xfrm>
            <a:off x="6097863" y="3849541"/>
            <a:ext cx="3120750"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Rounded Corners 23">
            <a:extLst/>
          </p:cNvPr>
          <p:cNvSpPr/>
          <p:nvPr/>
        </p:nvSpPr>
        <p:spPr>
          <a:xfrm>
            <a:off x="3417238" y="4807612"/>
            <a:ext cx="3286774"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9636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rgbClr val="F3CD60"/>
                </a:solidFill>
                <a:latin typeface="Consolas" panose="020B0609020204030204" pitchFamily="49" charset="0"/>
              </a:rPr>
              <a:t>SUM</a:t>
            </a:r>
            <a:r>
              <a:rPr lang="en-US" sz="3200" dirty="0"/>
              <a:t> - sums the values in a column</a:t>
            </a:r>
            <a:endParaRPr lang="en-US" sz="3100" dirty="0"/>
          </a:p>
        </p:txBody>
      </p:sp>
      <p:sp>
        <p:nvSpPr>
          <p:cNvPr id="11"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ight Arrow 15"/>
          <p:cNvSpPr/>
          <p:nvPr/>
        </p:nvSpPr>
        <p:spPr>
          <a:xfrm rot="1884745">
            <a:off x="6633764" y="3307081"/>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185644">
            <a:off x="6621544" y="4128017"/>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633763" y="4795766"/>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0174" y="3576696"/>
            <a:ext cx="429834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2"/>
          <p:cNvSpPr/>
          <p:nvPr/>
        </p:nvSpPr>
        <p:spPr>
          <a:xfrm>
            <a:off x="7601909" y="3952416"/>
            <a:ext cx="4286611" cy="4546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ectangle 13"/>
          <p:cNvSpPr/>
          <p:nvPr/>
        </p:nvSpPr>
        <p:spPr>
          <a:xfrm>
            <a:off x="7580772" y="4394012"/>
            <a:ext cx="430774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20" name="Group 49"/>
          <p:cNvGraphicFramePr>
            <a:graphicFrameLocks/>
          </p:cNvGraphicFramePr>
          <p:nvPr>
            <p:extLst>
              <p:ext uri="{D42A27DB-BD31-4B8C-83A1-F6EECF244321}">
                <p14:modId xmlns:p14="http://schemas.microsoft.com/office/powerpoint/2010/main" val="2273185755"/>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xmlns="" val="20000"/>
                    </a:ext>
                  </a:extLst>
                </a:gridCol>
                <a:gridCol w="3019681">
                  <a:extLst>
                    <a:ext uri="{9D8B030D-6E8A-4147-A177-3AD203B41FA5}">
                      <a16:colId xmlns:a16="http://schemas.microsoft.com/office/drawing/2014/main" xmlns="" val="20001"/>
                    </a:ext>
                  </a:extLst>
                </a:gridCol>
                <a:gridCol w="1118401">
                  <a:extLst>
                    <a:ext uri="{9D8B030D-6E8A-4147-A177-3AD203B41FA5}">
                      <a16:colId xmlns:a16="http://schemas.microsoft.com/office/drawing/2014/main" xmlns=""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248580451"/>
              </p:ext>
            </p:extLst>
          </p:nvPr>
        </p:nvGraphicFramePr>
        <p:xfrm>
          <a:off x="7593496" y="3100101"/>
          <a:ext cx="4295024" cy="1683705"/>
        </p:xfrm>
        <a:graphic>
          <a:graphicData uri="http://schemas.openxmlformats.org/drawingml/2006/table">
            <a:tbl>
              <a:tblPr/>
              <a:tblGrid>
                <a:gridCol w="2360389">
                  <a:extLst>
                    <a:ext uri="{9D8B030D-6E8A-4147-A177-3AD203B41FA5}">
                      <a16:colId xmlns:a16="http://schemas.microsoft.com/office/drawing/2014/main" xmlns="" val="20000"/>
                    </a:ext>
                  </a:extLst>
                </a:gridCol>
                <a:gridCol w="1934635">
                  <a:extLst>
                    <a:ext uri="{9D8B030D-6E8A-4147-A177-3AD203B41FA5}">
                      <a16:colId xmlns:a16="http://schemas.microsoft.com/office/drawing/2014/main" xmlns=""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total_salary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41162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a:extLst/>
          </p:cNvPr>
          <p:cNvSpPr/>
          <p:nvPr/>
        </p:nvSpPr>
        <p:spPr>
          <a:xfrm>
            <a:off x="3427412" y="4681663"/>
            <a:ext cx="3296357"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a:t>
            </a:r>
            <a:r>
              <a:rPr lang="en-US" sz="3200" b="1" noProof="1">
                <a:solidFill>
                  <a:srgbClr val="F3CD60"/>
                </a:solidFill>
                <a:latin typeface="Consolas" panose="020B0609020204030204" pitchFamily="49" charset="0"/>
              </a:rPr>
              <a:t>NULL</a:t>
            </a:r>
            <a:r>
              <a:rPr lang="en-US" sz="3200" noProof="1"/>
              <a:t> will be displayed.</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494212" y="5440598"/>
            <a:ext cx="2229557"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092391" y="4160856"/>
            <a:ext cx="19812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5" name="Rectangle: Rounded Corners 23">
            <a:extLst/>
          </p:cNvPr>
          <p:cNvSpPr/>
          <p:nvPr/>
        </p:nvSpPr>
        <p:spPr>
          <a:xfrm>
            <a:off x="2949580" y="3199603"/>
            <a:ext cx="3287659"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Rounded Corners 23">
            <a:extLst/>
          </p:cNvPr>
          <p:cNvSpPr/>
          <p:nvPr/>
        </p:nvSpPr>
        <p:spPr>
          <a:xfrm>
            <a:off x="5621080" y="3709485"/>
            <a:ext cx="2923822"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Rounded Corners 23">
            <a:extLst/>
          </p:cNvPr>
          <p:cNvSpPr/>
          <p:nvPr/>
        </p:nvSpPr>
        <p:spPr>
          <a:xfrm>
            <a:off x="5332412" y="4247645"/>
            <a:ext cx="381000" cy="365621"/>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66252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MAX -</a:t>
            </a:r>
            <a:r>
              <a:rPr lang="en-US" sz="3200" dirty="0"/>
              <a:t> takes the maximum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11"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ight Arrow 15"/>
          <p:cNvSpPr/>
          <p:nvPr/>
        </p:nvSpPr>
        <p:spPr>
          <a:xfrm rot="1884745">
            <a:off x="6570897" y="3111611"/>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rot="20185644">
            <a:off x="6558677" y="3932547"/>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570896" y="4600296"/>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590174"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Rectangle 12"/>
          <p:cNvSpPr/>
          <p:nvPr/>
        </p:nvSpPr>
        <p:spPr>
          <a:xfrm>
            <a:off x="7601909" y="3952416"/>
            <a:ext cx="4207503" cy="4546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Rectangle 13"/>
          <p:cNvSpPr/>
          <p:nvPr/>
        </p:nvSpPr>
        <p:spPr>
          <a:xfrm>
            <a:off x="7580772" y="4394012"/>
            <a:ext cx="4228640"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18" name="Group 49"/>
          <p:cNvGraphicFramePr>
            <a:graphicFrameLocks/>
          </p:cNvGraphicFramePr>
          <p:nvPr>
            <p:extLst>
              <p:ext uri="{D42A27DB-BD31-4B8C-83A1-F6EECF244321}">
                <p14:modId xmlns:p14="http://schemas.microsoft.com/office/powerpoint/2010/main" val="3740092405"/>
              </p:ext>
            </p:extLst>
          </p:nvPr>
        </p:nvGraphicFramePr>
        <p:xfrm>
          <a:off x="7593496" y="3100101"/>
          <a:ext cx="4215916" cy="1683705"/>
        </p:xfrm>
        <a:graphic>
          <a:graphicData uri="http://schemas.openxmlformats.org/drawingml/2006/table">
            <a:tbl>
              <a:tblPr/>
              <a:tblGrid>
                <a:gridCol w="2316914">
                  <a:extLst>
                    <a:ext uri="{9D8B030D-6E8A-4147-A177-3AD203B41FA5}">
                      <a16:colId xmlns:a16="http://schemas.microsoft.com/office/drawing/2014/main" xmlns="" val="20000"/>
                    </a:ext>
                  </a:extLst>
                </a:gridCol>
                <a:gridCol w="1899002">
                  <a:extLst>
                    <a:ext uri="{9D8B030D-6E8A-4147-A177-3AD203B41FA5}">
                      <a16:colId xmlns:a16="http://schemas.microsoft.com/office/drawing/2014/main" xmlns=""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max_salary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1762539994"/>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xmlns="" val="20000"/>
                    </a:ext>
                  </a:extLst>
                </a:gridCol>
                <a:gridCol w="3019681">
                  <a:extLst>
                    <a:ext uri="{9D8B030D-6E8A-4147-A177-3AD203B41FA5}">
                      <a16:colId xmlns:a16="http://schemas.microsoft.com/office/drawing/2014/main" xmlns="" val="20001"/>
                    </a:ext>
                  </a:extLst>
                </a:gridCol>
                <a:gridCol w="1118401">
                  <a:extLst>
                    <a:ext uri="{9D8B030D-6E8A-4147-A177-3AD203B41FA5}">
                      <a16:colId xmlns:a16="http://schemas.microsoft.com/office/drawing/2014/main" xmlns=""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7077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515276" y="4915523"/>
            <a:ext cx="3448757"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p:cNvSpPr>
            <a:spLocks noChangeArrowheads="1"/>
          </p:cNvSpPr>
          <p:nvPr/>
        </p:nvSpPr>
        <p:spPr bwMode="auto">
          <a:xfrm>
            <a:off x="836612" y="3289828"/>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522433" y="1916522"/>
            <a:ext cx="2229557"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19431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Rectangle: Rounded Corners 23">
            <a:extLst/>
          </p:cNvPr>
          <p:cNvSpPr/>
          <p:nvPr/>
        </p:nvSpPr>
        <p:spPr>
          <a:xfrm>
            <a:off x="2963094" y="3442748"/>
            <a:ext cx="3283718"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Rounded Corners 23">
            <a:extLst/>
          </p:cNvPr>
          <p:cNvSpPr/>
          <p:nvPr/>
        </p:nvSpPr>
        <p:spPr>
          <a:xfrm>
            <a:off x="5637212" y="3957914"/>
            <a:ext cx="2466622"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Rounded Corners 23">
            <a:extLst/>
          </p:cNvPr>
          <p:cNvSpPr/>
          <p:nvPr/>
        </p:nvSpPr>
        <p:spPr>
          <a:xfrm>
            <a:off x="5408612" y="4447880"/>
            <a:ext cx="333022" cy="42215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17947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MIN</a:t>
            </a:r>
            <a:r>
              <a:rPr lang="en-US" sz="3200" dirty="0"/>
              <a:t> takes the minimum value in a column. </a:t>
            </a:r>
            <a:endParaRPr lang="en-US" sz="3100" dirty="0"/>
          </a:p>
        </p:txBody>
      </p:sp>
      <p:sp>
        <p:nvSpPr>
          <p:cNvPr id="17"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Right Arrow 15"/>
          <p:cNvSpPr/>
          <p:nvPr/>
        </p:nvSpPr>
        <p:spPr>
          <a:xfrm rot="1884745">
            <a:off x="6570897" y="3111611"/>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ight Arrow 17"/>
          <p:cNvSpPr/>
          <p:nvPr/>
        </p:nvSpPr>
        <p:spPr>
          <a:xfrm rot="20185644">
            <a:off x="6558677" y="3932547"/>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ight Arrow 18"/>
          <p:cNvSpPr/>
          <p:nvPr/>
        </p:nvSpPr>
        <p:spPr>
          <a:xfrm rot="19000881">
            <a:off x="6570896" y="4600296"/>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590174"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Rectangle 12"/>
          <p:cNvSpPr/>
          <p:nvPr/>
        </p:nvSpPr>
        <p:spPr>
          <a:xfrm>
            <a:off x="7601909" y="3952416"/>
            <a:ext cx="4207503" cy="4546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Rectangle 13"/>
          <p:cNvSpPr/>
          <p:nvPr/>
        </p:nvSpPr>
        <p:spPr>
          <a:xfrm>
            <a:off x="7580772" y="4394012"/>
            <a:ext cx="4228640"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26" name="Group 49"/>
          <p:cNvGraphicFramePr>
            <a:graphicFrameLocks/>
          </p:cNvGraphicFramePr>
          <p:nvPr>
            <p:extLst>
              <p:ext uri="{D42A27DB-BD31-4B8C-83A1-F6EECF244321}">
                <p14:modId xmlns:p14="http://schemas.microsoft.com/office/powerpoint/2010/main" val="2869825170"/>
              </p:ext>
            </p:extLst>
          </p:nvPr>
        </p:nvGraphicFramePr>
        <p:xfrm>
          <a:off x="7593496" y="3100101"/>
          <a:ext cx="4215916" cy="1683705"/>
        </p:xfrm>
        <a:graphic>
          <a:graphicData uri="http://schemas.openxmlformats.org/drawingml/2006/table">
            <a:tbl>
              <a:tblPr/>
              <a:tblGrid>
                <a:gridCol w="2316914">
                  <a:extLst>
                    <a:ext uri="{9D8B030D-6E8A-4147-A177-3AD203B41FA5}">
                      <a16:colId xmlns:a16="http://schemas.microsoft.com/office/drawing/2014/main" xmlns="" val="20000"/>
                    </a:ext>
                  </a:extLst>
                </a:gridCol>
                <a:gridCol w="1899002">
                  <a:extLst>
                    <a:ext uri="{9D8B030D-6E8A-4147-A177-3AD203B41FA5}">
                      <a16:colId xmlns:a16="http://schemas.microsoft.com/office/drawing/2014/main" xmlns=""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min_salary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354943578"/>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xmlns="" val="20000"/>
                    </a:ext>
                  </a:extLst>
                </a:gridCol>
                <a:gridCol w="3019681">
                  <a:extLst>
                    <a:ext uri="{9D8B030D-6E8A-4147-A177-3AD203B41FA5}">
                      <a16:colId xmlns:a16="http://schemas.microsoft.com/office/drawing/2014/main" xmlns="" val="20001"/>
                    </a:ext>
                  </a:extLst>
                </a:gridCol>
                <a:gridCol w="1118401">
                  <a:extLst>
                    <a:ext uri="{9D8B030D-6E8A-4147-A177-3AD203B41FA5}">
                      <a16:colId xmlns:a16="http://schemas.microsoft.com/office/drawing/2014/main" xmlns=""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86523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427412" y="4724400"/>
            <a:ext cx="3429000"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Rounded Corners 23">
            <a:extLst/>
          </p:cNvPr>
          <p:cNvSpPr/>
          <p:nvPr/>
        </p:nvSpPr>
        <p:spPr>
          <a:xfrm>
            <a:off x="5408612" y="4339224"/>
            <a:ext cx="381000" cy="385176"/>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Rounded Corners 23">
            <a:extLst/>
          </p:cNvPr>
          <p:cNvSpPr/>
          <p:nvPr/>
        </p:nvSpPr>
        <p:spPr>
          <a:xfrm>
            <a:off x="5691510" y="3773570"/>
            <a:ext cx="2460302"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dirty="0" err="1">
                <a:solidFill>
                  <a:schemeClr val="tx2"/>
                </a:solidFill>
                <a:latin typeface="Consolas" panose="020B0609020204030204" pitchFamily="49" charset="0"/>
              </a:rPr>
              <a:t>department_id</a:t>
            </a:r>
            <a:r>
              <a:rPr lang="en-GB" sz="3200" dirty="0">
                <a:solidFill>
                  <a:schemeClr val="tx2"/>
                </a:solidFill>
                <a:latin typeface="Consolas" panose="020B0609020204030204" pitchFamily="49" charset="0"/>
              </a:rPr>
              <a:t>`;</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1808192"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9" name="Rectangle: Rounded Corners 23">
            <a:extLst/>
          </p:cNvPr>
          <p:cNvSpPr/>
          <p:nvPr/>
        </p:nvSpPr>
        <p:spPr>
          <a:xfrm>
            <a:off x="3019423" y="3262879"/>
            <a:ext cx="3283718"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AVG</a:t>
            </a:r>
            <a:r>
              <a:rPr lang="en-US" sz="3200" dirty="0"/>
              <a:t> calculates the average value in a column. </a:t>
            </a:r>
            <a:endParaRPr lang="en-US" sz="3100" dirty="0"/>
          </a:p>
        </p:txBody>
      </p:sp>
      <p:sp>
        <p:nvSpPr>
          <p:cNvPr id="10"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ight Arrow 15"/>
          <p:cNvSpPr/>
          <p:nvPr/>
        </p:nvSpPr>
        <p:spPr>
          <a:xfrm rot="1884745">
            <a:off x="6570897" y="3111611"/>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185644">
            <a:off x="6558677" y="3932547"/>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70896" y="4600296"/>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0174"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2"/>
          <p:cNvSpPr/>
          <p:nvPr/>
        </p:nvSpPr>
        <p:spPr>
          <a:xfrm>
            <a:off x="7601909" y="3952416"/>
            <a:ext cx="4207503" cy="4546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ectangle 13"/>
          <p:cNvSpPr/>
          <p:nvPr/>
        </p:nvSpPr>
        <p:spPr>
          <a:xfrm>
            <a:off x="7580772" y="4394012"/>
            <a:ext cx="4228640"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20" name="Group 49"/>
          <p:cNvGraphicFramePr>
            <a:graphicFrameLocks/>
          </p:cNvGraphicFramePr>
          <p:nvPr>
            <p:extLst>
              <p:ext uri="{D42A27DB-BD31-4B8C-83A1-F6EECF244321}">
                <p14:modId xmlns:p14="http://schemas.microsoft.com/office/powerpoint/2010/main" val="1081555196"/>
              </p:ext>
            </p:extLst>
          </p:nvPr>
        </p:nvGraphicFramePr>
        <p:xfrm>
          <a:off x="7593496" y="3100101"/>
          <a:ext cx="4215916" cy="1683705"/>
        </p:xfrm>
        <a:graphic>
          <a:graphicData uri="http://schemas.openxmlformats.org/drawingml/2006/table">
            <a:tbl>
              <a:tblPr/>
              <a:tblGrid>
                <a:gridCol w="2316914">
                  <a:extLst>
                    <a:ext uri="{9D8B030D-6E8A-4147-A177-3AD203B41FA5}">
                      <a16:colId xmlns:a16="http://schemas.microsoft.com/office/drawing/2014/main" xmlns="" val="20000"/>
                    </a:ext>
                  </a:extLst>
                </a:gridCol>
                <a:gridCol w="1899002">
                  <a:extLst>
                    <a:ext uri="{9D8B030D-6E8A-4147-A177-3AD203B41FA5}">
                      <a16:colId xmlns:a16="http://schemas.microsoft.com/office/drawing/2014/main" xmlns=""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average_salary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2992802373"/>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xmlns="" val="20000"/>
                    </a:ext>
                  </a:extLst>
                </a:gridCol>
                <a:gridCol w="3019681">
                  <a:extLst>
                    <a:ext uri="{9D8B030D-6E8A-4147-A177-3AD203B41FA5}">
                      <a16:colId xmlns:a16="http://schemas.microsoft.com/office/drawing/2014/main" xmlns="" val="20001"/>
                    </a:ext>
                  </a:extLst>
                </a:gridCol>
                <a:gridCol w="1118401">
                  <a:extLst>
                    <a:ext uri="{9D8B030D-6E8A-4147-A177-3AD203B41FA5}">
                      <a16:colId xmlns:a16="http://schemas.microsoft.com/office/drawing/2014/main" xmlns=""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380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732212" y="4773992"/>
            <a:ext cx="3698818" cy="55441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p:cNvSpPr>
            <a:spLocks noChangeArrowheads="1"/>
          </p:cNvSpPr>
          <p:nvPr/>
        </p:nvSpPr>
        <p:spPr bwMode="auto">
          <a:xfrm>
            <a:off x="836612" y="2981814"/>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a:t>
            </a:r>
            <a:r>
              <a:rPr lang="en-US" sz="3600" dirty="0" err="1">
                <a:solidFill>
                  <a:schemeClr val="tx2"/>
                </a:solidFill>
                <a:latin typeface="Consolas" panose="020B0609020204030204" pitchFamily="49" charset="0"/>
              </a:rPr>
              <a:t>e.`salary</a:t>
            </a:r>
            <a:r>
              <a:rPr lang="en-US" sz="3600" dirty="0">
                <a:solidFill>
                  <a:schemeClr val="tx2"/>
                </a:solidFill>
                <a:latin typeface="Consolas" panose="020B0609020204030204" pitchFamily="49" charset="0"/>
              </a:rPr>
              <a:t>`)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627812" y="4253185"/>
            <a:ext cx="19050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Rectangle: Rounded Corners 23">
            <a:extLst/>
          </p:cNvPr>
          <p:cNvSpPr/>
          <p:nvPr/>
        </p:nvSpPr>
        <p:spPr>
          <a:xfrm>
            <a:off x="3198812" y="3154063"/>
            <a:ext cx="3733800"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Rounded Corners 23">
            <a:extLst/>
          </p:cNvPr>
          <p:cNvSpPr/>
          <p:nvPr/>
        </p:nvSpPr>
        <p:spPr>
          <a:xfrm>
            <a:off x="6246812" y="3715342"/>
            <a:ext cx="2819400"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Rounded Corners 23">
            <a:extLst/>
          </p:cNvPr>
          <p:cNvSpPr/>
          <p:nvPr/>
        </p:nvSpPr>
        <p:spPr>
          <a:xfrm>
            <a:off x="5942012" y="4267200"/>
            <a:ext cx="381000" cy="40526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94701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solidFill>
                  <a:srgbClr val="F0A22E"/>
                </a:solidFill>
              </a:rPr>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33092" y="5424615"/>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433092" y="4109723"/>
            <a:ext cx="3710535" cy="134543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Rectangle 1"/>
          <p:cNvSpPr/>
          <p:nvPr/>
        </p:nvSpPr>
        <p:spPr>
          <a:xfrm>
            <a:off x="4409827" y="3257147"/>
            <a:ext cx="3733800"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a:t>
            </a:r>
            <a:r>
              <a:rPr lang="en-US" sz="3300" dirty="0">
                <a:solidFill>
                  <a:srgbClr val="F3CD60"/>
                </a:solidFill>
              </a:rPr>
              <a:t>separate groups </a:t>
            </a:r>
            <a:r>
              <a:rPr lang="en-US" sz="3300" dirty="0"/>
              <a:t>based on a </a:t>
            </a:r>
            <a:r>
              <a:rPr lang="en-US" sz="3300" dirty="0">
                <a:solidFill>
                  <a:srgbClr val="F3CD60"/>
                </a:solidFill>
              </a:rPr>
              <a:t>common property</a:t>
            </a:r>
            <a:endParaRPr lang="en-US" sz="3100" dirty="0">
              <a:solidFill>
                <a:srgbClr val="F3CD60"/>
              </a:solidFill>
            </a:endParaRPr>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2</a:t>
            </a:fld>
            <a:endParaRPr lang="en-US" dirty="0"/>
          </a:p>
        </p:txBody>
      </p:sp>
      <p:sp>
        <p:nvSpPr>
          <p:cNvPr id="465922" name="Rectangle 2"/>
          <p:cNvSpPr>
            <a:spLocks noGrp="1" noChangeArrowheads="1"/>
          </p:cNvSpPr>
          <p:nvPr>
            <p:ph type="title"/>
          </p:nvPr>
        </p:nvSpPr>
        <p:spPr/>
        <p:txBody>
          <a:bodyPr/>
          <a:lstStyle/>
          <a:p>
            <a:r>
              <a:rPr lang="en-US" dirty="0"/>
              <a:t>Grouping</a:t>
            </a:r>
            <a:endParaRPr lang="bg-BG" dirty="0"/>
          </a:p>
        </p:txBody>
      </p:sp>
      <p:sp>
        <p:nvSpPr>
          <p:cNvPr id="46" name="AutoShape 7"/>
          <p:cNvSpPr>
            <a:spLocks noChangeArrowheads="1"/>
          </p:cNvSpPr>
          <p:nvPr/>
        </p:nvSpPr>
        <p:spPr bwMode="auto">
          <a:xfrm>
            <a:off x="5637212" y="1860689"/>
            <a:ext cx="3538622" cy="548478"/>
          </a:xfrm>
          <a:prstGeom prst="wedgeRoundRectCallout">
            <a:avLst>
              <a:gd name="adj1" fmla="val -37255"/>
              <a:gd name="adj2" fmla="val 9353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48" name="AutoShape 7"/>
          <p:cNvSpPr>
            <a:spLocks noChangeArrowheads="1"/>
          </p:cNvSpPr>
          <p:nvPr/>
        </p:nvSpPr>
        <p:spPr bwMode="auto">
          <a:xfrm>
            <a:off x="9831704" y="3200910"/>
            <a:ext cx="2266598"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graphicFrame>
        <p:nvGraphicFramePr>
          <p:cNvPr id="45" name="Group 49"/>
          <p:cNvGraphicFramePr>
            <a:graphicFrameLocks/>
          </p:cNvGraphicFramePr>
          <p:nvPr>
            <p:extLst>
              <p:ext uri="{D42A27DB-BD31-4B8C-83A1-F6EECF244321}">
                <p14:modId xmlns:p14="http://schemas.microsoft.com/office/powerpoint/2010/main" val="2975664435"/>
              </p:ext>
            </p:extLst>
          </p:nvPr>
        </p:nvGraphicFramePr>
        <p:xfrm>
          <a:off x="2665412" y="2743200"/>
          <a:ext cx="6857998" cy="3130296"/>
        </p:xfrm>
        <a:graphic>
          <a:graphicData uri="http://schemas.openxmlformats.org/drawingml/2006/table">
            <a:tbl>
              <a:tblPr/>
              <a:tblGrid>
                <a:gridCol w="1783079">
                  <a:extLst>
                    <a:ext uri="{9D8B030D-6E8A-4147-A177-3AD203B41FA5}">
                      <a16:colId xmlns:a16="http://schemas.microsoft.com/office/drawing/2014/main" xmlns="" val="20000"/>
                    </a:ext>
                  </a:extLst>
                </a:gridCol>
                <a:gridCol w="3703319">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3282637692"/>
                    </a:ext>
                  </a:extLst>
                </a:gridCol>
              </a:tblGrid>
              <a:tr h="49682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0831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2" grpId="0" animBg="1"/>
      <p:bldP spid="46" grpId="0" animBg="1"/>
      <p:bldP spid="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rgbClr val="F3CD60"/>
                </a:solidFill>
                <a:latin typeface="Consolas" panose="020B0609020204030204" pitchFamily="49" charset="0"/>
              </a:rPr>
              <a:t>HAVING</a:t>
            </a:r>
            <a:r>
              <a:rPr lang="en-US" sz="3200" dirty="0"/>
              <a:t> clause is used to filter data based on </a:t>
            </a:r>
            <a:r>
              <a:rPr lang="en-US" sz="3200" dirty="0">
                <a:solidFill>
                  <a:srgbClr val="F3CD60"/>
                </a:solidFill>
              </a:rPr>
              <a:t>aggregate</a:t>
            </a:r>
            <a:r>
              <a:rPr lang="en-US" sz="3200" dirty="0"/>
              <a:t> values. </a:t>
            </a:r>
          </a:p>
          <a:p>
            <a:pPr lvl="1">
              <a:lnSpc>
                <a:spcPct val="100000"/>
              </a:lnSpc>
            </a:pPr>
            <a:r>
              <a:rPr lang="en-US" sz="3000" dirty="0"/>
              <a:t>We cannot use it </a:t>
            </a:r>
            <a:r>
              <a:rPr lang="en-US" sz="3000" dirty="0">
                <a:solidFill>
                  <a:srgbClr val="F3CD60"/>
                </a:solidFill>
              </a:rPr>
              <a:t>without</a:t>
            </a:r>
            <a:r>
              <a:rPr lang="en-US" sz="3000" dirty="0"/>
              <a:t> grouping </a:t>
            </a:r>
            <a:r>
              <a:rPr lang="en-US" sz="3000" dirty="0">
                <a:solidFill>
                  <a:srgbClr val="F3CD60"/>
                </a:solidFill>
              </a:rPr>
              <a:t>before</a:t>
            </a:r>
            <a:r>
              <a:rPr lang="en-US" sz="3000" dirty="0"/>
              <a:t> that</a:t>
            </a:r>
          </a:p>
          <a:p>
            <a:pPr>
              <a:lnSpc>
                <a:spcPct val="100000"/>
              </a:lnSpc>
            </a:pPr>
            <a:r>
              <a:rPr lang="en-US" sz="3200" dirty="0"/>
              <a:t>Any Aggregate functions  in the "</a:t>
            </a:r>
            <a:r>
              <a:rPr lang="en-US" sz="3200" b="1" dirty="0">
                <a:solidFill>
                  <a:srgbClr val="F3CD60"/>
                </a:solidFill>
                <a:latin typeface="Consolas" panose="020B0609020204030204" pitchFamily="49" charset="0"/>
              </a:rPr>
              <a:t>HAVING</a:t>
            </a:r>
            <a:r>
              <a:rPr lang="en-US" sz="3200" dirty="0"/>
              <a:t>" clause and in the "</a:t>
            </a:r>
            <a:r>
              <a:rPr lang="en-US" sz="3200" b="1" dirty="0">
                <a:solidFill>
                  <a:srgbClr val="F3CD60"/>
                </a:solidFill>
                <a:latin typeface="Consolas" panose="020B0609020204030204" pitchFamily="49" charset="0"/>
              </a:rPr>
              <a:t>SELECT</a:t>
            </a:r>
            <a:r>
              <a:rPr lang="en-US" sz="3200" dirty="0"/>
              <a:t>" statement are executed one time only</a:t>
            </a:r>
          </a:p>
          <a:p>
            <a:pPr>
              <a:lnSpc>
                <a:spcPct val="100000"/>
              </a:lnSpc>
            </a:pPr>
            <a:r>
              <a:rPr lang="en-US" sz="3200" dirty="0"/>
              <a:t>Unlike </a:t>
            </a:r>
            <a:r>
              <a:rPr lang="en-US" sz="3200" b="1" dirty="0">
                <a:solidFill>
                  <a:srgbClr val="F3CD60"/>
                </a:solidFill>
                <a:latin typeface="Consolas" panose="020B0609020204030204" pitchFamily="49" charset="0"/>
              </a:rPr>
              <a:t>HAVING</a:t>
            </a:r>
            <a:r>
              <a:rPr lang="en-US" sz="3200" dirty="0"/>
              <a:t>, the </a:t>
            </a:r>
            <a:r>
              <a:rPr lang="en-US" sz="3200" b="1" dirty="0">
                <a:solidFill>
                  <a:srgbClr val="F3CD60"/>
                </a:solidFill>
                <a:latin typeface="Consolas" panose="020B0609020204030204" pitchFamily="49" charset="0"/>
              </a:rPr>
              <a:t>WHERE</a:t>
            </a:r>
            <a:r>
              <a:rPr lang="en-US" sz="3200" dirty="0"/>
              <a:t> clause filters rows </a:t>
            </a:r>
            <a:r>
              <a:rPr lang="en-US" sz="3200" dirty="0">
                <a:solidFill>
                  <a:srgbClr val="F3CD60"/>
                </a:solidFill>
              </a:rPr>
              <a:t>before</a:t>
            </a:r>
            <a:r>
              <a:rPr lang="en-US" sz="3200" dirty="0"/>
              <a:t> the aggregation</a:t>
            </a:r>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which have </a:t>
            </a:r>
            <a:r>
              <a:rPr lang="en-US" sz="3100" dirty="0">
                <a:solidFill>
                  <a:srgbClr val="F3CD60"/>
                </a:solidFill>
              </a:rPr>
              <a:t>total</a:t>
            </a:r>
            <a:r>
              <a:rPr lang="en-US" sz="3100" dirty="0"/>
              <a:t> salary </a:t>
            </a:r>
            <a:r>
              <a:rPr lang="en-US" sz="3100" dirty="0">
                <a:solidFill>
                  <a:srgbClr val="F3CD60"/>
                </a:solidFill>
              </a:rPr>
              <a:t>more</a:t>
            </a:r>
            <a:r>
              <a:rPr lang="en-US" sz="3100" dirty="0">
                <a:solidFill>
                  <a:schemeClr val="tx2">
                    <a:lumMod val="75000"/>
                  </a:schemeClr>
                </a:solidFill>
              </a:rPr>
              <a:t> </a:t>
            </a:r>
            <a:r>
              <a:rPr lang="en-US" sz="3100" dirty="0">
                <a:solidFill>
                  <a:srgbClr val="F3CD60"/>
                </a:solidFill>
              </a:rPr>
              <a:t>or</a:t>
            </a:r>
            <a:r>
              <a:rPr lang="en-US" sz="3100" dirty="0">
                <a:solidFill>
                  <a:schemeClr val="tx2">
                    <a:lumMod val="75000"/>
                  </a:schemeClr>
                </a:solidFill>
              </a:rPr>
              <a:t> </a:t>
            </a:r>
            <a:r>
              <a:rPr lang="en-US" sz="3100" dirty="0">
                <a:solidFill>
                  <a:srgbClr val="F3CD60"/>
                </a:solidFill>
              </a:rPr>
              <a:t>equal</a:t>
            </a:r>
            <a:r>
              <a:rPr lang="en-US" sz="3100" dirty="0">
                <a:solidFill>
                  <a:schemeClr val="tx2">
                    <a:lumMod val="75000"/>
                  </a:schemeClr>
                </a:solidFill>
              </a:rPr>
              <a:t> </a:t>
            </a:r>
            <a:r>
              <a:rPr lang="en-US" sz="3100" dirty="0"/>
              <a:t>15,000.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7" name="AutoShape 7"/>
          <p:cNvSpPr>
            <a:spLocks noChangeArrowheads="1"/>
          </p:cNvSpPr>
          <p:nvPr/>
        </p:nvSpPr>
        <p:spPr bwMode="auto">
          <a:xfrm>
            <a:off x="6532422" y="1716107"/>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
        <p:nvSpPr>
          <p:cNvPr id="10" name="Rectangle 13"/>
          <p:cNvSpPr/>
          <p:nvPr/>
        </p:nvSpPr>
        <p:spPr>
          <a:xfrm>
            <a:off x="404328" y="5040398"/>
            <a:ext cx="6128094"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2"/>
          <p:cNvSpPr/>
          <p:nvPr/>
        </p:nvSpPr>
        <p:spPr>
          <a:xfrm>
            <a:off x="379412" y="3819827"/>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
          <p:cNvSpPr/>
          <p:nvPr/>
        </p:nvSpPr>
        <p:spPr>
          <a:xfrm>
            <a:off x="384428"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14" name="Group 49"/>
          <p:cNvGraphicFramePr>
            <a:graphicFrameLocks/>
          </p:cNvGraphicFramePr>
          <p:nvPr>
            <p:extLst>
              <p:ext uri="{D42A27DB-BD31-4B8C-83A1-F6EECF244321}">
                <p14:modId xmlns:p14="http://schemas.microsoft.com/office/powerpoint/2010/main" val="4261507216"/>
              </p:ext>
            </p:extLst>
          </p:nvPr>
        </p:nvGraphicFramePr>
        <p:xfrm>
          <a:off x="360221" y="2354459"/>
          <a:ext cx="6172201" cy="3115470"/>
        </p:xfrm>
        <a:graphic>
          <a:graphicData uri="http://schemas.openxmlformats.org/drawingml/2006/table">
            <a:tbl>
              <a:tblPr/>
              <a:tblGrid>
                <a:gridCol w="1337309">
                  <a:extLst>
                    <a:ext uri="{9D8B030D-6E8A-4147-A177-3AD203B41FA5}">
                      <a16:colId xmlns:a16="http://schemas.microsoft.com/office/drawing/2014/main" xmlns="" val="20000"/>
                    </a:ext>
                  </a:extLst>
                </a:gridCol>
                <a:gridCol w="2777490">
                  <a:extLst>
                    <a:ext uri="{9D8B030D-6E8A-4147-A177-3AD203B41FA5}">
                      <a16:colId xmlns:a16="http://schemas.microsoft.com/office/drawing/2014/main" xmlns="" val="20001"/>
                    </a:ext>
                  </a:extLst>
                </a:gridCol>
                <a:gridCol w="1028701">
                  <a:extLst>
                    <a:ext uri="{9D8B030D-6E8A-4147-A177-3AD203B41FA5}">
                      <a16:colId xmlns:a16="http://schemas.microsoft.com/office/drawing/2014/main" xmlns="" val="3282637692"/>
                    </a:ext>
                  </a:extLst>
                </a:gridCol>
                <a:gridCol w="1028701">
                  <a:extLst>
                    <a:ext uri="{9D8B030D-6E8A-4147-A177-3AD203B41FA5}">
                      <a16:colId xmlns:a16="http://schemas.microsoft.com/office/drawing/2014/main" xmlns="" val="3526561393"/>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Total 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sp>
        <p:nvSpPr>
          <p:cNvPr id="15" name="Right Arrow 15"/>
          <p:cNvSpPr/>
          <p:nvPr/>
        </p:nvSpPr>
        <p:spPr>
          <a:xfrm rot="1884745">
            <a:off x="6701897" y="3333131"/>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6684" y="4173469"/>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0823"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Rectangle 13"/>
          <p:cNvSpPr/>
          <p:nvPr/>
        </p:nvSpPr>
        <p:spPr>
          <a:xfrm>
            <a:off x="7694612" y="3962400"/>
            <a:ext cx="4228640"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21" name="Group 49"/>
          <p:cNvGraphicFramePr>
            <a:graphicFrameLocks/>
          </p:cNvGraphicFramePr>
          <p:nvPr>
            <p:extLst>
              <p:ext uri="{D42A27DB-BD31-4B8C-83A1-F6EECF244321}">
                <p14:modId xmlns:p14="http://schemas.microsoft.com/office/powerpoint/2010/main" val="664909077"/>
              </p:ext>
            </p:extLst>
          </p:nvPr>
        </p:nvGraphicFramePr>
        <p:xfrm>
          <a:off x="7714145" y="3080855"/>
          <a:ext cx="4215916" cy="1276220"/>
        </p:xfrm>
        <a:graphic>
          <a:graphicData uri="http://schemas.openxmlformats.org/drawingml/2006/table">
            <a:tbl>
              <a:tblPr/>
              <a:tblGrid>
                <a:gridCol w="2316914">
                  <a:extLst>
                    <a:ext uri="{9D8B030D-6E8A-4147-A177-3AD203B41FA5}">
                      <a16:colId xmlns:a16="http://schemas.microsoft.com/office/drawing/2014/main" xmlns="" val="20000"/>
                    </a:ext>
                  </a:extLst>
                </a:gridCol>
                <a:gridCol w="1899002">
                  <a:extLst>
                    <a:ext uri="{9D8B030D-6E8A-4147-A177-3AD203B41FA5}">
                      <a16:colId xmlns:a16="http://schemas.microsoft.com/office/drawing/2014/main" xmlns=""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average_salary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22891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err="1">
                <a:solidFill>
                  <a:srgbClr val="F3BE60"/>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836612" y="1423778"/>
            <a:ext cx="2229557" cy="953805"/>
          </a:xfrm>
          <a:prstGeom prst="wedgeRoundRectCallout">
            <a:avLst>
              <a:gd name="adj1" fmla="val 22367"/>
              <a:gd name="adj2" fmla="val 1212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
        <p:nvSpPr>
          <p:cNvPr id="11" name="Rectangle: Rounded Corners 23">
            <a:extLst/>
          </p:cNvPr>
          <p:cNvSpPr/>
          <p:nvPr/>
        </p:nvSpPr>
        <p:spPr>
          <a:xfrm>
            <a:off x="2972685" y="2666124"/>
            <a:ext cx="3426527" cy="458076"/>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Rounded Corners 23">
            <a:extLst/>
          </p:cNvPr>
          <p:cNvSpPr/>
          <p:nvPr/>
        </p:nvSpPr>
        <p:spPr>
          <a:xfrm>
            <a:off x="1349147" y="3211100"/>
            <a:ext cx="2992665" cy="466208"/>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Rounded Corners 23">
            <a:extLst/>
          </p:cNvPr>
          <p:cNvSpPr/>
          <p:nvPr/>
        </p:nvSpPr>
        <p:spPr>
          <a:xfrm>
            <a:off x="5268769" y="3204363"/>
            <a:ext cx="2883043" cy="466208"/>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Rounded Corners 23">
            <a:extLst/>
          </p:cNvPr>
          <p:cNvSpPr/>
          <p:nvPr/>
        </p:nvSpPr>
        <p:spPr>
          <a:xfrm>
            <a:off x="3427541" y="4191000"/>
            <a:ext cx="3372428" cy="427594"/>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Rounded Corners 23">
            <a:extLst/>
          </p:cNvPr>
          <p:cNvSpPr/>
          <p:nvPr/>
        </p:nvSpPr>
        <p:spPr>
          <a:xfrm>
            <a:off x="947918" y="4677817"/>
            <a:ext cx="6365694" cy="427594"/>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44712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23</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a:t>Grouping</a:t>
            </a:r>
            <a:endParaRPr lang="bg-BG" sz="3200" dirty="0"/>
          </a:p>
          <a:p>
            <a:pPr>
              <a:lnSpc>
                <a:spcPct val="100000"/>
              </a:lnSpc>
            </a:pPr>
            <a:r>
              <a:rPr lang="en-US" sz="3200" dirty="0"/>
              <a:t>Aggregate Functions</a:t>
            </a:r>
            <a:endParaRPr lang="bg-BG" sz="3200" dirty="0"/>
          </a:p>
          <a:p>
            <a:pPr>
              <a:lnSpc>
                <a:spcPct val="100000"/>
              </a:lnSpc>
            </a:pPr>
            <a:r>
              <a:rPr lang="en-US" sz="3200" dirty="0"/>
              <a:t>Having</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rgbClr val="F3CD60"/>
                </a:solidFill>
                <a:latin typeface="Consolas" panose="020B0609020204030204" pitchFamily="49" charset="0"/>
              </a:rPr>
              <a:t>SUM</a:t>
            </a:r>
            <a:r>
              <a:rPr lang="en-US" sz="2800" dirty="0">
                <a:solidFill>
                  <a:schemeClr val="tx2"/>
                </a:solidFill>
                <a:latin typeface="Consolas" panose="020B0609020204030204" pitchFamily="49" charset="0"/>
              </a:rPr>
              <a:t>(</a:t>
            </a:r>
            <a:r>
              <a:rPr lang="en-US" sz="2800" dirty="0" err="1">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CD60"/>
                </a:solidFill>
                <a:latin typeface="Consolas" panose="020B0609020204030204" pitchFamily="49" charset="0"/>
              </a:rPr>
              <a:t>AS</a:t>
            </a:r>
            <a:r>
              <a:rPr lang="en-US" sz="2800" dirty="0">
                <a:solidFill>
                  <a:schemeClr val="tx2"/>
                </a:solidFill>
                <a:latin typeface="Consolas" panose="020B0609020204030204" pitchFamily="49" charset="0"/>
              </a:rPr>
              <a:t> 'TotalSalary'</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`employees` </a:t>
            </a:r>
            <a:r>
              <a:rPr lang="en-GB" sz="2800" b="1" dirty="0">
                <a:solidFill>
                  <a:srgbClr val="F3CD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CD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CD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a:solidFill>
                  <a:schemeClr val="tx2"/>
                </a:solidFill>
                <a:latin typeface="Consolas" panose="020B0609020204030204" pitchFamily="49" charset="0"/>
              </a:rPr>
              <a:t>e.`department_id`</a:t>
            </a:r>
          </a:p>
          <a:p>
            <a:r>
              <a:rPr lang="en-GB" sz="2800" b="1" dirty="0">
                <a:solidFill>
                  <a:srgbClr val="F3CD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CD60"/>
                </a:solidFill>
                <a:latin typeface="Consolas" panose="020B0609020204030204" pitchFamily="49" charset="0"/>
              </a:rPr>
              <a:t>SUM</a:t>
            </a:r>
            <a:r>
              <a:rPr lang="en-GB" sz="2800" dirty="0">
                <a:solidFill>
                  <a:schemeClr val="tx2"/>
                </a:solidFill>
                <a:latin typeface="Consolas" panose="020B0609020204030204" pitchFamily="49" charset="0"/>
              </a:rPr>
              <a:t>(</a:t>
            </a:r>
            <a:r>
              <a:rPr lang="en-GB" sz="2800" dirty="0" err="1">
                <a:solidFill>
                  <a:schemeClr val="tx2"/>
                </a:solidFill>
                <a:latin typeface="Consolas" panose="020B0609020204030204" pitchFamily="49" charset="0"/>
              </a:rPr>
              <a:t>e.`salary</a:t>
            </a:r>
            <a:r>
              <a:rPr lang="en-GB" sz="2800" dirty="0">
                <a:solidFill>
                  <a:schemeClr val="tx2"/>
                </a:solidFill>
                <a:latin typeface="Consolas" panose="020B0609020204030204" pitchFamily="49" charset="0"/>
              </a:rPr>
              <a:t>`) &lt; 250000;</a:t>
            </a:r>
          </a:p>
        </p:txBody>
      </p:sp>
      <p:pic>
        <p:nvPicPr>
          <p:cNvPr id="9"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a:t>
            </a:r>
            <a:r>
              <a:rPr lang="en-US" sz="3300" b="1" dirty="0">
                <a:solidFill>
                  <a:srgbClr val="F3CD60"/>
                </a:solidFill>
                <a:latin typeface="Consolas" panose="020B0609020204030204" pitchFamily="49" charset="0"/>
              </a:rPr>
              <a:t>GROUP</a:t>
            </a:r>
            <a:r>
              <a:rPr lang="en-US" sz="3300" b="1" dirty="0">
                <a:solidFill>
                  <a:srgbClr val="F3CD60"/>
                </a:solidFill>
              </a:rPr>
              <a:t> </a:t>
            </a:r>
            <a:r>
              <a:rPr lang="en-US" sz="3300" b="1" dirty="0">
                <a:solidFill>
                  <a:srgbClr val="F3CD60"/>
                </a:solidFill>
                <a:latin typeface="Consolas" panose="020B0609020204030204" pitchFamily="49" charset="0"/>
              </a:rPr>
              <a:t>BY</a:t>
            </a:r>
            <a:r>
              <a:rPr lang="bg-BG" sz="3300" b="1" dirty="0">
                <a:solidFill>
                  <a:srgbClr val="F3CD60"/>
                </a:solidFill>
              </a:rPr>
              <a:t> </a:t>
            </a:r>
            <a:r>
              <a:rPr lang="en-US" sz="3300" dirty="0"/>
              <a:t>you can get each </a:t>
            </a:r>
            <a:r>
              <a:rPr lang="en-US" sz="3300" dirty="0">
                <a:solidFill>
                  <a:srgbClr val="F3CD60"/>
                </a:solidFill>
              </a:rPr>
              <a:t>separate</a:t>
            </a:r>
            <a:r>
              <a:rPr lang="en-US" sz="3300" dirty="0"/>
              <a:t>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p:txBody>
      </p:sp>
      <p:sp>
        <p:nvSpPr>
          <p:cNvPr id="10" name="Rectangle 9"/>
          <p:cNvSpPr>
            <a:spLocks noChangeArrowheads="1"/>
          </p:cNvSpPr>
          <p:nvPr/>
        </p:nvSpPr>
        <p:spPr bwMode="auto">
          <a:xfrm>
            <a:off x="684212" y="2868532"/>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 e</a:t>
            </a:r>
            <a:r>
              <a:rPr lang="en-US" sz="3600" b="1" noProof="1">
                <a:solidFill>
                  <a:schemeClr val="tx2"/>
                </a:solidFill>
                <a:latin typeface="Consolas" panose="020B0609020204030204" pitchFamily="49" charset="0"/>
              </a:rPr>
              <a:t>.`</a:t>
            </a:r>
            <a:r>
              <a:rPr lang="en-US" sz="3600" b="1" dirty="0">
                <a:solidFill>
                  <a:schemeClr val="tx2"/>
                </a:solidFill>
                <a:latin typeface="Consolas" panose="020B0609020204030204" pitchFamily="49" charset="0"/>
              </a:rPr>
              <a:t>job_</a:t>
            </a:r>
            <a:r>
              <a:rPr lang="en-US" sz="3600" b="1" noProof="1">
                <a:solidFill>
                  <a:schemeClr val="tx2"/>
                </a:solidFill>
                <a:latin typeface="Consolas" panose="020B0609020204030204" pitchFamily="49" charset="0"/>
              </a:rPr>
              <a:t>title</a:t>
            </a:r>
            <a:r>
              <a:rPr lang="en-US" sz="3600" b="1" dirty="0">
                <a:solidFill>
                  <a:schemeClr val="tx2"/>
                </a:solidFill>
                <a:latin typeface="Consolas" panose="020B0609020204030204" pitchFamily="49" charset="0"/>
              </a:rPr>
              <a:t>`, count(</a:t>
            </a:r>
            <a:r>
              <a:rPr lang="en-US" sz="3600" b="1" noProof="1">
                <a:solidFill>
                  <a:schemeClr val="tx2"/>
                </a:solidFill>
                <a:latin typeface="Consolas" panose="020B0609020204030204" pitchFamily="49" charset="0"/>
              </a:rPr>
              <a:t>employee</a:t>
            </a:r>
            <a:r>
              <a:rPr lang="en-US" sz="3600" b="1" dirty="0">
                <a:solidFill>
                  <a:schemeClr val="tx2"/>
                </a:solidFill>
                <a:latin typeface="Consolas" panose="020B0609020204030204" pitchFamily="49" charset="0"/>
              </a:rPr>
              <a:t>_id)</a:t>
            </a:r>
          </a:p>
          <a:p>
            <a:r>
              <a:rPr lang="en-US" sz="3600" b="1" dirty="0">
                <a:solidFill>
                  <a:schemeClr val="tx2"/>
                </a:solidFill>
                <a:latin typeface="Consolas" panose="020B0609020204030204" pitchFamily="49" charset="0"/>
              </a:rPr>
              <a:t>  FROM `employees` AS e</a:t>
            </a:r>
          </a:p>
          <a:p>
            <a:r>
              <a:rPr lang="en-US" sz="3600" b="1" dirty="0">
                <a:solidFill>
                  <a:srgbClr val="F3CD60"/>
                </a:solidFill>
                <a:latin typeface="Consolas" panose="020B0609020204030204" pitchFamily="49" charset="0"/>
              </a:rPr>
              <a:t>GROUP BY </a:t>
            </a:r>
            <a:r>
              <a:rPr lang="en-US" sz="3600" b="1" dirty="0">
                <a:solidFill>
                  <a:schemeClr val="tx2"/>
                </a:solidFill>
                <a:latin typeface="Consolas" panose="020B0609020204030204" pitchFamily="49" charset="0"/>
              </a:rPr>
              <a:t>e.`</a:t>
            </a:r>
            <a:r>
              <a:rPr lang="en-US" sz="3600" b="1" noProof="1">
                <a:solidFill>
                  <a:schemeClr val="tx2"/>
                </a:solidFill>
                <a:latin typeface="Consolas" panose="020B0609020204030204" pitchFamily="49" charset="0"/>
              </a:rPr>
              <a:t>job</a:t>
            </a:r>
            <a:r>
              <a:rPr lang="en-US" sz="3600" b="1" dirty="0">
                <a:solidFill>
                  <a:schemeClr val="tx2"/>
                </a:solidFill>
                <a:latin typeface="Consolas" panose="020B0609020204030204" pitchFamily="49" charset="0"/>
              </a:rPr>
              <a:t>_title`;</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a:t>
            </a:fld>
            <a:endParaRPr lang="en-US" dirty="0"/>
          </a:p>
        </p:txBody>
      </p:sp>
      <p:sp>
        <p:nvSpPr>
          <p:cNvPr id="465922" name="Rectangle 2"/>
          <p:cNvSpPr>
            <a:spLocks noGrp="1" noChangeArrowheads="1"/>
          </p:cNvSpPr>
          <p:nvPr>
            <p:ph type="title"/>
          </p:nvPr>
        </p:nvSpPr>
        <p:spPr/>
        <p:txBody>
          <a:bodyPr/>
          <a:lstStyle/>
          <a:p>
            <a:r>
              <a:rPr lang="en-US" dirty="0">
                <a:latin typeface="Consolas" panose="020B0609020204030204" pitchFamily="49" charset="0"/>
              </a:rPr>
              <a:t>GROUP BY</a:t>
            </a:r>
            <a:endParaRPr lang="bg-BG" dirty="0">
              <a:latin typeface="Consolas" panose="020B0609020204030204" pitchFamily="49" charset="0"/>
            </a:endParaRPr>
          </a:p>
        </p:txBody>
      </p:sp>
      <p:sp>
        <p:nvSpPr>
          <p:cNvPr id="9" name="AutoShape 7"/>
          <p:cNvSpPr>
            <a:spLocks noChangeArrowheads="1"/>
          </p:cNvSpPr>
          <p:nvPr/>
        </p:nvSpPr>
        <p:spPr bwMode="auto">
          <a:xfrm>
            <a:off x="8075612" y="3331682"/>
            <a:ext cx="2229557" cy="953805"/>
          </a:xfrm>
          <a:prstGeom prst="wedgeRoundRectCallout">
            <a:avLst>
              <a:gd name="adj1" fmla="val -81138"/>
              <a:gd name="adj2" fmla="val 354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7" name="Rectangle: Rounded Corners 23">
            <a:extLst/>
          </p:cNvPr>
          <p:cNvSpPr/>
          <p:nvPr/>
        </p:nvSpPr>
        <p:spPr>
          <a:xfrm>
            <a:off x="3579813" y="4100895"/>
            <a:ext cx="2743200" cy="54730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98554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 </a:t>
            </a:r>
            <a:r>
              <a:rPr lang="en-US" sz="3300" b="1" dirty="0">
                <a:solidFill>
                  <a:srgbClr val="F3CD60"/>
                </a:solidFill>
                <a:latin typeface="Consolas" panose="020B0609020204030204" pitchFamily="49" charset="0"/>
              </a:rPr>
              <a:t>DISTINCT</a:t>
            </a:r>
            <a:r>
              <a:rPr lang="en-US" sz="3300" b="1" dirty="0">
                <a:solidFill>
                  <a:schemeClr val="tx2">
                    <a:lumMod val="75000"/>
                  </a:schemeClr>
                </a:solidFill>
              </a:rPr>
              <a:t> </a:t>
            </a:r>
            <a:r>
              <a:rPr lang="en-US" sz="3300" dirty="0"/>
              <a:t>you will get all unique values</a:t>
            </a:r>
            <a:r>
              <a:rPr lang="en-US" sz="3300" b="1" dirty="0"/>
              <a:t>:</a:t>
            </a:r>
            <a:endParaRPr lang="en-US" sz="3100" b="1"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465922" name="Rectangle 2"/>
          <p:cNvSpPr>
            <a:spLocks noGrp="1" noChangeArrowheads="1"/>
          </p:cNvSpPr>
          <p:nvPr>
            <p:ph type="title"/>
          </p:nvPr>
        </p:nvSpPr>
        <p:spPr/>
        <p:txBody>
          <a:bodyPr/>
          <a:lstStyle/>
          <a:p>
            <a:r>
              <a:rPr lang="en-US" dirty="0">
                <a:latin typeface="Consolas" panose="020B0609020204030204" pitchFamily="49" charset="0"/>
              </a:rPr>
              <a:t>DISTINCT</a:t>
            </a:r>
            <a:endParaRPr lang="bg-BG" dirty="0">
              <a:latin typeface="Consolas" panose="020B0609020204030204" pitchFamily="49" charset="0"/>
            </a:endParaRPr>
          </a:p>
        </p:txBody>
      </p:sp>
      <p:sp>
        <p:nvSpPr>
          <p:cNvPr id="13" name="Rectangle 9"/>
          <p:cNvSpPr>
            <a:spLocks noChangeArrowheads="1"/>
          </p:cNvSpPr>
          <p:nvPr/>
        </p:nvSpPr>
        <p:spPr bwMode="auto">
          <a:xfrm>
            <a:off x="795895" y="2715205"/>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CD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job_title`</a:t>
            </a:r>
            <a:r>
              <a:rPr lang="en-US" sz="3600" dirty="0">
                <a:solidFill>
                  <a:schemeClr val="tx2"/>
                </a:solidFill>
                <a:latin typeface="Consolas" panose="020B0609020204030204" pitchFamily="49" charset="0"/>
              </a:rPr>
              <a:t>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p:txBody>
      </p:sp>
      <p:sp>
        <p:nvSpPr>
          <p:cNvPr id="14" name="AutoShape 7"/>
          <p:cNvSpPr>
            <a:spLocks noChangeArrowheads="1"/>
          </p:cNvSpPr>
          <p:nvPr/>
        </p:nvSpPr>
        <p:spPr bwMode="auto">
          <a:xfrm>
            <a:off x="7555145" y="3598248"/>
            <a:ext cx="2229557" cy="953805"/>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
        <p:nvSpPr>
          <p:cNvPr id="9" name="Rectangle: Rounded Corners 23">
            <a:extLst/>
          </p:cNvPr>
          <p:cNvSpPr/>
          <p:nvPr/>
        </p:nvSpPr>
        <p:spPr>
          <a:xfrm>
            <a:off x="6399212" y="3505200"/>
            <a:ext cx="381000" cy="3810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74974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3"/>
          <p:cNvSpPr/>
          <p:nvPr/>
        </p:nvSpPr>
        <p:spPr>
          <a:xfrm>
            <a:off x="480528" y="561194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2"/>
          <p:cNvSpPr/>
          <p:nvPr/>
        </p:nvSpPr>
        <p:spPr>
          <a:xfrm>
            <a:off x="455612" y="439137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
          <p:cNvSpPr/>
          <p:nvPr/>
        </p:nvSpPr>
        <p:spPr>
          <a:xfrm>
            <a:off x="460628" y="3581400"/>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Write a query which prints the total </a:t>
            </a:r>
            <a:r>
              <a:rPr lang="en-US" sz="3300" dirty="0">
                <a:solidFill>
                  <a:srgbClr val="F3CD60"/>
                </a:solidFill>
              </a:rPr>
              <a:t>sum</a:t>
            </a:r>
            <a:r>
              <a:rPr lang="en-US" sz="3300" dirty="0"/>
              <a:t> of salaries for each </a:t>
            </a:r>
            <a:r>
              <a:rPr lang="en-US" sz="3300" dirty="0">
                <a:solidFill>
                  <a:srgbClr val="F3CD60"/>
                </a:solidFill>
              </a:rPr>
              <a:t>department </a:t>
            </a:r>
            <a:r>
              <a:rPr lang="en-US" sz="3300" dirty="0"/>
              <a:t>in the soft_uni database</a:t>
            </a:r>
          </a:p>
          <a:p>
            <a:pPr lvl="1">
              <a:lnSpc>
                <a:spcPct val="100000"/>
              </a:lnSpc>
            </a:pPr>
            <a:r>
              <a:rPr lang="en-US" sz="3100" dirty="0"/>
              <a:t>Order them by </a:t>
            </a:r>
            <a:r>
              <a:rPr lang="en-US" sz="3100" noProof="1"/>
              <a:t>DepartmentID (ascending)</a:t>
            </a:r>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5</a:t>
            </a:fld>
            <a:endParaRPr lang="en-US" dirty="0"/>
          </a:p>
        </p:txBody>
      </p:sp>
      <p:sp>
        <p:nvSpPr>
          <p:cNvPr id="13" name="Right Arrow 15"/>
          <p:cNvSpPr/>
          <p:nvPr/>
        </p:nvSpPr>
        <p:spPr>
          <a:xfrm rot="1884745">
            <a:off x="6506280" y="3979192"/>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494060" y="4800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632248" y="5467876"/>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https://judge.softuni.bg/Contests/Practice/Index/296#18</a:t>
            </a:r>
            <a:endParaRPr lang="en-US" dirty="0"/>
          </a:p>
        </p:txBody>
      </p:sp>
      <p:sp>
        <p:nvSpPr>
          <p:cNvPr id="21" name="Rectangle 1"/>
          <p:cNvSpPr/>
          <p:nvPr/>
        </p:nvSpPr>
        <p:spPr>
          <a:xfrm>
            <a:off x="7462690" y="4248807"/>
            <a:ext cx="3550211"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Rectangle 12"/>
          <p:cNvSpPr/>
          <p:nvPr/>
        </p:nvSpPr>
        <p:spPr>
          <a:xfrm>
            <a:off x="7474426" y="4624527"/>
            <a:ext cx="3542716" cy="4546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Rectangle 13"/>
          <p:cNvSpPr/>
          <p:nvPr/>
        </p:nvSpPr>
        <p:spPr>
          <a:xfrm>
            <a:off x="7453289" y="5066123"/>
            <a:ext cx="3551130"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16" name="Group 49"/>
          <p:cNvGraphicFramePr>
            <a:graphicFrameLocks/>
          </p:cNvGraphicFramePr>
          <p:nvPr>
            <p:extLst>
              <p:ext uri="{D42A27DB-BD31-4B8C-83A1-F6EECF244321}">
                <p14:modId xmlns:p14="http://schemas.microsoft.com/office/powerpoint/2010/main" val="3126336534"/>
              </p:ext>
            </p:extLst>
          </p:nvPr>
        </p:nvGraphicFramePr>
        <p:xfrm>
          <a:off x="455612" y="3124200"/>
          <a:ext cx="5592002" cy="2906160"/>
        </p:xfrm>
        <a:graphic>
          <a:graphicData uri="http://schemas.openxmlformats.org/drawingml/2006/table">
            <a:tbl>
              <a:tblPr/>
              <a:tblGrid>
                <a:gridCol w="1453920">
                  <a:extLst>
                    <a:ext uri="{9D8B030D-6E8A-4147-A177-3AD203B41FA5}">
                      <a16:colId xmlns:a16="http://schemas.microsoft.com/office/drawing/2014/main" xmlns="" val="20000"/>
                    </a:ext>
                  </a:extLst>
                </a:gridCol>
                <a:gridCol w="3019681">
                  <a:extLst>
                    <a:ext uri="{9D8B030D-6E8A-4147-A177-3AD203B41FA5}">
                      <a16:colId xmlns:a16="http://schemas.microsoft.com/office/drawing/2014/main" xmlns="" val="20001"/>
                    </a:ext>
                  </a:extLst>
                </a:gridCol>
                <a:gridCol w="1118401">
                  <a:extLst>
                    <a:ext uri="{9D8B030D-6E8A-4147-A177-3AD203B41FA5}">
                      <a16:colId xmlns:a16="http://schemas.microsoft.com/office/drawing/2014/main" xmlns=""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graphicFrame>
        <p:nvGraphicFramePr>
          <p:cNvPr id="20" name="Group 49"/>
          <p:cNvGraphicFramePr>
            <a:graphicFrameLocks/>
          </p:cNvGraphicFramePr>
          <p:nvPr>
            <p:extLst>
              <p:ext uri="{D42A27DB-BD31-4B8C-83A1-F6EECF244321}">
                <p14:modId xmlns:p14="http://schemas.microsoft.com/office/powerpoint/2010/main" val="943582378"/>
              </p:ext>
            </p:extLst>
          </p:nvPr>
        </p:nvGraphicFramePr>
        <p:xfrm>
          <a:off x="7466012" y="3772212"/>
          <a:ext cx="3538407" cy="1683705"/>
        </p:xfrm>
        <a:graphic>
          <a:graphicData uri="http://schemas.openxmlformats.org/drawingml/2006/table">
            <a:tbl>
              <a:tblPr/>
              <a:tblGrid>
                <a:gridCol w="1944579">
                  <a:extLst>
                    <a:ext uri="{9D8B030D-6E8A-4147-A177-3AD203B41FA5}">
                      <a16:colId xmlns:a16="http://schemas.microsoft.com/office/drawing/2014/main" xmlns="" val="20000"/>
                    </a:ext>
                  </a:extLst>
                </a:gridCol>
                <a:gridCol w="1593828">
                  <a:extLst>
                    <a:ext uri="{9D8B030D-6E8A-4147-A177-3AD203B41FA5}">
                      <a16:colId xmlns:a16="http://schemas.microsoft.com/office/drawing/2014/main" xmlns=""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department_id</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total_salary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5880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7" grpId="0" animBg="1"/>
      <p:bldP spid="13" grpId="0" animBg="1"/>
      <p:bldP spid="14" grpId="0" animBg="1"/>
      <p:bldP spid="15" grpId="0" animBg="1"/>
      <p:bldP spid="10" grpId="0"/>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760412" y="2362200"/>
            <a:ext cx="10556816" cy="2680322"/>
          </a:xfrm>
          <a:prstGeom prst="rect">
            <a:avLst/>
          </a:prstGeom>
          <a:solidFill>
            <a:schemeClr val="accent5">
              <a:lumMod val="40000"/>
              <a:lumOff val="60000"/>
              <a:alpha val="20000"/>
            </a:schemeClr>
          </a:solidFill>
          <a:ln w="1905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rgbClr val="F3CD60"/>
                </a:solidFill>
                <a:latin typeface="Consolas" panose="020B0609020204030204" pitchFamily="49" charset="0"/>
              </a:rPr>
              <a:t>GROUP</a:t>
            </a:r>
            <a:r>
              <a:rPr lang="en-GB" sz="3200" dirty="0">
                <a:solidFill>
                  <a:srgbClr val="F3CD60"/>
                </a:solidFill>
                <a:latin typeface="Consolas" panose="020B0609020204030204" pitchFamily="49" charset="0"/>
              </a:rPr>
              <a:t> </a:t>
            </a:r>
            <a:r>
              <a:rPr lang="en-GB" sz="3200" b="1" dirty="0">
                <a:solidFill>
                  <a:srgbClr val="F3CD60"/>
                </a:solidFill>
                <a:latin typeface="Consolas" panose="020B0609020204030204" pitchFamily="49" charset="0"/>
              </a:rPr>
              <a:t>BY</a:t>
            </a:r>
            <a:r>
              <a:rPr lang="en-GB" sz="3200" dirty="0">
                <a:solidFill>
                  <a:srgbClr val="F3CD60"/>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rgbClr val="F3CD60"/>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811915" y="1221103"/>
            <a:ext cx="2229557"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7355094" y="4114620"/>
            <a:ext cx="222955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389812" y="2327507"/>
            <a:ext cx="2971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a:t>
            </a:r>
            <a:r>
              <a:rPr lang="en-US"/>
              <a:t>: </a:t>
            </a:r>
            <a:r>
              <a:rPr lang="en-US">
                <a:hlinkClick r:id="rId3"/>
              </a:rPr>
              <a:t>https://judge.softuni.bg/Contests/Practice/Index/296#18</a:t>
            </a:r>
            <a:endParaRPr lang="en-US" dirty="0"/>
          </a:p>
        </p:txBody>
      </p:sp>
      <p:sp>
        <p:nvSpPr>
          <p:cNvPr id="15" name="Rectangle: Rounded Corners 23">
            <a:extLst/>
          </p:cNvPr>
          <p:cNvSpPr/>
          <p:nvPr/>
        </p:nvSpPr>
        <p:spPr>
          <a:xfrm>
            <a:off x="3102690" y="2514601"/>
            <a:ext cx="3144122"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Rounded Corners 23">
            <a:extLst/>
          </p:cNvPr>
          <p:cNvSpPr/>
          <p:nvPr/>
        </p:nvSpPr>
        <p:spPr>
          <a:xfrm>
            <a:off x="5627251" y="2987873"/>
            <a:ext cx="3144122" cy="45720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Rounded Corners 23">
            <a:extLst/>
          </p:cNvPr>
          <p:cNvSpPr/>
          <p:nvPr/>
        </p:nvSpPr>
        <p:spPr>
          <a:xfrm>
            <a:off x="5310087" y="3525997"/>
            <a:ext cx="392563" cy="418926"/>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p:cNvPr>
          <p:cNvSpPr/>
          <p:nvPr/>
        </p:nvSpPr>
        <p:spPr>
          <a:xfrm>
            <a:off x="3351212" y="3962400"/>
            <a:ext cx="3352800" cy="931148"/>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AutoShape 7"/>
          <p:cNvSpPr>
            <a:spLocks noChangeArrowheads="1"/>
          </p:cNvSpPr>
          <p:nvPr/>
        </p:nvSpPr>
        <p:spPr bwMode="auto">
          <a:xfrm>
            <a:off x="6170612" y="3445073"/>
            <a:ext cx="2057400"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Tree>
    <p:extLst>
      <p:ext uri="{BB962C8B-B14F-4D97-AF65-F5344CB8AC3E}">
        <p14:creationId xmlns:p14="http://schemas.microsoft.com/office/powerpoint/2010/main" val="1797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5" grpId="0" animBg="1"/>
      <p:bldP spid="16" grpId="0" animBg="1"/>
      <p:bldP spid="17" grpId="0" animBg="1"/>
      <p:bldP spid="1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dirty="0">
                <a:solidFill>
                  <a:srgbClr val="F0A22E"/>
                </a:solidFill>
              </a:rPr>
              <a:t>COUNT, SUM, MAX, MIN, AVG…</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212" y="1219200"/>
            <a:ext cx="3327952" cy="33279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8762" y="3158574"/>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2509336"/>
          </a:xfrm>
        </p:spPr>
        <p:txBody>
          <a:bodyPr bIns="0">
            <a:spAutoFit/>
          </a:bodyPr>
          <a:lstStyle/>
          <a:p>
            <a:r>
              <a:rPr lang="en-US" dirty="0"/>
              <a:t>Used to operate over </a:t>
            </a:r>
            <a:r>
              <a:rPr lang="en-US" dirty="0">
                <a:solidFill>
                  <a:srgbClr val="F3CD60"/>
                </a:solidFill>
              </a:rPr>
              <a:t>one</a:t>
            </a:r>
            <a:r>
              <a:rPr lang="en-US" dirty="0"/>
              <a:t> or </a:t>
            </a:r>
            <a:r>
              <a:rPr lang="en-US" dirty="0">
                <a:solidFill>
                  <a:srgbClr val="F3CD60"/>
                </a:solidFill>
              </a:rPr>
              <a:t>more</a:t>
            </a:r>
            <a:r>
              <a:rPr lang="en-US" dirty="0"/>
              <a:t> groups performing </a:t>
            </a:r>
            <a:r>
              <a:rPr lang="en-US" dirty="0">
                <a:solidFill>
                  <a:srgbClr val="F3CD60"/>
                </a:solidFill>
              </a:rPr>
              <a:t>data</a:t>
            </a:r>
            <a:r>
              <a:rPr lang="en-US" dirty="0"/>
              <a:t> </a:t>
            </a:r>
            <a:r>
              <a:rPr lang="en-US" dirty="0">
                <a:solidFill>
                  <a:srgbClr val="F3CD60"/>
                </a:solidFill>
              </a:rPr>
              <a:t>analysis</a:t>
            </a:r>
            <a:r>
              <a:rPr lang="en-US" dirty="0"/>
              <a:t> on every one</a:t>
            </a:r>
          </a:p>
          <a:p>
            <a:pPr lvl="1"/>
            <a:r>
              <a:rPr lang="en-US" dirty="0"/>
              <a:t>MIN, MAX, AVG, COUNT etc.</a:t>
            </a:r>
          </a:p>
          <a:p>
            <a:r>
              <a:rPr lang="en-US" dirty="0"/>
              <a:t>They usually </a:t>
            </a:r>
            <a:r>
              <a:rPr lang="en-US" dirty="0">
                <a:solidFill>
                  <a:srgbClr val="F3CD60"/>
                </a:solidFill>
              </a:rPr>
              <a:t>ignore</a:t>
            </a:r>
            <a:r>
              <a:rPr lang="en-US" dirty="0"/>
              <a:t> </a:t>
            </a:r>
            <a:r>
              <a:rPr lang="en-US" b="1" dirty="0">
                <a:latin typeface="Consolas" panose="020B0609020204030204" pitchFamily="49" charset="0"/>
              </a:rPr>
              <a:t>NULL</a:t>
            </a:r>
            <a:r>
              <a:rPr lang="en-US" dirty="0"/>
              <a:t>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374511" y="3939210"/>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noProof="1">
                <a:solidFill>
                  <a:schemeClr val="tx2"/>
                </a:solidFill>
                <a:latin typeface="Consolas" panose="020B0609020204030204" pitchFamily="49" charset="0"/>
              </a:rPr>
              <a:t> </a:t>
            </a:r>
            <a:r>
              <a:rPr lang="en-US" sz="3200" b="1" noProof="1">
                <a:solidFill>
                  <a:srgbClr val="F3CD60"/>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15" name="Стрелка надясно 14"/>
          <p:cNvSpPr/>
          <p:nvPr/>
        </p:nvSpPr>
        <p:spPr>
          <a:xfrm>
            <a:off x="7888370" y="4804550"/>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8696629" y="3932584"/>
            <a:ext cx="3184201" cy="2194505"/>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
          <p:cNvSpPr/>
          <p:nvPr/>
        </p:nvSpPr>
        <p:spPr>
          <a:xfrm>
            <a:off x="7438449" y="3713051"/>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Rectangle 12"/>
          <p:cNvSpPr/>
          <p:nvPr/>
        </p:nvSpPr>
        <p:spPr>
          <a:xfrm>
            <a:off x="7434139" y="4122837"/>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Rectangle 13"/>
          <p:cNvSpPr/>
          <p:nvPr/>
        </p:nvSpPr>
        <p:spPr>
          <a:xfrm>
            <a:off x="7458420" y="4532780"/>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latin typeface="Consolas" panose="020B0609020204030204" pitchFamily="49" charset="0"/>
              </a:rPr>
              <a:t>COUNT</a:t>
            </a:r>
            <a:endParaRPr lang="bg-BG" dirty="0">
              <a:latin typeface="Consolas" panose="020B0609020204030204" pitchFamily="49" charset="0"/>
            </a:endParaRPr>
          </a:p>
        </p:txBody>
      </p:sp>
      <p:sp>
        <p:nvSpPr>
          <p:cNvPr id="9" name="Content Placeholder 2"/>
          <p:cNvSpPr>
            <a:spLocks noGrp="1"/>
          </p:cNvSpPr>
          <p:nvPr>
            <p:ph idx="1"/>
          </p:nvPr>
        </p:nvSpPr>
        <p:spPr>
          <a:xfrm>
            <a:off x="218641" y="1151121"/>
            <a:ext cx="11804822" cy="5570355"/>
          </a:xfrm>
        </p:spPr>
        <p:txBody>
          <a:bodyPr/>
          <a:lstStyle/>
          <a:p>
            <a:pPr>
              <a:lnSpc>
                <a:spcPct val="100000"/>
              </a:lnSpc>
            </a:pPr>
            <a:r>
              <a:rPr lang="en-US" sz="3200" b="1" dirty="0">
                <a:solidFill>
                  <a:srgbClr val="F3CD60"/>
                </a:solidFill>
                <a:latin typeface="Consolas" panose="020B0609020204030204" pitchFamily="49" charset="0"/>
              </a:rPr>
              <a:t>COUNT</a:t>
            </a:r>
            <a:r>
              <a:rPr lang="en-US" sz="3200" b="1" dirty="0"/>
              <a:t> -</a:t>
            </a:r>
            <a:r>
              <a:rPr lang="en-US" sz="3200" dirty="0"/>
              <a:t> counts the values (not nulls) in one or more columns based on grouping criteria</a:t>
            </a:r>
            <a:endParaRPr lang="en-US" sz="3100" dirty="0"/>
          </a:p>
        </p:txBody>
      </p:sp>
      <p:sp>
        <p:nvSpPr>
          <p:cNvPr id="18" name="Rectangle 13"/>
          <p:cNvSpPr/>
          <p:nvPr/>
        </p:nvSpPr>
        <p:spPr>
          <a:xfrm>
            <a:off x="389523" y="523094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Rectangle 12"/>
          <p:cNvSpPr/>
          <p:nvPr/>
        </p:nvSpPr>
        <p:spPr>
          <a:xfrm>
            <a:off x="364607" y="401037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Rectangle 1"/>
          <p:cNvSpPr/>
          <p:nvPr/>
        </p:nvSpPr>
        <p:spPr>
          <a:xfrm>
            <a:off x="369623" y="3200400"/>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Right Arrow 15"/>
          <p:cNvSpPr/>
          <p:nvPr/>
        </p:nvSpPr>
        <p:spPr>
          <a:xfrm rot="1884745">
            <a:off x="6415275"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p:cNvSpPr/>
          <p:nvPr/>
        </p:nvSpPr>
        <p:spPr>
          <a:xfrm rot="20185644">
            <a:off x="6403055"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p:cNvSpPr/>
          <p:nvPr/>
        </p:nvSpPr>
        <p:spPr>
          <a:xfrm rot="19000881">
            <a:off x="6541243" y="5086876"/>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5" name="Group 49"/>
          <p:cNvGraphicFramePr>
            <a:graphicFrameLocks/>
          </p:cNvGraphicFramePr>
          <p:nvPr>
            <p:extLst>
              <p:ext uri="{D42A27DB-BD31-4B8C-83A1-F6EECF244321}">
                <p14:modId xmlns:p14="http://schemas.microsoft.com/office/powerpoint/2010/main" val="2160239"/>
              </p:ext>
            </p:extLst>
          </p:nvPr>
        </p:nvGraphicFramePr>
        <p:xfrm>
          <a:off x="364607" y="2743200"/>
          <a:ext cx="5592002" cy="2906160"/>
        </p:xfrm>
        <a:graphic>
          <a:graphicData uri="http://schemas.openxmlformats.org/drawingml/2006/table">
            <a:tbl>
              <a:tblPr/>
              <a:tblGrid>
                <a:gridCol w="1453920">
                  <a:extLst>
                    <a:ext uri="{9D8B030D-6E8A-4147-A177-3AD203B41FA5}">
                      <a16:colId xmlns:a16="http://schemas.microsoft.com/office/drawing/2014/main" xmlns="" val="20000"/>
                    </a:ext>
                  </a:extLst>
                </a:gridCol>
                <a:gridCol w="3019681">
                  <a:extLst>
                    <a:ext uri="{9D8B030D-6E8A-4147-A177-3AD203B41FA5}">
                      <a16:colId xmlns:a16="http://schemas.microsoft.com/office/drawing/2014/main" xmlns="" val="20001"/>
                    </a:ext>
                  </a:extLst>
                </a:gridCol>
                <a:gridCol w="1118401">
                  <a:extLst>
                    <a:ext uri="{9D8B030D-6E8A-4147-A177-3AD203B41FA5}">
                      <a16:colId xmlns:a16="http://schemas.microsoft.com/office/drawing/2014/main" xmlns=""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employee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6"/>
                  </a:ext>
                </a:extLst>
              </a:tr>
            </a:tbl>
          </a:graphicData>
        </a:graphic>
      </p:graphicFrame>
      <p:graphicFrame>
        <p:nvGraphicFramePr>
          <p:cNvPr id="29" name="Group 49"/>
          <p:cNvGraphicFramePr>
            <a:graphicFrameLocks/>
          </p:cNvGraphicFramePr>
          <p:nvPr>
            <p:extLst>
              <p:ext uri="{D42A27DB-BD31-4B8C-83A1-F6EECF244321}">
                <p14:modId xmlns:p14="http://schemas.microsoft.com/office/powerpoint/2010/main" val="127496112"/>
              </p:ext>
            </p:extLst>
          </p:nvPr>
        </p:nvGraphicFramePr>
        <p:xfrm>
          <a:off x="7456738" y="3246918"/>
          <a:ext cx="4267200" cy="1683705"/>
        </p:xfrm>
        <a:graphic>
          <a:graphicData uri="http://schemas.openxmlformats.org/drawingml/2006/table">
            <a:tbl>
              <a:tblPr/>
              <a:tblGrid>
                <a:gridCol w="2345097">
                  <a:extLst>
                    <a:ext uri="{9D8B030D-6E8A-4147-A177-3AD203B41FA5}">
                      <a16:colId xmlns:a16="http://schemas.microsoft.com/office/drawing/2014/main" xmlns="" val="20000"/>
                    </a:ext>
                  </a:extLst>
                </a:gridCol>
                <a:gridCol w="1922103">
                  <a:extLst>
                    <a:ext uri="{9D8B030D-6E8A-4147-A177-3AD203B41FA5}">
                      <a16:colId xmlns:a16="http://schemas.microsoft.com/office/drawing/2014/main" xmlns=""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department_name</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SalaryCount</a:t>
                      </a:r>
                      <a:endParaRPr kumimoji="1" lang="bg-BG" sz="20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xmlns=""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07684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18" grpId="0" animBg="1"/>
      <p:bldP spid="20" grpId="0" animBg="1"/>
      <p:bldP spid="21" grpId="0" animBg="1"/>
      <p:bldP spid="22" grpId="0" animBg="1"/>
      <p:bldP spid="23" grpId="0" animBg="1"/>
      <p:bldP spid="24"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6705</TotalTime>
  <Words>1695</Words>
  <Application>Microsoft Office PowerPoint</Application>
  <PresentationFormat>Custom</PresentationFormat>
  <Paragraphs>450</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SoftUni 16x9</vt:lpstr>
      <vt:lpstr>Data Aggregation</vt:lpstr>
      <vt:lpstr>Grouping</vt:lpstr>
      <vt:lpstr>GROUP BY</vt:lpstr>
      <vt:lpstr>DISTINCT</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Summary</vt:lpstr>
    </vt:vector>
  </TitlesOfParts>
  <Manager/>
  <Company>Software University (SoftUni)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 Foundation</dc:creator>
  <cp:keywords>Databases, SQL, programming, SoftUni, Software University, programming, software development, software engineering, course, database systems</cp:keywords>
  <dc:description>https://softuni.bg/courses/databases-basics-mysql</dc:description>
  <cp:lastModifiedBy>123</cp:lastModifiedBy>
  <cp:revision>310</cp:revision>
  <dcterms:created xsi:type="dcterms:W3CDTF">2014-01-02T17:00:34Z</dcterms:created>
  <dcterms:modified xsi:type="dcterms:W3CDTF">2017-10-04T20:17:08Z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