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419" r:id="rId3"/>
    <p:sldId id="420" r:id="rId4"/>
    <p:sldId id="455" r:id="rId5"/>
    <p:sldId id="445" r:id="rId6"/>
    <p:sldId id="395" r:id="rId7"/>
    <p:sldId id="417" r:id="rId8"/>
    <p:sldId id="452" r:id="rId9"/>
    <p:sldId id="423" r:id="rId10"/>
    <p:sldId id="458" r:id="rId11"/>
    <p:sldId id="431" r:id="rId12"/>
    <p:sldId id="453" r:id="rId13"/>
    <p:sldId id="429" r:id="rId14"/>
    <p:sldId id="454" r:id="rId15"/>
    <p:sldId id="349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/>
        </p14:section>
        <p14:section name="Променливи и типове данни" id="{C82553FC-A8B2-42BC-924A-8C8EE8B012AE}">
          <p14:sldIdLst>
            <p14:sldId id="419"/>
            <p14:sldId id="420"/>
            <p14:sldId id="455"/>
            <p14:sldId id="445"/>
            <p14:sldId id="395"/>
            <p14:sldId id="417"/>
          </p14:sldIdLst>
        </p14:section>
        <p14:section name="Печатане на екрана" id="{B12FAB8B-0675-4DD5-82BB-5C7B28CB2C42}">
          <p14:sldIdLst>
            <p14:sldId id="452"/>
            <p14:sldId id="423"/>
            <p14:sldId id="458"/>
            <p14:sldId id="431"/>
            <p14:sldId id="453"/>
            <p14:sldId id="429"/>
            <p14:sldId id="454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E85C0E"/>
    <a:srgbClr val="F3CD60"/>
    <a:srgbClr val="FBEEDC"/>
    <a:srgbClr val="FFF0D9"/>
    <a:srgbClr val="FFA72A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56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26" y="1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1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0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5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7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9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8768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286000"/>
            <a:ext cx="105156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circle radius. r = ");</a:t>
            </a:r>
            <a:endParaRPr lang="bg-BG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</a:t>
            </a:r>
            <a:r>
              <a:rPr lang="bg-BG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System.out.println("Area = " +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System.out.println("Perimeter = " +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https://judge.softuni.bg/Contests/Practice/Index/151#5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24" y="2971800"/>
            <a:ext cx="6781800" cy="3553202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8880"/>
            <a:ext cx="9577597" cy="1110780"/>
          </a:xfrm>
        </p:spPr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1553719"/>
            <a:ext cx="10944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System.out.printf("Area = %f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System.out.printf("Perimeter = %f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0012" y="3428999"/>
            <a:ext cx="5709312" cy="1207611"/>
          </a:xfrm>
          <a:prstGeom prst="wedgeRoundRectCallout">
            <a:avLst>
              <a:gd name="adj1" fmla="val -41676"/>
              <a:gd name="adj2" fmla="val 990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минава на нов ред независимо от платформата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412" y="598276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https://judge.softuni.bg/Contests/Practice/Index/151#6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Въвеждане на текст</a:t>
            </a:r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Четене на число</a:t>
            </a:r>
          </a:p>
          <a:p>
            <a:endParaRPr lang="en-US" sz="3200" dirty="0"/>
          </a:p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9214052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nn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.parseInt(console.nextLine())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Double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bg-BG" dirty="0"/>
              <a:t>: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Character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 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String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Date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bg-BG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1-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7-2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21/12/1988</a:t>
            </a:r>
            <a:r>
              <a:rPr lang="en-US" dirty="0"/>
              <a:t>, …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73" y="704298"/>
            <a:ext cx="6583680" cy="4114800"/>
          </a:xfrm>
          <a:prstGeom prst="rect">
            <a:avLst/>
          </a:prstGeom>
          <a:effectLst>
            <a:innerShdw blurRad="190500">
              <a:schemeClr val="bg1">
                <a:alpha val="98000"/>
              </a:schemeClr>
            </a:innerShdw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33016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Четец на вход: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https://judge.softuni.bg/Contests/Practice/Index/151#0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inches =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System.out.println(centimeters);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</a:t>
            </a:r>
            <a:r>
              <a:rPr lang="nn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solidFill>
                  <a:srgbClr val="0097CC"/>
                </a:solidFill>
                <a:hlinkClick r:id="rId3"/>
              </a:rPr>
              <a:t>https://judge.softuni.bg/Contests/Practice/Index/151#1</a:t>
            </a:r>
            <a:endParaRPr lang="en-US" dirty="0">
              <a:solidFill>
                <a:srgbClr val="0097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7511" y="5011982"/>
            <a:ext cx="10363200" cy="820600"/>
          </a:xfrm>
        </p:spPr>
        <p:txBody>
          <a:bodyPr/>
          <a:lstStyle/>
          <a:p>
            <a:r>
              <a:rPr lang="bg-BG" dirty="0"/>
              <a:t>Печатане на екрана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Форматиране на изход</a:t>
            </a:r>
            <a:endParaRPr lang="en-US" dirty="0"/>
          </a:p>
        </p:txBody>
      </p:sp>
      <p:pic>
        <p:nvPicPr>
          <p:cNvPr id="9" name="Picture 8" descr="http://softuni.bg" title="SoftUni Code Wizard">
            <a:extLst>
              <a:ext uri="{FF2B5EF4-FFF2-40B4-BE49-F238E27FC236}">
                <a16:creationId xmlns:a16="http://schemas.microsoft.com/office/drawing/2014/main" id="{210C7B0B-0195-4185-BE61-084D74622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2012" y="2252373"/>
            <a:ext cx="2514598" cy="2759609"/>
          </a:xfrm>
          <a:prstGeom prst="rect">
            <a:avLst/>
          </a:prstGeom>
        </p:spPr>
      </p:pic>
      <p:pic>
        <p:nvPicPr>
          <p:cNvPr id="10" name="Picture 9" descr="http://softuni.bg" title="SoftUni Code Wizard">
            <a:extLst>
              <a:ext uri="{FF2B5EF4-FFF2-40B4-BE49-F238E27FC236}">
                <a16:creationId xmlns:a16="http://schemas.microsoft.com/office/drawing/2014/main" id="{A006F017-44D7-408E-881F-9ABBC401C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157657"/>
            <a:ext cx="2515911" cy="2761049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F1322732-37FA-4B1D-A0BF-E5075E2C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1" y="1643435"/>
            <a:ext cx="2133601" cy="787781"/>
          </a:xfrm>
          <a:prstGeom prst="wedgeRoundRectCallout">
            <a:avLst>
              <a:gd name="adj1" fmla="val -60344"/>
              <a:gd name="adj2" fmla="val 903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Printf?</a:t>
            </a:r>
            <a:endParaRPr lang="bg-BG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016B4F3-F8CF-4F99-9C37-71DA2175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290" y="2804208"/>
            <a:ext cx="1885722" cy="827970"/>
          </a:xfrm>
          <a:prstGeom prst="wedgeRoundRectCallout">
            <a:avLst>
              <a:gd name="adj1" fmla="val 64021"/>
              <a:gd name="adj2" fmla="val -49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%s, %d?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%d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%f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449617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 %s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3" y="3865962"/>
            <a:ext cx="1036820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4" y="580335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",123.456);	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84" y="4829566"/>
            <a:ext cx="4507622" cy="578882"/>
          </a:xfrm>
          <a:prstGeom prst="wedgeRoundRectCallout">
            <a:avLst>
              <a:gd name="adj1" fmla="val -83248"/>
              <a:gd name="adj2" fmla="val 1215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точката</a:t>
            </a:r>
          </a:p>
        </p:txBody>
      </p:sp>
    </p:spTree>
    <p:extLst>
      <p:ext uri="{BB962C8B-B14F-4D97-AF65-F5344CB8AC3E}">
        <p14:creationId xmlns:p14="http://schemas.microsoft.com/office/powerpoint/2010/main" val="20234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1009</Words>
  <Application>Microsoft Office PowerPoint</Application>
  <PresentationFormat>Custom</PresentationFormat>
  <Paragraphs>166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SoftUni 16x9</vt:lpstr>
      <vt:lpstr>Променливи</vt:lpstr>
      <vt:lpstr>Типове данни</vt:lpstr>
      <vt:lpstr>Четене на потребителски вход</vt:lpstr>
      <vt:lpstr>Четене на текст</vt:lpstr>
      <vt:lpstr>Четене на числа</vt:lpstr>
      <vt:lpstr>Четене на дробно число</vt:lpstr>
      <vt:lpstr>Печатане на екрана</vt:lpstr>
      <vt:lpstr>Съединяване на текст и числа</vt:lpstr>
      <vt:lpstr>Закръгляне на числа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2017-09-04T11:20:42Z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