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69" r:id="rId3"/>
    <p:sldId id="470" r:id="rId4"/>
    <p:sldId id="471" r:id="rId5"/>
    <p:sldId id="353" r:id="rId6"/>
    <p:sldId id="395" r:id="rId7"/>
    <p:sldId id="431" r:id="rId8"/>
    <p:sldId id="452" r:id="rId9"/>
    <p:sldId id="406" r:id="rId10"/>
    <p:sldId id="454" r:id="rId11"/>
    <p:sldId id="455" r:id="rId12"/>
    <p:sldId id="456" r:id="rId13"/>
    <p:sldId id="459" r:id="rId14"/>
    <p:sldId id="46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59371-A7B0-4E29-B732-55966FE1E17A}">
          <p14:sldIdLst/>
        </p14:section>
        <p14:section name="Tech Module Info" id="{9030E8B9-283F-4735-B101-65D0D9ED7845}">
          <p14:sldIdLst>
            <p14:sldId id="469"/>
            <p14:sldId id="470"/>
            <p14:sldId id="471"/>
          </p14:sldIdLst>
        </p14:section>
        <p14:section name="Course Objectives &amp; Program" id="{0B1696CB-24AF-4CBA-AB02-AB5E478B5FD1}">
          <p14:sldIdLst>
            <p14:sldId id="353"/>
            <p14:sldId id="395"/>
            <p14:sldId id="431"/>
          </p14:sldIdLst>
        </p14:section>
        <p14:section name="The Trainers Team" id="{4D1BA6BE-7686-4541-B7D1-CE185D5C3CC1}">
          <p14:sldIdLst/>
        </p14:section>
        <p14:section name="Duration, Languages, Technologies" id="{49BCA726-9D19-445F-9217-EE2F96054ECB}">
          <p14:sldIdLst>
            <p14:sldId id="452"/>
          </p14:sldIdLst>
        </p14:section>
        <p14:section name="Evaluation Criteria" id="{66895927-4F73-4BA3-AE50-6F637301CD21}">
          <p14:sldIdLst>
            <p14:sldId id="406"/>
            <p14:sldId id="454"/>
            <p14:sldId id="455"/>
            <p14:sldId id="456"/>
          </p14:sldIdLst>
        </p14:section>
        <p14:section name="Resources" id="{F41B811F-C0D2-4B9B-A097-DB4C97863FCF}">
          <p14:sldIdLst>
            <p14:sldId id="459"/>
            <p14:sldId id="460"/>
          </p14:sldIdLst>
        </p14:section>
        <p14:section name="Conclusion" id="{EB230912-34B4-4B96-80BC-216AF0177A9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00B0F0"/>
    <a:srgbClr val="F0A22E"/>
    <a:srgbClr val="603A14"/>
    <a:srgbClr val="E85C0E"/>
    <a:srgbClr val="BAB398"/>
    <a:srgbClr val="ADA485"/>
    <a:srgbClr val="C6C0AA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9" autoAdjust="0"/>
    <p:restoredTop sz="94533" autoAdjust="0"/>
  </p:normalViewPr>
  <p:slideViewPr>
    <p:cSldViewPr>
      <p:cViewPr>
        <p:scale>
          <a:sx n="66" d="100"/>
          <a:sy n="66" d="100"/>
        </p:scale>
        <p:origin x="-846" y="-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"Technology Fundamentals" Module @ SoftUni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 times weekly</a:t>
            </a:r>
            <a:r>
              <a:rPr lang="en-US" dirty="0"/>
              <a:t>, lots of live coding and exercises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dirty="0"/>
              <a:t>Part 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Fundamentals </a:t>
            </a:r>
          </a:p>
          <a:p>
            <a:pPr lvl="2">
              <a:spcBef>
                <a:spcPts val="1800"/>
              </a:spcBef>
            </a:pPr>
            <a:r>
              <a:rPr lang="en-US" dirty="0"/>
              <a:t>Arrays, lists, dictionaries, collections, lambda and LINQ,</a:t>
            </a:r>
            <a:br>
              <a:rPr lang="en-US" dirty="0"/>
            </a:br>
            <a:r>
              <a:rPr lang="en-US" dirty="0"/>
              <a:t>objects, files, strings, regular expressions, …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Part II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Technologies</a:t>
            </a:r>
          </a:p>
          <a:p>
            <a:pPr lvl="2"/>
            <a:r>
              <a:rPr lang="en-US" dirty="0"/>
              <a:t>Get acquainted with the most popular technologies out today</a:t>
            </a:r>
          </a:p>
          <a:p>
            <a:pPr lvl="2"/>
            <a:r>
              <a:rPr lang="en-US" dirty="0"/>
              <a:t>HTML, PHP Web, JavaScript Web, Java Web, C# Web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Module: Goals</a:t>
            </a:r>
          </a:p>
        </p:txBody>
      </p:sp>
    </p:spTree>
    <p:extLst>
      <p:ext uri="{BB962C8B-B14F-4D97-AF65-F5344CB8AC3E}">
        <p14:creationId xmlns:p14="http://schemas.microsoft.com/office/powerpoint/2010/main" val="17628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practical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hours</a:t>
            </a:r>
          </a:p>
          <a:p>
            <a:pPr lvl="2"/>
            <a:r>
              <a:rPr lang="en-US" dirty="0"/>
              <a:t>Simple arrays, lists, dictionaries, strings</a:t>
            </a:r>
          </a:p>
          <a:p>
            <a:pPr lvl="2"/>
            <a:r>
              <a:rPr lang="en-US" dirty="0"/>
              <a:t>Code in C# (Java, PHP, JS are also welcome)</a:t>
            </a:r>
          </a:p>
          <a:p>
            <a:pPr lvl="1"/>
            <a:r>
              <a:rPr lang="en-US" dirty="0"/>
              <a:t>Automated judge system</a:t>
            </a:r>
          </a:p>
          <a:p>
            <a:pPr lvl="2"/>
            <a:r>
              <a:rPr lang="en-US" dirty="0">
                <a:hlinkClick r:id="rId2"/>
              </a:rPr>
              <a:t>http://judge.softuni.bg</a:t>
            </a:r>
            <a:endParaRPr lang="en-US" dirty="0"/>
          </a:p>
          <a:p>
            <a:pPr lvl="1"/>
            <a:r>
              <a:rPr lang="en-US" dirty="0"/>
              <a:t>Solutions are evaluated for correctness only</a:t>
            </a:r>
          </a:p>
          <a:p>
            <a:pPr lvl="2"/>
            <a:r>
              <a:rPr lang="en-US" dirty="0"/>
              <a:t>Code quality is still not measured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 Exam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6294" y="4267200"/>
            <a:ext cx="2748117" cy="1981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lh3.googleusercontent.com/-IzrO_gXzfSg/U05SKQx5VhI/AAAAAAAAOPI/BJRD8xuYGmI/w1044-h587-no/DSC0514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6294" y="1424275"/>
            <a:ext cx="2748117" cy="24130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0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48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Doing your homework is 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Programming can only be learned 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You should write code every day!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lesson</a:t>
            </a:r>
            <a:r>
              <a:rPr lang="en-US" dirty="0"/>
              <a:t> is followed by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  <a:p>
            <a:pPr lvl="1"/>
            <a:r>
              <a:rPr lang="en-US" dirty="0"/>
              <a:t>Try to solve them in class</a:t>
            </a:r>
          </a:p>
          <a:p>
            <a:pPr lvl="1"/>
            <a:r>
              <a:rPr lang="en-US" dirty="0"/>
              <a:t>The rest are your homework</a:t>
            </a:r>
          </a:p>
          <a:p>
            <a:r>
              <a:rPr lang="en-US" dirty="0"/>
              <a:t>Homework assignments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due in 6 days </a:t>
            </a:r>
            <a:r>
              <a:rPr lang="en-US" dirty="0"/>
              <a:t>after each lecture</a:t>
            </a:r>
          </a:p>
          <a:p>
            <a:r>
              <a:rPr lang="en-US" dirty="0"/>
              <a:t>Submission through our online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judge.softuni.bg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4426" y="2743200"/>
            <a:ext cx="3150186" cy="20063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223121"/>
            <a:ext cx="9422823" cy="388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Partial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textbook </a:t>
            </a:r>
            <a:r>
              <a:rPr lang="en-US" dirty="0"/>
              <a:t>for the course:</a:t>
            </a:r>
          </a:p>
          <a:p>
            <a:pPr marL="533400" lvl="1" indent="-266700"/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Fundamentals of Computer Programming with C#</a:t>
            </a:r>
            <a:r>
              <a:rPr lang="en-US" dirty="0"/>
              <a:t>", by Svetlin Nakov &amp; Co., 2013, ISBN 9789544007737</a:t>
            </a:r>
          </a:p>
          <a:p>
            <a:pPr marL="533400" lvl="1" indent="-266700">
              <a:spcBef>
                <a:spcPts val="1200"/>
              </a:spcBef>
            </a:pPr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8032" y="5301000"/>
            <a:ext cx="11692022" cy="1231800"/>
          </a:xfrm>
          <a:prstGeom prst="rect">
            <a:avLst/>
          </a:prstGeom>
        </p:spPr>
        <p:txBody>
          <a:bodyPr/>
          <a:lstStyle/>
          <a:p>
            <a:pPr indent="-342793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000" dirty="0"/>
              <a:t>The C# Programming courses @ SoftUni.bg partially follows the book</a:t>
            </a:r>
          </a:p>
          <a:p>
            <a:pPr indent="-342793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000" dirty="0"/>
              <a:t>Programming Fundamentals </a:t>
            </a:r>
            <a:r>
              <a:rPr lang="en-US" sz="3000" dirty="0">
                <a:sym typeface="Wingdings" pitchFamily="2" charset="2"/>
              </a:rPr>
              <a:t> chapters 2, 3, 7, 9, 11, 13, 14, 16, 18, 22</a:t>
            </a:r>
            <a:endParaRPr lang="bg-BG" sz="3000" dirty="0">
              <a:sym typeface="Wingdings" pitchFamily="2" charset="2"/>
            </a:endParaRPr>
          </a:p>
          <a:p>
            <a:pPr indent="-342793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000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510" y="3224024"/>
            <a:ext cx="1224292" cy="1732347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177835"/>
            <a:ext cx="1224292" cy="174257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University Learning System (SULS)</a:t>
            </a:r>
          </a:p>
          <a:p>
            <a:pPr lvl="1"/>
            <a:r>
              <a:rPr lang="en-US" dirty="0">
                <a:hlinkClick r:id="rId2"/>
              </a:rPr>
              <a:t>www.softuni.bg</a:t>
            </a:r>
            <a:endParaRPr lang="en-US" dirty="0"/>
          </a:p>
          <a:p>
            <a:pPr lvl="1"/>
            <a:r>
              <a:rPr lang="en-US" dirty="0"/>
              <a:t>Important resource for students</a:t>
            </a:r>
          </a:p>
          <a:p>
            <a:pPr lvl="1"/>
            <a:r>
              <a:rPr lang="en-US" dirty="0"/>
              <a:t>Homework submissions</a:t>
            </a:r>
          </a:p>
          <a:p>
            <a:pPr lvl="1"/>
            <a:r>
              <a:rPr lang="en-US" dirty="0"/>
              <a:t>Homework check-up</a:t>
            </a:r>
          </a:p>
          <a:p>
            <a:pPr lvl="1"/>
            <a:r>
              <a:rPr lang="en-US" dirty="0"/>
              <a:t>Exams and results</a:t>
            </a:r>
          </a:p>
          <a:p>
            <a:pPr lvl="1"/>
            <a:r>
              <a:rPr lang="en-US" dirty="0"/>
              <a:t>Reports about your progress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University Learning System (SULS)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3404869"/>
            <a:ext cx="5525487" cy="2872106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3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Module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01962" y="2876044"/>
            <a:ext cx="5612428" cy="35247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black"/>
                </a:solidFill>
              </a:rPr>
              <a:t>Software Technologies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12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10-Jul-2017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02-Sep-2017</a:t>
            </a:r>
            <a:endParaRPr lang="bg-BG" sz="18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7651" y="2876046"/>
            <a:ext cx="3270761" cy="35247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Programming Fundamentals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7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22-</a:t>
            </a:r>
            <a:r>
              <a:rPr lang="en-US" sz="1800" dirty="0"/>
              <a:t>May-2017</a:t>
            </a:r>
            <a:endParaRPr lang="en-US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09-Jul-2017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5812" y="2876044"/>
            <a:ext cx="1905000" cy="35247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Programming Fundamentals </a:t>
            </a:r>
            <a:br>
              <a:rPr lang="en-US" sz="2200" b="1" dirty="0">
                <a:solidFill>
                  <a:prstClr val="black"/>
                </a:solidFill>
              </a:rPr>
            </a:br>
            <a:r>
              <a:rPr lang="en-US" sz="2200" b="1" dirty="0">
                <a:solidFill>
                  <a:prstClr val="black"/>
                </a:solidFill>
              </a:rPr>
              <a:t>Re-Take Exams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First week of September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22-May-2017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57337" y="150489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09-Jul-2017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6712" y="1504890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Sep-2017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1249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6426" y="199788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3574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1461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6912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38626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6513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196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79773" y="199788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4952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6920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48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1972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79859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530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0670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7319" y="199788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4" grpId="0" animBg="1"/>
      <p:bldP spid="4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row: Bent 24"/>
          <p:cNvSpPr/>
          <p:nvPr/>
        </p:nvSpPr>
        <p:spPr>
          <a:xfrm flipV="1">
            <a:off x="3678462" y="4616926"/>
            <a:ext cx="1885544" cy="1449972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Professions @ SoftUni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6676" y="6182650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3684434" y="1690972"/>
            <a:ext cx="1885544" cy="1485100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Arrow: Right 38"/>
          <p:cNvSpPr/>
          <p:nvPr/>
        </p:nvSpPr>
        <p:spPr>
          <a:xfrm rot="19926997">
            <a:off x="5072345" y="335217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098998" y="4052811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26676" y="5747823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565969" y="2658733"/>
            <a:ext cx="2390622" cy="2475533"/>
            <a:chOff x="2766147" y="2591975"/>
            <a:chExt cx="2390622" cy="2475533"/>
          </a:xfrm>
        </p:grpSpPr>
        <p:sp>
          <p:nvSpPr>
            <p:cNvPr id="7" name="TextBox 6"/>
            <p:cNvSpPr txBox="1"/>
            <p:nvPr/>
          </p:nvSpPr>
          <p:spPr>
            <a:xfrm>
              <a:off x="2766147" y="2591975"/>
              <a:ext cx="2390622" cy="2475533"/>
            </a:xfrm>
            <a:prstGeom prst="roundRect">
              <a:avLst>
                <a:gd name="adj" fmla="val 7452"/>
              </a:avLst>
            </a:prstGeom>
            <a:solidFill>
              <a:srgbClr val="D3840F"/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Tech Module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98477" y="3184827"/>
              <a:ext cx="2125962" cy="806724"/>
            </a:xfrm>
            <a:prstGeom prst="roundRect">
              <a:avLst>
                <a:gd name="adj" fmla="val 7452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sz="2300" dirty="0"/>
                <a:t>Programming Fundamentals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8478" y="4104807"/>
              <a:ext cx="2125962" cy="825542"/>
            </a:xfrm>
            <a:prstGeom prst="roundRect">
              <a:avLst>
                <a:gd name="adj" fmla="val 7452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sz="2300" dirty="0"/>
                <a:t>Software Technologies</a:t>
              </a:r>
            </a:p>
          </p:txBody>
        </p:sp>
      </p:grpSp>
      <p:sp>
        <p:nvSpPr>
          <p:cNvPr id="44" name="Arrow: Bent 27"/>
          <p:cNvSpPr/>
          <p:nvPr/>
        </p:nvSpPr>
        <p:spPr>
          <a:xfrm flipV="1">
            <a:off x="1504534" y="2408915"/>
            <a:ext cx="1006240" cy="1672544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6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7796" y="1447800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77796" y="2735078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49778" y="4022356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MEAN</a:t>
            </a:r>
          </a:p>
          <a:p>
            <a:r>
              <a:rPr lang="en-US" dirty="0"/>
              <a:t>Stack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77796" y="5277224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63524" y="4076491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65772" y="1447800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65772" y="2735078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10092" y="1447800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10092" y="2735078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9778" y="5277224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Web</a:t>
            </a:r>
          </a:p>
          <a:p>
            <a:r>
              <a:rPr lang="en-US"/>
              <a:t>Basics</a:t>
            </a:r>
            <a:endParaRPr lang="en-US" dirty="0"/>
          </a:p>
        </p:txBody>
      </p:sp>
      <p:sp>
        <p:nvSpPr>
          <p:cNvPr id="56" name="Arrow: Right 55"/>
          <p:cNvSpPr/>
          <p:nvPr/>
        </p:nvSpPr>
        <p:spPr>
          <a:xfrm>
            <a:off x="6974180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Arrow: Right 56"/>
          <p:cNvSpPr/>
          <p:nvPr/>
        </p:nvSpPr>
        <p:spPr>
          <a:xfrm>
            <a:off x="8600028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Arrow: Right 57"/>
          <p:cNvSpPr/>
          <p:nvPr/>
        </p:nvSpPr>
        <p:spPr>
          <a:xfrm>
            <a:off x="6974180" y="307860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Arrow: Right 58"/>
          <p:cNvSpPr/>
          <p:nvPr/>
        </p:nvSpPr>
        <p:spPr>
          <a:xfrm>
            <a:off x="8600028" y="307860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0" name="Arrow: Right 59"/>
          <p:cNvSpPr/>
          <p:nvPr/>
        </p:nvSpPr>
        <p:spPr>
          <a:xfrm>
            <a:off x="7405732" y="436630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1" name="Arrow: Right 60"/>
          <p:cNvSpPr/>
          <p:nvPr/>
        </p:nvSpPr>
        <p:spPr>
          <a:xfrm>
            <a:off x="7405732" y="562396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TextBox 61"/>
          <p:cNvSpPr txBox="1"/>
          <p:nvPr/>
        </p:nvSpPr>
        <p:spPr>
          <a:xfrm>
            <a:off x="10163524" y="5277224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63" name="Arrow: Right 62"/>
          <p:cNvSpPr/>
          <p:nvPr/>
        </p:nvSpPr>
        <p:spPr>
          <a:xfrm>
            <a:off x="9643732" y="562116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4" name="Arrow: Right 32"/>
          <p:cNvSpPr/>
          <p:nvPr/>
        </p:nvSpPr>
        <p:spPr>
          <a:xfrm>
            <a:off x="9634004" y="434988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5" name="TextBox 64"/>
          <p:cNvSpPr txBox="1"/>
          <p:nvPr/>
        </p:nvSpPr>
        <p:spPr>
          <a:xfrm>
            <a:off x="5687524" y="4022356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825747" y="1447800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67" name="Arrow: Right 66"/>
          <p:cNvSpPr/>
          <p:nvPr/>
        </p:nvSpPr>
        <p:spPr>
          <a:xfrm>
            <a:off x="10315684" y="17909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8" name="TextBox 67"/>
          <p:cNvSpPr txBox="1"/>
          <p:nvPr/>
        </p:nvSpPr>
        <p:spPr>
          <a:xfrm>
            <a:off x="10825747" y="2742366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69" name="Arrow: Right 68"/>
          <p:cNvSpPr/>
          <p:nvPr/>
        </p:nvSpPr>
        <p:spPr>
          <a:xfrm>
            <a:off x="10315684" y="308547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379412" y="1371600"/>
            <a:ext cx="239062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1642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5" grpId="0" animBg="1"/>
      <p:bldP spid="39" grpId="0" animBg="1"/>
      <p:bldP spid="40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2" y="4639207"/>
            <a:ext cx="113538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450050"/>
            <a:ext cx="8938472" cy="688256"/>
          </a:xfrm>
        </p:spPr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pic>
        <p:nvPicPr>
          <p:cNvPr id="5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8175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Course Introduction </a:t>
            </a:r>
            <a:r>
              <a:rPr lang="en-US" sz="2800" dirty="0"/>
              <a:t>– Course Program, Trainers, Exams, Resources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C# Intro:</a:t>
            </a:r>
            <a:r>
              <a:rPr lang="en-US" sz="2800" dirty="0"/>
              <a:t> Basic Syntax, Using Visual Studio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C# Intro:</a:t>
            </a:r>
            <a:r>
              <a:rPr lang="en-US" sz="2800" dirty="0"/>
              <a:t> Conditional Statements and Loops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&amp; GitHub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800" dirty="0"/>
              <a:t>Version Control Systems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800" dirty="0"/>
              <a:t>Numeral Types and Type Conversion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Methods and Debugging </a:t>
            </a:r>
            <a:r>
              <a:rPr lang="en-US" sz="2800" dirty="0"/>
              <a:t>– Finding and Fixing Bugs in Programs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– Simple Array Processing</a:t>
            </a:r>
          </a:p>
          <a:p>
            <a:pPr marL="517525" indent="-517525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Lists </a:t>
            </a:r>
            <a:r>
              <a:rPr lang="en-US" sz="2800" dirty="0"/>
              <a:t>– Processing Variable Length Sequences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Course Program</a:t>
            </a:r>
          </a:p>
        </p:txBody>
      </p:sp>
      <p:pic>
        <p:nvPicPr>
          <p:cNvPr id="1028" name="Picture 4" descr="https://coderwall-assets-0.s3.amazonaws.com/uploads/picture/file/640/angry-must-resist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15" y="5487155"/>
            <a:ext cx="1524000" cy="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#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85715" y="5494630"/>
            <a:ext cx="1549028" cy="8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23" y="2119573"/>
            <a:ext cx="1995227" cy="19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rmAutofit/>
          </a:bodyPr>
          <a:lstStyle/>
          <a:p>
            <a:pPr marL="517525" indent="-517525">
              <a:lnSpc>
                <a:spcPct val="114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 and LINQ </a:t>
            </a:r>
            <a:r>
              <a:rPr lang="en-US" sz="2800" dirty="0"/>
              <a:t>– Collections and Queries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Objects and Simple Classes </a:t>
            </a:r>
            <a:r>
              <a:rPr lang="en-US" sz="2800" dirty="0"/>
              <a:t>– Use / Define Objects and Classes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Files, Directories, Exceptions </a:t>
            </a:r>
            <a:r>
              <a:rPr lang="en-US" sz="2800" dirty="0"/>
              <a:t>– Working With the File System and </a:t>
            </a:r>
            <a:br>
              <a:rPr lang="en-US" sz="2800" dirty="0"/>
            </a:br>
            <a:r>
              <a:rPr lang="en-US" sz="2800" dirty="0"/>
              <a:t>Handling Exceptions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Strings and Text Processing </a:t>
            </a:r>
            <a:r>
              <a:rPr lang="en-US" sz="2800" dirty="0"/>
              <a:t>– Processing and Manipulating Text</a:t>
            </a:r>
          </a:p>
          <a:p>
            <a:pPr marL="517525" indent="-517525">
              <a:lnSpc>
                <a:spcPct val="114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800" dirty="0"/>
              <a:t>Modern Text Processing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5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Exam Preparation </a:t>
            </a:r>
            <a:r>
              <a:rPr lang="en-US" sz="2800" dirty="0"/>
              <a:t>– Practical Exam Problems (4 times)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5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Practical Exam</a:t>
            </a:r>
            <a:r>
              <a:rPr lang="en-US" sz="2800" dirty="0"/>
              <a:t> – 4 Problems for 6 Hours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7525" indent="-517525">
              <a:lnSpc>
                <a:spcPct val="114000"/>
              </a:lnSpc>
              <a:buFont typeface="+mj-lt"/>
              <a:buAutoNum type="arabicPeriod" startAt="8"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Fundamentals – Course Program (2)</a:t>
            </a:r>
          </a:p>
        </p:txBody>
      </p:sp>
      <p:pic>
        <p:nvPicPr>
          <p:cNvPr id="1028" name="Picture 4" descr="https://coderwall-assets-0.s3.amazonaws.com/uploads/picture/file/640/angry-must-resist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15" y="5487155"/>
            <a:ext cx="1524000" cy="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#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85715" y="5494630"/>
            <a:ext cx="1549028" cy="8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168" y="1370352"/>
            <a:ext cx="1499044" cy="14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Lessons</a:t>
            </a:r>
            <a:r>
              <a:rPr lang="en-US" sz="3600" dirty="0"/>
              <a:t>: ~50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sz="3600" dirty="0"/>
              <a:t> (in class): ~100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Exam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preparation</a:t>
            </a:r>
            <a:r>
              <a:rPr lang="en-US" sz="3600" dirty="0"/>
              <a:t>: 4*4 hours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</a:t>
            </a:r>
            <a:r>
              <a:rPr lang="en-US" sz="3600" dirty="0"/>
              <a:t>: 6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Schedule: May – Jul 201</a:t>
            </a:r>
            <a:r>
              <a:rPr lang="bg-BG" sz="3600" dirty="0"/>
              <a:t>7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Exam date: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09 July 2017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Duration – Programming Fundamentals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112" y="15240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-sTkZ_RckgBY/U0EYWUBP-tI/AAAAAAAAERk/Rpo-ITMX9Q4/w1044-h581-no/DSC048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57" y="3698844"/>
            <a:ext cx="4307455" cy="239715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940" y="3824103"/>
            <a:ext cx="8709872" cy="1568497"/>
          </a:xfrm>
        </p:spPr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632940" y="5450168"/>
            <a:ext cx="7185872" cy="688256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pic>
        <p:nvPicPr>
          <p:cNvPr id="10242" name="Picture 2" descr="https://lh3.googleusercontent.com/-4TAFZdlfo0s/U0xP22Ud60I/AAAAAAAAEhw/mgpOBnNUE5s/w1044-h587-no/DSC04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818559"/>
            <a:ext cx="4648200" cy="2613500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-pFmAv6TVjCY/U0xT3CflG5I/AAAAAAAAFD0/8Or91Ichnvo/w1044-h587-no/DSC052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537300"/>
            <a:ext cx="4654653" cy="2617129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9012" y="3962400"/>
            <a:ext cx="1981200" cy="2389698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2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</a:t>
            </a:r>
            <a:r>
              <a:rPr lang="en-US" sz="3600" dirty="0"/>
              <a:t> –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(exercises)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Bonuses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up to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Presence in class: 5%</a:t>
            </a:r>
            <a:b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(onsite students only)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activities</a:t>
            </a:r>
          </a:p>
          <a:p>
            <a:pPr lvl="1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System for “Programming Fundamentals”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95800"/>
            <a:ext cx="2939100" cy="16458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524000"/>
            <a:ext cx="2939100" cy="2084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595</Words>
  <Application>Microsoft Office PowerPoint</Application>
  <PresentationFormat>Custom</PresentationFormat>
  <Paragraphs>141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SoftUni 16x9</vt:lpstr>
      <vt:lpstr>Tech Module: Goals</vt:lpstr>
      <vt:lpstr>Tech Module at SoftUni – Timeline</vt:lpstr>
      <vt:lpstr>Professions @ SoftUni</vt:lpstr>
      <vt:lpstr>Programming Fundamentals</vt:lpstr>
      <vt:lpstr>Programming Fundamentals – Course Program</vt:lpstr>
      <vt:lpstr>Programming Fundamentals – Course Program (2)</vt:lpstr>
      <vt:lpstr>Training Duration – Programming Fundamentals</vt:lpstr>
      <vt:lpstr>Programming Fundamentals</vt:lpstr>
      <vt:lpstr>Scoring System for “Programming Fundamentals”</vt:lpstr>
      <vt:lpstr>Programming Fundamentals Exam</vt:lpstr>
      <vt:lpstr>Homework Assignments</vt:lpstr>
      <vt:lpstr>The Free C# Fundamentals Textbook</vt:lpstr>
      <vt:lpstr>Software University Learning System (SULS)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2017-06-25T11:40:10Z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