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562" r:id="rId3"/>
    <p:sldId id="601" r:id="rId4"/>
    <p:sldId id="573" r:id="rId5"/>
    <p:sldId id="595" r:id="rId6"/>
    <p:sldId id="613" r:id="rId7"/>
    <p:sldId id="629" r:id="rId8"/>
    <p:sldId id="630" r:id="rId9"/>
    <p:sldId id="631" r:id="rId10"/>
    <p:sldId id="611" r:id="rId11"/>
    <p:sldId id="579" r:id="rId12"/>
    <p:sldId id="624" r:id="rId13"/>
    <p:sldId id="614" r:id="rId14"/>
    <p:sldId id="615" r:id="rId15"/>
    <p:sldId id="578" r:id="rId16"/>
    <p:sldId id="617" r:id="rId17"/>
    <p:sldId id="618" r:id="rId18"/>
    <p:sldId id="619" r:id="rId19"/>
    <p:sldId id="602" r:id="rId20"/>
    <p:sldId id="621" r:id="rId21"/>
    <p:sldId id="584" r:id="rId22"/>
    <p:sldId id="577" r:id="rId23"/>
    <p:sldId id="627" r:id="rId24"/>
    <p:sldId id="625" r:id="rId25"/>
    <p:sldId id="587" r:id="rId26"/>
    <p:sldId id="576" r:id="rId27"/>
    <p:sldId id="623" r:id="rId28"/>
    <p:sldId id="585" r:id="rId29"/>
    <p:sldId id="588" r:id="rId30"/>
    <p:sldId id="589" r:id="rId31"/>
    <p:sldId id="626" r:id="rId32"/>
    <p:sldId id="649" r:id="rId33"/>
    <p:sldId id="628" r:id="rId34"/>
    <p:sldId id="646" r:id="rId35"/>
    <p:sldId id="632" r:id="rId36"/>
    <p:sldId id="622" r:id="rId37"/>
    <p:sldId id="637" r:id="rId38"/>
    <p:sldId id="636" r:id="rId39"/>
    <p:sldId id="638" r:id="rId40"/>
    <p:sldId id="639" r:id="rId41"/>
    <p:sldId id="640" r:id="rId42"/>
    <p:sldId id="641" r:id="rId43"/>
    <p:sldId id="642" r:id="rId44"/>
    <p:sldId id="633" r:id="rId45"/>
    <p:sldId id="634" r:id="rId46"/>
    <p:sldId id="635" r:id="rId47"/>
    <p:sldId id="590" r:id="rId48"/>
    <p:sldId id="647" r:id="rId49"/>
    <p:sldId id="648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F8A0B06-4E13-44A1-82BF-42723AE68813}">
          <p14:sldIdLst/>
        </p14:section>
        <p14:section name="Declaring and Invoking Methods" id="{8301E940-4394-4BA5-BCB0-1C993E8D6532}">
          <p14:sldIdLst>
            <p14:sldId id="562"/>
            <p14:sldId id="601"/>
            <p14:sldId id="573"/>
            <p14:sldId id="595"/>
            <p14:sldId id="613"/>
            <p14:sldId id="629"/>
            <p14:sldId id="630"/>
            <p14:sldId id="631"/>
          </p14:sldIdLst>
        </p14:section>
        <p14:section name="Methods with Parameters" id="{06814317-9113-49ED-9B36-2C3616246E58}">
          <p14:sldIdLst>
            <p14:sldId id="611"/>
            <p14:sldId id="579"/>
            <p14:sldId id="624"/>
            <p14:sldId id="614"/>
            <p14:sldId id="615"/>
            <p14:sldId id="578"/>
            <p14:sldId id="617"/>
            <p14:sldId id="618"/>
            <p14:sldId id="619"/>
            <p14:sldId id="602"/>
            <p14:sldId id="621"/>
          </p14:sldIdLst>
        </p14:section>
        <p14:section name="Returning Values from Methods" id="{768F46D0-5F2A-479C-9BFC-E5D7D3ADEED6}">
          <p14:sldIdLst>
            <p14:sldId id="584"/>
            <p14:sldId id="577"/>
            <p14:sldId id="627"/>
            <p14:sldId id="625"/>
            <p14:sldId id="587"/>
            <p14:sldId id="576"/>
            <p14:sldId id="623"/>
            <p14:sldId id="585"/>
          </p14:sldIdLst>
        </p14:section>
        <p14:section name="Overloading Methods" id="{C97211C1-4529-4D97-9A79-2057BEAD90E7}">
          <p14:sldIdLst>
            <p14:sldId id="588"/>
            <p14:sldId id="589"/>
            <p14:sldId id="626"/>
            <p14:sldId id="649"/>
            <p14:sldId id="628"/>
            <p14:sldId id="646"/>
          </p14:sldIdLst>
        </p14:section>
        <p14:section name="Program Execution Flow" id="{AD939C48-C2F8-48A0-9B9D-88468017A465}">
          <p14:sldIdLst>
            <p14:sldId id="632"/>
            <p14:sldId id="622"/>
            <p14:sldId id="637"/>
            <p14:sldId id="636"/>
          </p14:sldIdLst>
        </p14:section>
        <p14:section name="Debugging the Code" id="{36C9270D-F21D-429A-9BAC-29E93EBE85DB}">
          <p14:sldIdLst>
            <p14:sldId id="638"/>
            <p14:sldId id="639"/>
            <p14:sldId id="640"/>
            <p14:sldId id="641"/>
            <p14:sldId id="642"/>
          </p14:sldIdLst>
        </p14:section>
        <p14:section name="Methods - Naming and Best Practices" id="{454F8948-8D4C-4E7C-B40C-15C301B32B1C}">
          <p14:sldIdLst>
            <p14:sldId id="633"/>
            <p14:sldId id="634"/>
            <p14:sldId id="635"/>
            <p14:sldId id="590"/>
            <p14:sldId id="647"/>
            <p14:sldId id="648"/>
          </p14:sldIdLst>
        </p14:section>
        <p14:section name="Conclusion" id="{381DF150-EE96-41EB-BAFD-045076DFA7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767691"/>
    <a:srgbClr val="DA1C1C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880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311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118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631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8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8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9" TargetMode="External"/><Relationship Id="rId2" Type="http://schemas.openxmlformats.org/officeDocument/2006/relationships/hyperlink" Target="https://judge.softuni.bg/Contests/304/Methods-and-Debugging-La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and Invoking Methods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parameters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1242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54464" y="2646431"/>
            <a:ext cx="3429000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types</a:t>
            </a:r>
          </a:p>
          <a:p>
            <a:r>
              <a:rPr lang="en-US" dirty="0"/>
              <a:t>Each parameter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4327" y="3342597"/>
            <a:ext cx="1941158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324589"/>
            <a:ext cx="1905000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141412" y="3324589"/>
            <a:ext cx="3352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https://judge.softuni.bg/Contests/Practice/Index/304#1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Parameters can accept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13612" y="2401456"/>
            <a:ext cx="1676400" cy="1032316"/>
          </a:xfrm>
          <a:prstGeom prst="wedgeRoundRectCallout">
            <a:avLst>
              <a:gd name="adj1" fmla="val 71013"/>
              <a:gd name="adj2" fmla="val -610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646612" y="5029200"/>
            <a:ext cx="32004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a single line,</a:t>
            </a:r>
            <a:r>
              <a:rPr lang="en-US" dirty="0"/>
              <a:t> consisting of numbers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start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half (1..n)</a:t>
            </a:r>
            <a:r>
              <a:rPr lang="en-US" dirty="0"/>
              <a:t> and then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 half (n-1…1)</a:t>
            </a:r>
            <a:r>
              <a:rPr lang="en-US" dirty="0"/>
              <a:t> 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27812" y="3932373"/>
            <a:ext cx="19812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5280095"/>
            <a:ext cx="21336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Draw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filled square </a:t>
            </a:r>
            <a:r>
              <a:rPr lang="en-US" sz="3200" dirty="0"/>
              <a:t>of size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like in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Draw </a:t>
            </a:r>
            <a:r>
              <a:rPr lang="bg-BG" dirty="0"/>
              <a:t>а </a:t>
            </a:r>
            <a:r>
              <a:rPr lang="en-US" dirty="0"/>
              <a:t>Filled Square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https://judge.softuni.bg/Contests/Practice/Index/304#3</a:t>
            </a:r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28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083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pieces of code </a:t>
            </a:r>
            <a:r>
              <a:rPr lang="en-US" dirty="0"/>
              <a:t>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(calling) the method several times: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0539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228012" y="3124200"/>
            <a:ext cx="3429000" cy="1114328"/>
          </a:xfrm>
          <a:prstGeom prst="wedgeRoundRectCallout">
            <a:avLst>
              <a:gd name="adj1" fmla="val -70454"/>
              <a:gd name="adj2" fmla="val -23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757600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Methods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en-US" sz="3200" dirty="0"/>
              <a:t>does not return a value (only executes code)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en-US" sz="3200" dirty="0"/>
              <a:t>Other types – return values, based on the method's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Return Types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86000"/>
            <a:ext cx="1981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581072"/>
            <a:ext cx="3581400" cy="683195"/>
          </a:xfrm>
          <a:prstGeom prst="wedgeRoundRectCallout">
            <a:avLst>
              <a:gd name="adj1" fmla="val -69046"/>
              <a:gd name="adj2" fmla="val -21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9778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 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1036319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03631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5141" y="3713791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Conversion – Example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530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10530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02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method that calculates and 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a triangle</a:t>
            </a:r>
            <a:r>
              <a:rPr lang="en-US" dirty="0"/>
              <a:t> by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Triangle Area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method with two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return value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Triangle Area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10515600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raised to a given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Power Method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10439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</a:t>
            </a:r>
            <a:r>
              <a:rPr lang="en-US" sz="2600"/>
              <a:t>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RaiseToPower</a:t>
            </a:r>
            <a:r>
              <a:rPr lang="en-US" sz="2600"/>
              <a:t>(double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/>
              <a:t>, int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/>
              <a:t>)</a:t>
            </a:r>
            <a:endParaRPr lang="en-US" sz="2600" dirty="0"/>
          </a:p>
          <a:p>
            <a:r>
              <a:rPr lang="en-US" sz="2600"/>
              <a:t>{</a:t>
            </a:r>
            <a:endParaRPr lang="en-US" sz="2600" dirty="0"/>
          </a:p>
          <a:p>
            <a:r>
              <a:rPr lang="en-US" sz="2600"/>
              <a:t>  double result = 1;</a:t>
            </a:r>
            <a:endParaRPr lang="en-US" sz="2600" dirty="0"/>
          </a:p>
          <a:p>
            <a:r>
              <a:rPr lang="en-US" sz="2600"/>
              <a:t>  for (int i = 0; i &lt; power; i++)</a:t>
            </a:r>
            <a:endParaRPr lang="en-US" sz="2600" dirty="0"/>
          </a:p>
          <a:p>
            <a:r>
              <a:rPr lang="en-US" sz="2600"/>
              <a:t>    result *= number;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/>
              <a:t> result;</a:t>
            </a:r>
            <a:endParaRPr lang="en-US" sz="2600" dirty="0"/>
          </a:p>
          <a:p>
            <a:r>
              <a:rPr lang="en-US" sz="2600"/>
              <a:t>}</a:t>
            </a:r>
            <a:endParaRPr lang="en-US" sz="2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en-US" dirty="0"/>
              <a:t>Overloading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method's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parameters </a:t>
            </a:r>
            <a:r>
              <a:rPr lang="en-US" dirty="0"/>
              <a:t>is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name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signatures</a:t>
            </a:r>
            <a:r>
              <a:rPr lang="en-US" dirty="0"/>
              <a:t>, this is called method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764751" y="1828800"/>
            <a:ext cx="1911061" cy="1073283"/>
          </a:xfrm>
          <a:prstGeom prst="wedgeRoundRectCallout">
            <a:avLst>
              <a:gd name="adj1" fmla="val -94918"/>
              <a:gd name="adj2" fmla="val 3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manageable programming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dirty="0"/>
              <a:t>Avoiding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repeating code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methods several times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signatures</a:t>
            </a:r>
            <a:r>
              <a:rPr lang="en-US" dirty="0"/>
              <a:t> (method name and parameters)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2895599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signatures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example: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25146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GetMax()</a:t>
            </a:r>
            <a:r>
              <a:rPr lang="en-US" dirty="0"/>
              <a:t>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returns the greater</a:t>
            </a:r>
            <a:r>
              <a:rPr lang="en-US" dirty="0"/>
              <a:t> of two values (the values can be of type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Returning Values and Overloading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9445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Program Execution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continues, after a method execution completes: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675812" y="2217704"/>
            <a:ext cx="2152607" cy="564328"/>
          </a:xfrm>
          <a:prstGeom prst="wedgeRoundRectCallout">
            <a:avLst>
              <a:gd name="adj1" fmla="val -77900"/>
              <a:gd name="adj2" fmla="val 526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first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980612" y="2979419"/>
            <a:ext cx="1847807" cy="569498"/>
          </a:xfrm>
          <a:prstGeom prst="wedgeRoundRectCallout">
            <a:avLst>
              <a:gd name="adj1" fmla="val -418853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call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776369" y="3715020"/>
            <a:ext cx="2052050" cy="563486"/>
          </a:xfrm>
          <a:prstGeom prst="wedgeRoundRectCallout">
            <a:avLst>
              <a:gd name="adj1" fmla="val -90206"/>
              <a:gd name="adj2" fmla="val -56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last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stores information</a:t>
            </a:r>
            <a:r>
              <a:rPr lang="en-GB" dirty="0"/>
              <a:t> about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active subroutines</a:t>
            </a:r>
            <a:r>
              <a:rPr lang="en-GB" dirty="0"/>
              <a:t> (methods) of a computer program</a:t>
            </a:r>
          </a:p>
          <a:p>
            <a:r>
              <a:rPr lang="en-GB" dirty="0"/>
              <a:t>Keeps track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the point</a:t>
            </a:r>
            <a:r>
              <a:rPr lang="en-GB" dirty="0"/>
              <a:t> to which each active subroutine should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return control</a:t>
            </a:r>
            <a:r>
              <a:rPr lang="en-GB" dirty="0"/>
              <a:t> when it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finishes executing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program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multiplies the sum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digits</a:t>
            </a:r>
            <a:r>
              <a:rPr lang="en-US" dirty="0"/>
              <a:t> of a number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the sum of all odd digits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dirty="0"/>
              <a:t> 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 by Odd Digits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88744"/>
            <a:ext cx="8938472" cy="688256"/>
          </a:xfrm>
        </p:spPr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0012" y="1143000"/>
            <a:ext cx="9427322" cy="3508326"/>
            <a:chOff x="845969" y="1312330"/>
            <a:chExt cx="9427322" cy="3508326"/>
          </a:xfrm>
        </p:grpSpPr>
        <p:grpSp>
          <p:nvGrpSpPr>
            <p:cNvPr id="6" name="Group 5"/>
            <p:cNvGrpSpPr/>
            <p:nvPr/>
          </p:nvGrpSpPr>
          <p:grpSpPr>
            <a:xfrm>
              <a:off x="6741435" y="1432931"/>
              <a:ext cx="3531856" cy="3268018"/>
              <a:chOff x="6741435" y="1432931"/>
              <a:chExt cx="3531856" cy="32680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4351" y="1432931"/>
                <a:ext cx="3268018" cy="3268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435" y="1439726"/>
                <a:ext cx="3531856" cy="3250412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69" y="1312330"/>
              <a:ext cx="5689628" cy="35083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and no new errors are introduced</a:t>
            </a:r>
          </a:p>
          <a:p>
            <a:r>
              <a:rPr lang="en-US" dirty="0"/>
              <a:t>Iterative and continuous process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Debugger</a:t>
            </a:r>
            <a:r>
              <a:rPr lang="en-US" dirty="0"/>
              <a:t> helps a lot. Really!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en-US" dirty="0"/>
              <a:t>Methods are declared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 a class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is also a method</a:t>
            </a:r>
          </a:p>
          <a:p>
            <a:r>
              <a:rPr lang="en-US" dirty="0"/>
              <a:t>Variables inside a method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425055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03212" y="1151121"/>
            <a:ext cx="2133600" cy="592824"/>
          </a:xfrm>
          <a:prstGeom prst="wedgeRoundRectCallout">
            <a:avLst>
              <a:gd name="adj1" fmla="val 69121"/>
              <a:gd name="adj2" fmla="val 56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GB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/>
          <a:lstStyle/>
          <a:p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trace</a:t>
            </a:r>
            <a:r>
              <a:rPr lang="en-US" dirty="0"/>
              <a:t> the code execution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inspect</a:t>
            </a:r>
            <a:r>
              <a:rPr lang="en-US" dirty="0"/>
              <a:t> 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81" y="1719262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143000"/>
            <a:ext cx="4562475" cy="2532749"/>
          </a:xfrm>
          <a:prstGeom prst="roundRect">
            <a:avLst>
              <a:gd name="adj" fmla="val 672"/>
            </a:avLst>
          </a:prstGeom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program aims to count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non-working days between two dates</a:t>
            </a:r>
            <a:r>
              <a:rPr lang="en-US" sz="3200" dirty="0"/>
              <a:t> (e.g.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200" dirty="0"/>
              <a:t> …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969691" y="1362364"/>
              <a:ext cx="19528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does this method do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If you cannot find a good name for a method, think about whether it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clear intent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3464" y="3810000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</a:p>
          <a:p>
            <a:pPr lvl="1"/>
            <a:r>
              <a:rPr lang="en-US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7" y="2786589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640118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810725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7744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7912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describe that task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/>
              <a:t> methods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 them</a:t>
            </a:r>
            <a:r>
              <a:rPr lang="en-US" dirty="0"/>
              <a:t> 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001000" y="5125886"/>
            <a:ext cx="2895600" cy="1098126"/>
          </a:xfrm>
          <a:prstGeom prst="wedgeRoundRectCallout">
            <a:avLst>
              <a:gd name="adj1" fmla="val -88954"/>
              <a:gd name="adj2" fmla="val -880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9412" y="5125889"/>
            <a:ext cx="2895600" cy="1098120"/>
          </a:xfrm>
          <a:prstGeom prst="wedgeRoundRectCallout">
            <a:avLst>
              <a:gd name="adj1" fmla="val -183988"/>
              <a:gd name="adj2" fmla="val 44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to use correct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, after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curly brackets </a:t>
            </a:r>
            <a:r>
              <a:rPr lang="en-US" dirty="0"/>
              <a:t>for loops' and if statements' bodies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long lines </a:t>
            </a:r>
            <a:r>
              <a:rPr lang="en-GB" dirty="0"/>
              <a:t>and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 expressions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program tracks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stock prices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gives updates </a:t>
            </a:r>
            <a:r>
              <a:rPr lang="en-US" sz="3200" dirty="0"/>
              <a:t>about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significance</a:t>
            </a:r>
            <a:r>
              <a:rPr lang="en-US" sz="3200" dirty="0"/>
              <a:t> in each price change. </a:t>
            </a:r>
          </a:p>
          <a:p>
            <a:pPr lvl="1"/>
            <a:r>
              <a:rPr lang="en-US" sz="3000" dirty="0"/>
              <a:t>Download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source code </a:t>
            </a:r>
            <a:r>
              <a:rPr lang="en-US" sz="3000" dirty="0"/>
              <a:t>and get familiar with it: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Broken Code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Give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methods </a:t>
            </a:r>
            <a:r>
              <a:rPr lang="en-US" sz="3000" dirty="0"/>
              <a:t>a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proper name</a:t>
            </a:r>
          </a:p>
          <a:p>
            <a:pPr lvl="1"/>
            <a:r>
              <a:rPr lang="en-US" sz="3000" dirty="0"/>
              <a:t>Fix method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parameters naming</a:t>
            </a:r>
          </a:p>
          <a:p>
            <a:pPr lvl="1"/>
            <a:r>
              <a:rPr lang="en-US" sz="3000" dirty="0"/>
              <a:t>Deal with poor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code formatting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the "Price Change Alert"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https://judge.softuni.bg/Contests/Practice/Index/304#10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97" y="3134046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002299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, then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132599" cy="5570355"/>
          </a:xfrm>
        </p:spPr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 own body</a:t>
            </a:r>
            <a:r>
              <a:rPr lang="en-US" dirty="0"/>
              <a:t> 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a blank cash receipt: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Blank Receipt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https://judge.softuni.bg/Contests/Practice/Index/304#0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methods</a:t>
            </a:r>
            <a:r>
              <a:rPr lang="en-US" dirty="0"/>
              <a:t> to print each section (header + body + footer)</a:t>
            </a:r>
          </a:p>
          <a:p>
            <a:pPr lvl="1"/>
            <a:r>
              <a:rPr lang="en-US" dirty="0"/>
              <a:t>Copy the content from the slide</a:t>
            </a:r>
          </a:p>
          <a:p>
            <a:pPr lvl="1"/>
            <a:r>
              <a:rPr lang="en-US" dirty="0"/>
              <a:t>For the copyright sign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en-US" sz="3200" dirty="0"/>
              <a:t>Create a method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en-US" sz="3200" dirty="0"/>
              <a:t> that calls these 3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Blank Receipt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 with Parameters</a:t>
            </a:r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2638</Words>
  <Application>Microsoft Office PowerPoint</Application>
  <PresentationFormat>Custom</PresentationFormat>
  <Paragraphs>615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SoftUni 16x9</vt:lpstr>
      <vt:lpstr>Declaring and Invoking Methods</vt:lpstr>
      <vt:lpstr>Simple Methods</vt:lpstr>
      <vt:lpstr>Why Use Methods?</vt:lpstr>
      <vt:lpstr>Declaring Methods</vt:lpstr>
      <vt:lpstr>Invoking a Method</vt:lpstr>
      <vt:lpstr>Invoking a Method (2)</vt:lpstr>
      <vt:lpstr>Problem: Blank Receipt</vt:lpstr>
      <vt:lpstr>Solution: Blank Receipt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Optional Parameters</vt:lpstr>
      <vt:lpstr>Problem: Printing Triangle</vt:lpstr>
      <vt:lpstr>Solution: Printing Triangle</vt:lpstr>
      <vt:lpstr>Solution: Printing Triangle (2)</vt:lpstr>
      <vt:lpstr>Problem: Draw а Filled Square</vt:lpstr>
      <vt:lpstr>Declaring and Invoking Methods</vt:lpstr>
      <vt:lpstr>Returning Values From Methods</vt:lpstr>
      <vt:lpstr>Method Return Types</vt:lpstr>
      <vt:lpstr>The Return Statement</vt:lpstr>
      <vt:lpstr>Using the Return Values</vt:lpstr>
      <vt:lpstr>Temperature Conversion – Example</vt:lpstr>
      <vt:lpstr>Problem: Calculate Triangle Area</vt:lpstr>
      <vt:lpstr>Solution: Calculate Triangle Area</vt:lpstr>
      <vt:lpstr>Problem: Power Method</vt:lpstr>
      <vt:lpstr>Overloading Methods</vt:lpstr>
      <vt:lpstr>Method Signature</vt:lpstr>
      <vt:lpstr>Overloading Methods</vt:lpstr>
      <vt:lpstr>Signature and Return Type</vt:lpstr>
      <vt:lpstr>Problem: Greater of Two Values</vt:lpstr>
      <vt:lpstr>Returning Values and Overloading</vt:lpstr>
      <vt:lpstr>Program Execution Flow</vt:lpstr>
      <vt:lpstr>Program Execution</vt:lpstr>
      <vt:lpstr>Program Execution – Call Stack</vt:lpstr>
      <vt:lpstr>Problem: Multiply Even by Odd Digits</vt:lpstr>
      <vt:lpstr>Debugging the Code</vt:lpstr>
      <vt:lpstr>Debugging the Code</vt:lpstr>
      <vt:lpstr>Debugging in Visual Studio</vt:lpstr>
      <vt:lpstr>Using the Debugger in Visual Studio</vt:lpstr>
      <vt:lpstr>Problem: Find and Fix the Bugs in the Code</vt:lpstr>
      <vt:lpstr>Methods</vt:lpstr>
      <vt:lpstr>Naming Methods</vt:lpstr>
      <vt:lpstr>Naming Method Parameters</vt:lpstr>
      <vt:lpstr>Methods – Best Practices</vt:lpstr>
      <vt:lpstr>Code Structure and Code Formatting</vt:lpstr>
      <vt:lpstr>Problem: Refactor the "Price Change Alert"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C#,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2017-06-29T10:28:33Z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