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394" r:id="rId3"/>
    <p:sldId id="395" r:id="rId4"/>
    <p:sldId id="493" r:id="rId5"/>
    <p:sldId id="509" r:id="rId6"/>
    <p:sldId id="444" r:id="rId7"/>
    <p:sldId id="445" r:id="rId8"/>
    <p:sldId id="449" r:id="rId9"/>
    <p:sldId id="448" r:id="rId10"/>
    <p:sldId id="498" r:id="rId11"/>
    <p:sldId id="510" r:id="rId12"/>
    <p:sldId id="511" r:id="rId13"/>
    <p:sldId id="512" r:id="rId14"/>
    <p:sldId id="519" r:id="rId15"/>
    <p:sldId id="513" r:id="rId16"/>
    <p:sldId id="514" r:id="rId17"/>
    <p:sldId id="515" r:id="rId18"/>
    <p:sldId id="452" r:id="rId19"/>
    <p:sldId id="459" r:id="rId20"/>
    <p:sldId id="460" r:id="rId21"/>
    <p:sldId id="520" r:id="rId22"/>
    <p:sldId id="469" r:id="rId23"/>
    <p:sldId id="488" r:id="rId24"/>
    <p:sldId id="489" r:id="rId25"/>
    <p:sldId id="475" r:id="rId26"/>
    <p:sldId id="476" r:id="rId27"/>
    <p:sldId id="470" r:id="rId28"/>
    <p:sldId id="472" r:id="rId29"/>
    <p:sldId id="473" r:id="rId30"/>
    <p:sldId id="486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BE0067-9FA8-47FA-88FB-4218BE0C565F}">
          <p14:sldIdLst>
            <p14:sldId id="394"/>
            <p14:sldId id="395"/>
            <p14:sldId id="493"/>
          </p14:sldIdLst>
        </p14:section>
        <p14:section name="Arrays" id="{434EBAE8-1691-433D-9596-8AE3E67F67B5}">
          <p14:sldIdLst>
            <p14:sldId id="509"/>
            <p14:sldId id="444"/>
            <p14:sldId id="445"/>
            <p14:sldId id="449"/>
            <p14:sldId id="448"/>
            <p14:sldId id="498"/>
          </p14:sldIdLst>
        </p14:section>
        <p14:section name="Value vs. Reference Types" id="{6F66BED0-FBED-470B-BAD5-ACFC36FA0673}">
          <p14:sldIdLst>
            <p14:sldId id="510"/>
            <p14:sldId id="511"/>
            <p14:sldId id="512"/>
            <p14:sldId id="519"/>
            <p14:sldId id="513"/>
            <p14:sldId id="514"/>
            <p14:sldId id="515"/>
          </p14:sldIdLst>
        </p14:section>
        <p14:section name="Reading Arrays from the Console" id="{707CFBAC-D943-4BF6-AD94-4BE5E88077CB}">
          <p14:sldIdLst>
            <p14:sldId id="452"/>
            <p14:sldId id="459"/>
            <p14:sldId id="460"/>
            <p14:sldId id="520"/>
            <p14:sldId id="469"/>
            <p14:sldId id="488"/>
            <p14:sldId id="489"/>
            <p14:sldId id="475"/>
            <p14:sldId id="476"/>
            <p14:sldId id="470"/>
            <p14:sldId id="472"/>
            <p14:sldId id="473"/>
            <p14:sldId id="486"/>
          </p14:sldIdLst>
        </p14:section>
        <p14:section name="Conclusion" id="{E9D8326C-1787-452A-A4F0-7EC609F4EA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95" autoAdjust="0"/>
  </p:normalViewPr>
  <p:slideViewPr>
    <p:cSldViewPr>
      <p:cViewPr varScale="1">
        <p:scale>
          <a:sx n="58" d="100"/>
          <a:sy n="58" d="100"/>
        </p:scale>
        <p:origin x="90" y="13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094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52047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40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fft1t3c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4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72#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5096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Processing Arrays: Fixed-Size</a:t>
            </a:r>
            <a:br>
              <a:rPr lang="en-US" dirty="0"/>
            </a:br>
            <a:r>
              <a:rPr lang="en-US" dirty="0"/>
              <a:t>Sequences of Elements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78326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548909" y="3853956"/>
            <a:ext cx="1034449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315" y="3886200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8006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/>
              <a:t>Value vs. </a:t>
            </a:r>
            <a:r>
              <a:rPr lang="en-US" dirty="0"/>
              <a:t>Reference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25176" y="5715000"/>
            <a:ext cx="8938472" cy="692873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122937"/>
            <a:ext cx="7924800" cy="30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 type </a:t>
            </a:r>
            <a:r>
              <a:rPr lang="en-US" dirty="0"/>
              <a:t>variables hold directly their data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BigInteger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hlinkClick r:id="rId3"/>
              </a:rPr>
              <a:t>msdn.microsoft.com/library/bfft1t3c.aspx</a:t>
            </a:r>
            <a:r>
              <a:rPr lang="en-US" dirty="0"/>
              <a:t> </a:t>
            </a:r>
          </a:p>
          <a:p>
            <a:r>
              <a:rPr lang="en-US" dirty="0"/>
              <a:t>Each variable has its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pic>
        <p:nvPicPr>
          <p:cNvPr id="5" name="Picture 2" descr="clip_image003[12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6612" y="2743200"/>
            <a:ext cx="3057961" cy="358140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2741612" y="4114800"/>
            <a:ext cx="5105400" cy="1849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 type </a:t>
            </a:r>
            <a:r>
              <a:rPr lang="en-US" dirty="0"/>
              <a:t>variables hold reference (pointer / memory address) of the data itself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char[]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/>
              <a:t>, instances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delegates</a:t>
            </a:r>
            <a:endParaRPr lang="en-US" dirty="0"/>
          </a:p>
          <a:p>
            <a:r>
              <a:rPr lang="en-US" dirty="0"/>
              <a:t>Two reference type variables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dirty="0"/>
          </a:p>
          <a:p>
            <a:pPr lvl="1"/>
            <a:r>
              <a:rPr lang="en-US" dirty="0"/>
              <a:t>Operations on both variables access / modify the same data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8050" y="5113979"/>
            <a:ext cx="5105400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arr</a:t>
            </a:r>
            <a:r>
              <a:rPr lang="en-US" sz="3200" dirty="0"/>
              <a:t> = new </a:t>
            </a:r>
            <a:r>
              <a:rPr lang="en-US" sz="3200" dirty="0" err="1"/>
              <a:t>int</a:t>
            </a:r>
            <a:r>
              <a:rPr lang="en-US" sz="3200" dirty="0"/>
              <a:t>[] {</a:t>
            </a:r>
          </a:p>
          <a:p>
            <a:r>
              <a:rPr lang="en-US" sz="3200" dirty="0"/>
              <a:t>  1, 2, 3, 4, 5, 6 };</a:t>
            </a:r>
            <a:endParaRPr lang="en-US" sz="3600" dirty="0"/>
          </a:p>
        </p:txBody>
      </p:sp>
      <p:pic>
        <p:nvPicPr>
          <p:cNvPr id="2054" name="Picture 6" descr="clip_image008[6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5029199"/>
            <a:ext cx="4348163" cy="1372553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pic>
        <p:nvPicPr>
          <p:cNvPr id="4098" name="Picture 2" descr="clip_image003[12]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0" t="-1475" r="-1090" b="-1475"/>
          <a:stretch/>
        </p:blipFill>
        <p:spPr bwMode="auto">
          <a:xfrm>
            <a:off x="6190796" y="1066800"/>
            <a:ext cx="5293634" cy="5368690"/>
          </a:xfrm>
          <a:prstGeom prst="roundRect">
            <a:avLst>
              <a:gd name="adj" fmla="val 280"/>
            </a:avLst>
          </a:prstGeom>
          <a:solidFill>
            <a:schemeClr val="tx1"/>
          </a:solidFill>
          <a:ex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03214" y="1403015"/>
            <a:ext cx="5029200" cy="46962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3200"/>
              <a:t> i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sz="3200"/>
              <a:t> ch = 'A';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sz="3200"/>
              <a:t> result = true;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3200"/>
              <a:t> obj = 42;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3200"/>
              <a:t> str = 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"Hello";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byte[]</a:t>
            </a:r>
            <a:r>
              <a:rPr lang="en-US" sz="3200"/>
              <a:t> bytes =</a:t>
            </a:r>
            <a:endParaRPr lang="en-US" sz="3200" dirty="0"/>
          </a:p>
          <a:p>
            <a:pPr>
              <a:spcBef>
                <a:spcPts val="600"/>
              </a:spcBef>
            </a:pPr>
            <a:r>
              <a:rPr lang="en-US" sz="3200"/>
              <a:t>  { 1, 2, 3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192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057400"/>
            <a:ext cx="6896806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2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 num = 5;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(num, 15);</a:t>
            </a:r>
          </a:p>
          <a:p>
            <a:r>
              <a:rPr lang="en-US" sz="2800" dirty="0"/>
              <a:t>  Console.WriteLine(num);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23012" y="2133600"/>
            <a:ext cx="21336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181600"/>
            <a:ext cx="2133600" cy="762000"/>
          </a:xfrm>
          <a:prstGeom prst="wedgeRoundRectCallout">
            <a:avLst>
              <a:gd name="adj1" fmla="val -78041"/>
              <a:gd name="adj2" fmla="val -102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3" y="1290532"/>
            <a:ext cx="10515598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void </a:t>
            </a:r>
            <a:r>
              <a:rPr lang="en-US" sz="2800"/>
              <a:t>Main()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int[] nums = { 5 };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Increment</a:t>
            </a:r>
            <a:r>
              <a:rPr lang="en-US" sz="2800" dirty="0"/>
              <a:t>(nums, 15);</a:t>
            </a:r>
          </a:p>
          <a:p>
            <a:r>
              <a:rPr lang="en-US" sz="2800" dirty="0"/>
              <a:t>  Console.WriteLine(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nums[0]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private static void Increment(int[] nums, int value)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nums[0]</a:t>
            </a:r>
            <a:r>
              <a:rPr lang="en-US" sz="2800" dirty="0"/>
              <a:t> += value;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551612" y="2133600"/>
            <a:ext cx="2209800" cy="762000"/>
          </a:xfrm>
          <a:prstGeom prst="wedgeRoundRectCallout">
            <a:avLst>
              <a:gd name="adj1" fmla="val -75011"/>
              <a:gd name="adj2" fmla="val 709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503544" y="4953000"/>
            <a:ext cx="2133600" cy="762000"/>
          </a:xfrm>
          <a:prstGeom prst="wedgeRoundRectCallout">
            <a:avLst>
              <a:gd name="adj1" fmla="val -75877"/>
              <a:gd name="adj2" fmla="val 249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32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==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5884" y="4819308"/>
            <a:ext cx="9959128" cy="820600"/>
          </a:xfrm>
        </p:spPr>
        <p:txBody>
          <a:bodyPr/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9959128" cy="719034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First, read from the console the array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Arrays can be read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separated values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65753"/>
            <a:ext cx="10458452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new int[items.Length];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items.Length;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921962" y="2514600"/>
            <a:ext cx="3723188" cy="1248782"/>
          </a:xfrm>
          <a:prstGeom prst="wedgeRoundRectCallout">
            <a:avLst>
              <a:gd name="adj1" fmla="val -61766"/>
              <a:gd name="adj2" fmla="val 43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splits by space into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</a:t>
            </a:r>
            <a:r>
              <a:rPr lang="en-US" sz="3600" dirty="0"/>
              <a:t> Operations</a:t>
            </a:r>
            <a:endParaRPr lang="bg-BG" sz="3600" dirty="0"/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Defining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Initializing</a:t>
            </a:r>
            <a:r>
              <a:rPr lang="en-US" sz="3600" dirty="0"/>
              <a:t> Arrays</a:t>
            </a:r>
          </a:p>
          <a:p>
            <a:pPr marL="819096" lvl="1" indent="-514350">
              <a:lnSpc>
                <a:spcPct val="11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Processing</a:t>
            </a:r>
            <a:r>
              <a:rPr lang="en-US" sz="3600" dirty="0"/>
              <a:t> Arrays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600" dirty="0"/>
              <a:t> vs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sz="3600" dirty="0"/>
              <a:t> Types</a:t>
            </a:r>
          </a:p>
          <a:p>
            <a:pPr marL="514350" lvl="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Printing</a:t>
            </a:r>
            <a:r>
              <a:rPr lang="en-US" sz="3600" dirty="0"/>
              <a:t>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2" y="1524000"/>
            <a:ext cx="3429000" cy="4421448"/>
          </a:xfrm>
          <a:prstGeom prst="rect">
            <a:avLst/>
          </a:prstGeom>
        </p:spPr>
      </p:pic>
      <p:pic>
        <p:nvPicPr>
          <p:cNvPr id="6" name="Picture 1" descr="C:\Trash\arra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9346879" y="1530689"/>
            <a:ext cx="2492685" cy="868514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event shorter: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5277344"/>
            <a:ext cx="1045845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Console.ReadLine().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2" y="1969670"/>
            <a:ext cx="10458452" cy="24891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System.Linq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inputLine = Console.ReadLine()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items 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inputLine.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Select(int.Parse).ToArray()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70612" y="1969667"/>
            <a:ext cx="5124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 can be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2640" y="3261411"/>
            <a:ext cx="1064577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"one", "two", "three", "four", "five"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Process all array elements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arr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Print each element on a separate line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integers</a:t>
            </a:r>
            <a:r>
              <a:rPr lang="en-US" sz="3200" dirty="0"/>
              <a:t> (a number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lines of integers),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dirty="0"/>
              <a:t> it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its elements (on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single line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space-separated</a:t>
            </a:r>
            <a:r>
              <a:rPr lang="en-US" sz="3200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3862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57180" y="2945003"/>
            <a:ext cx="1978285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30 20 10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64420" y="38106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144" y="2948013"/>
            <a:ext cx="958799" cy="2538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6462" y="2945003"/>
            <a:ext cx="2478500" cy="25413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99 20 -1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44163" y="409867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https://judge.softuni.bg/Contests/Practice/Index/172#1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260722"/>
            <a:ext cx="10591801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array (a number n + n lines of integers)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int[n];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int.Parse(Console.ReadLine());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elements from the last to the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n-1; i &gt;= 0; i--)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Console.Write(arr[i] + 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 values),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7113" y="2438400"/>
            <a:ext cx="4419600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7113" y="3331053"/>
            <a:ext cx="4419600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0.9 =&gt;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2.4 =&gt;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=&gt; 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3.14 =&gt; 3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417513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63523" y="2438400"/>
            <a:ext cx="5507789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63523" y="3331053"/>
            <a:ext cx="5507789" cy="27131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-5.01 =&gt;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-1.599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-2.5 =&gt; -3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-1.50 =&gt; -2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=&gt; 0</a:t>
            </a:r>
          </a:p>
        </p:txBody>
      </p:sp>
      <p:sp>
        <p:nvSpPr>
          <p:cNvPr id="26" name="Curved Right Arrow 25"/>
          <p:cNvSpPr/>
          <p:nvPr/>
        </p:nvSpPr>
        <p:spPr>
          <a:xfrm>
            <a:off x="5653924" y="2674281"/>
            <a:ext cx="510041" cy="10123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https://judge.softuni.bg/Contests/Practice/Index/172#4</a:t>
            </a:r>
            <a:r>
              <a:rPr lang="en-US" dirty="0"/>
              <a:t>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9447" y="2017159"/>
            <a:ext cx="10493374" cy="3926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nums = ReadNumbers();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roundedNums = new int[nums.Length];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roundedNums[i] = (int)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(nums[i],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MidpointRounding.AwayFromZero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Console.WriteLine($"{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-&gt;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roundedNums[i]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pic>
        <p:nvPicPr>
          <p:cNvPr id="18" name="Picture 2" descr="https://www.mathsisfun.com/numbers/images/round-away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458" y="206177"/>
            <a:ext cx="4691290" cy="888990"/>
          </a:xfrm>
          <a:prstGeom prst="roundRect">
            <a:avLst>
              <a:gd name="adj" fmla="val 19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noProof="1"/>
              <a:t>foreach / String.Join(…)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foreach</a:t>
            </a:r>
            <a:r>
              <a:rPr lang="en-US" sz="3200" dirty="0"/>
              <a:t>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023270"/>
            <a:ext cx="10805999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1, 2, 3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string.Join(", ", arr)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1, 2, 3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strings = { "one", "two", "three", "four" 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string.Join(" - ", strings)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one - two - three - four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3140" y="1752600"/>
            <a:ext cx="10805999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{ 10, 20, 30, 40, 50};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Console.WriteLine(element)</a:t>
            </a: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d c b a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ho hi -1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79125" y="4210594"/>
            <a:ext cx="4827398" cy="1733006"/>
            <a:chOff x="3629214" y="4058194"/>
            <a:chExt cx="4827398" cy="173300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9214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665953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02692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39431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76170" y="5201743"/>
              <a:ext cx="680442" cy="5894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30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cxnSp>
          <p:nvCxnSpPr>
            <p:cNvPr id="18" name="Curved Connector 17"/>
            <p:cNvCxnSpPr>
              <a:stCxn id="13" idx="0"/>
              <a:endCxn id="17" idx="0"/>
            </p:cNvCxnSpPr>
            <p:nvPr/>
          </p:nvCxnSpPr>
          <p:spPr>
            <a:xfrm rot="5400000" flipH="1" flipV="1">
              <a:off x="6042913" y="3128265"/>
              <a:ext cx="12700" cy="4146956"/>
            </a:xfrm>
            <a:prstGeom prst="curvedConnector3">
              <a:avLst>
                <a:gd name="adj1" fmla="val 9788567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4" idx="0"/>
              <a:endCxn id="16" idx="0"/>
            </p:cNvCxnSpPr>
            <p:nvPr/>
          </p:nvCxnSpPr>
          <p:spPr>
            <a:xfrm rot="5400000" flipH="1" flipV="1">
              <a:off x="6042913" y="4165004"/>
              <a:ext cx="12700" cy="2073478"/>
            </a:xfrm>
            <a:prstGeom prst="curvedConnector3">
              <a:avLst>
                <a:gd name="adj1" fmla="val 4542858"/>
              </a:avLst>
            </a:prstGeom>
            <a:ln w="57150">
              <a:headEnd type="triangl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67987" y="4058194"/>
              <a:ext cx="1549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exchange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https://judge.softuni.bg/Contests/Practice/Index/172#5</a:t>
            </a:r>
            <a:r>
              <a:rPr lang="en-US" dirty="0"/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6611" y="1162664"/>
            <a:ext cx="10591801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.Split(' 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.ToArray();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nums.Length / 2;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SwapElements(nums, i, nums.Length - 1 - i)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", nums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SwapElements(string[] arr, int i, int j)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oldElement = arr[i];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arr[i] = arr[j];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arr[j] = oldElement;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34390"/>
            <a:ext cx="10363200" cy="820600"/>
          </a:xfrm>
        </p:spPr>
        <p:txBody>
          <a:bodyPr/>
          <a:lstStyle/>
          <a:p>
            <a:r>
              <a:rPr lang="en-US" dirty="0"/>
              <a:t>Arrays – Exercises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9906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>
                <a:solidFill>
                  <a:prstClr val="white"/>
                </a:solidFill>
              </a:rPr>
              <a:t>fund-softuni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719034"/>
          </a:xfrm>
        </p:spPr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 – cannot be resized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10515598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int[] </a:t>
            </a:r>
            <a:r>
              <a:rPr lang="en-US" sz="2800" dirty="0"/>
              <a:t>numbers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int[10]</a:t>
            </a:r>
            <a:r>
              <a:rPr lang="en-US" sz="2800" dirty="0"/>
              <a:t>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for (int i = 0; i &lt; numbers.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800" dirty="0"/>
              <a:t>; i++)</a:t>
            </a:r>
          </a:p>
          <a:p>
            <a:r>
              <a:rPr lang="en-US" sz="2800" dirty="0"/>
              <a:t> 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800" dirty="0"/>
              <a:t>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5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+ 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7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r>
              <a:rPr lang="en-US" sz="2800" dirty="0"/>
              <a:t>numbers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10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IndexOutOfRangeException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77493" y="616955"/>
            <a:ext cx="2739091" cy="1145878"/>
          </a:xfrm>
          <a:prstGeom prst="wedgeRoundRectCallout">
            <a:avLst>
              <a:gd name="adj1" fmla="val -71801"/>
              <a:gd name="adj2" fmla="val 6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47012" y="1922864"/>
            <a:ext cx="3342417" cy="1547447"/>
          </a:xfrm>
          <a:prstGeom prst="wedgeRoundRectCallout">
            <a:avLst>
              <a:gd name="adj1" fmla="val -62882"/>
              <a:gd name="adj2" fmla="val 52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21534" y="4075666"/>
            <a:ext cx="3044878" cy="1494692"/>
          </a:xfrm>
          <a:prstGeom prst="wedgeRoundRectCallout">
            <a:avLst>
              <a:gd name="adj1" fmla="val -64030"/>
              <a:gd name="adj2" fmla="val 429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96879"/>
            <a:ext cx="4038600" cy="44577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800" dirty="0"/>
              <a:t>days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 "Monday",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"Tuesday",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"Wednesday",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"Thursday",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"Friday",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"Saturday",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"Sunday"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94702"/>
              </p:ext>
            </p:extLst>
          </p:nvPr>
        </p:nvGraphicFramePr>
        <p:xfrm>
          <a:off x="6554685" y="1923772"/>
          <a:ext cx="4492727" cy="441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76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Expression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days[0]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Monday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days[1]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Tuesday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days[2]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days[3]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Thursday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days[4]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Friday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days[5]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Saturday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79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days[6]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</a:rPr>
                        <a:t>Sunday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https://judge.softuni.bg/Contests/Practice/Index/172#0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36354"/>
              </p:ext>
            </p:extLst>
          </p:nvPr>
        </p:nvGraphicFramePr>
        <p:xfrm>
          <a:off x="3734971" y="2453106"/>
          <a:ext cx="4718882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Image" r:id="rId4" imgW="4088880" imgH="2907720" progId="Photoshop.Image.15">
                  <p:embed/>
                </p:oleObj>
              </mc:Choice>
              <mc:Fallback>
                <p:oleObj name="Image" r:id="rId4" imgW="4088880" imgH="29077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4971" y="2453106"/>
                        <a:ext cx="4718882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9" y="1444320"/>
            <a:ext cx="10769786" cy="4118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string[] </a:t>
            </a:r>
            <a:r>
              <a:rPr lang="en-US" sz="2900" dirty="0"/>
              <a:t>days =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900" dirty="0"/>
              <a:t> "Monday", "Tuesday", "Wednesday", "Thursday", "Friday", "Saturday", "Sunday"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9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int day = int.Parse(Console.ReadLine());</a:t>
            </a:r>
          </a:p>
          <a:p>
            <a:pPr>
              <a:lnSpc>
                <a:spcPct val="110000"/>
              </a:lnSpc>
            </a:pPr>
            <a:endParaRPr lang="en-US" sz="2900" dirty="0"/>
          </a:p>
          <a:p>
            <a:pPr>
              <a:lnSpc>
                <a:spcPct val="110000"/>
              </a:lnSpc>
            </a:pPr>
            <a:r>
              <a:rPr lang="en-US" sz="2900" dirty="0"/>
              <a:t>if (day &gt;= 1 &amp;&amp; day &lt;= 7)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days[day - 1]</a:t>
            </a:r>
            <a:r>
              <a:rPr lang="en-US" sz="29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else</a:t>
            </a:r>
          </a:p>
          <a:p>
            <a:pPr>
              <a:lnSpc>
                <a:spcPct val="110000"/>
              </a:lnSpc>
            </a:pPr>
            <a:r>
              <a:rPr lang="en-US" sz="2900" dirty="0"/>
              <a:t>  Console.WriteLine("Invalid day!");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1668</Words>
  <Application>Microsoft Office PowerPoint</Application>
  <PresentationFormat>Custom</PresentationFormat>
  <Paragraphs>334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 16x9</vt:lpstr>
      <vt:lpstr>Image</vt:lpstr>
      <vt:lpstr>Arrays</vt:lpstr>
      <vt:lpstr>Table of Contents</vt:lpstr>
      <vt:lpstr>Questions?</vt:lpstr>
      <vt:lpstr>Arrays</vt:lpstr>
      <vt:lpstr>What are Arrays?</vt:lpstr>
      <vt:lpstr>Working with Arrays</vt:lpstr>
      <vt:lpstr>Days of Week – Example</vt:lpstr>
      <vt:lpstr>Problem: Day of Week</vt:lpstr>
      <vt:lpstr>Solution: Day of Week</vt:lpstr>
      <vt:lpstr>Value vs. Reference Types</vt:lpstr>
      <vt:lpstr>Value Types</vt:lpstr>
      <vt:lpstr>Reference Types</vt:lpstr>
      <vt:lpstr>Value Types vs. Reference Types</vt:lpstr>
      <vt:lpstr>Value vs. Reference Types</vt:lpstr>
      <vt:lpstr>Example: Value Types </vt:lpstr>
      <vt:lpstr>Example: Reference Types </vt:lpstr>
      <vt:lpstr>Reading Arrays from the Console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Problem: Rounding Numbers</vt:lpstr>
      <vt:lpstr>Solution: Rounding Numbers</vt:lpstr>
      <vt:lpstr>Printing Arrays with foreach / String.Join(…)</vt:lpstr>
      <vt:lpstr>Problem: Reverse Array of Strings</vt:lpstr>
      <vt:lpstr>Solution: Reverse Array of Strings</vt:lpstr>
      <vt:lpstr>Arrays –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2017-07-10T13:09:28Z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