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41"/>
  </p:notesMasterIdLst>
  <p:handoutMasterIdLst>
    <p:handoutMasterId r:id="rId42"/>
  </p:handoutMasterIdLst>
  <p:sldIdLst>
    <p:sldId id="395" r:id="rId3"/>
    <p:sldId id="578" r:id="rId4"/>
    <p:sldId id="544" r:id="rId5"/>
    <p:sldId id="545" r:id="rId6"/>
    <p:sldId id="613" r:id="rId7"/>
    <p:sldId id="584" r:id="rId8"/>
    <p:sldId id="602" r:id="rId9"/>
    <p:sldId id="580" r:id="rId10"/>
    <p:sldId id="581" r:id="rId11"/>
    <p:sldId id="582" r:id="rId12"/>
    <p:sldId id="583" r:id="rId13"/>
    <p:sldId id="532" r:id="rId14"/>
    <p:sldId id="571" r:id="rId15"/>
    <p:sldId id="546" r:id="rId16"/>
    <p:sldId id="569" r:id="rId17"/>
    <p:sldId id="570" r:id="rId18"/>
    <p:sldId id="589" r:id="rId19"/>
    <p:sldId id="586" r:id="rId20"/>
    <p:sldId id="587" r:id="rId21"/>
    <p:sldId id="590" r:id="rId22"/>
    <p:sldId id="604" r:id="rId23"/>
    <p:sldId id="592" r:id="rId24"/>
    <p:sldId id="593" r:id="rId25"/>
    <p:sldId id="594" r:id="rId26"/>
    <p:sldId id="574" r:id="rId27"/>
    <p:sldId id="595" r:id="rId28"/>
    <p:sldId id="596" r:id="rId29"/>
    <p:sldId id="605" r:id="rId30"/>
    <p:sldId id="606" r:id="rId31"/>
    <p:sldId id="607" r:id="rId32"/>
    <p:sldId id="608" r:id="rId33"/>
    <p:sldId id="576" r:id="rId34"/>
    <p:sldId id="577" r:id="rId35"/>
    <p:sldId id="609" r:id="rId36"/>
    <p:sldId id="610" r:id="rId37"/>
    <p:sldId id="572" r:id="rId38"/>
    <p:sldId id="573" r:id="rId39"/>
    <p:sldId id="421" r:id="rId40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2B099BB3-4855-4290-A1F9-E098870B5553}">
          <p14:sldIdLst>
            <p14:sldId id="395"/>
          </p14:sldIdLst>
        </p14:section>
        <p14:section name="Associative Arrays" id="{697A854C-EA58-49C2-998D-BD09593E3F8B}">
          <p14:sldIdLst>
            <p14:sldId id="578"/>
            <p14:sldId id="544"/>
            <p14:sldId id="545"/>
            <p14:sldId id="613"/>
            <p14:sldId id="584"/>
            <p14:sldId id="602"/>
            <p14:sldId id="580"/>
            <p14:sldId id="581"/>
            <p14:sldId id="582"/>
            <p14:sldId id="583"/>
            <p14:sldId id="532"/>
            <p14:sldId id="571"/>
            <p14:sldId id="546"/>
            <p14:sldId id="569"/>
            <p14:sldId id="570"/>
          </p14:sldIdLst>
        </p14:section>
        <p14:section name="LINQ" id="{725F0D68-7844-478C-AC48-EF4B03D2AC15}">
          <p14:sldIdLst>
            <p14:sldId id="589"/>
            <p14:sldId id="586"/>
            <p14:sldId id="587"/>
            <p14:sldId id="590"/>
            <p14:sldId id="604"/>
            <p14:sldId id="592"/>
            <p14:sldId id="593"/>
            <p14:sldId id="594"/>
            <p14:sldId id="574"/>
            <p14:sldId id="595"/>
            <p14:sldId id="596"/>
            <p14:sldId id="605"/>
            <p14:sldId id="606"/>
            <p14:sldId id="607"/>
            <p14:sldId id="608"/>
            <p14:sldId id="576"/>
            <p14:sldId id="577"/>
            <p14:sldId id="609"/>
            <p14:sldId id="610"/>
            <p14:sldId id="572"/>
            <p14:sldId id="573"/>
          </p14:sldIdLst>
        </p14:section>
        <p14:section name="Summary" id="{6C8E1333-CFA4-4193-B4C6-CFB062F92293}">
          <p14:sldIdLst>
            <p14:sldId id="42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AB398"/>
    <a:srgbClr val="ADA485"/>
    <a:srgbClr val="F37D3B"/>
    <a:srgbClr val="E85C0E"/>
    <a:srgbClr val="FF6600"/>
    <a:srgbClr val="603A14"/>
    <a:srgbClr val="C6C0AA"/>
    <a:srgbClr val="663606"/>
    <a:srgbClr val="663106"/>
    <a:srgbClr val="F8DC9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29" autoAdjust="0"/>
    <p:restoredTop sz="94595" autoAdjust="0"/>
  </p:normalViewPr>
  <p:slideViewPr>
    <p:cSldViewPr>
      <p:cViewPr varScale="1">
        <p:scale>
          <a:sx n="116" d="100"/>
          <a:sy n="116" d="100"/>
        </p:scale>
        <p:origin x="414" y="10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handoutMaster" Target="handoutMasters/handoutMaster1.xml"/><Relationship Id="rId55" Type="http://schemas.microsoft.com/office/2015/10/relationships/revisionInfo" Target="revisionInfo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7/14/2017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7/14/2017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554096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4345077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Notes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2647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Notes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5784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Notes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1636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Notes Placeholder 5"/>
          <p:cNvSpPr>
            <a:spLocks noGrp="1" noChangeArrowheads="1"/>
          </p:cNvSpPr>
          <p:nvPr>
            <p:ph type="body" idx="1"/>
          </p:nvPr>
        </p:nvSpPr>
        <p:spPr bwMode="auto"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foreach (KeyValuePair&lt;string, int&gt; keyValuePair in phonebook)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  Console.WriteLine("name: {0}, mobile number: {1}", 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		keyValuePair.Key, 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		keyValuePair.Value);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79846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0301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7/14/2017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7/14/2017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4#1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4#1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4#0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4#0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4#2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4#2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4#3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4#3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4#4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4#4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4#5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4#5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514350" lvl="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Associative Arrays</a:t>
            </a:r>
            <a:r>
              <a:rPr lang="en-US" dirty="0"/>
              <a:t> and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Dictionary&lt;K,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V&gt;</a:t>
            </a:r>
          </a:p>
          <a:p>
            <a:pPr marL="628650" lvl="1" indent="-325438"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{key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value}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dirty="0">
                <a:cs typeface="Consolas" panose="020B0609020204030204" pitchFamily="49" charset="0"/>
              </a:rPr>
              <a:t>Pairs + Fast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Find-by-key</a:t>
            </a:r>
          </a:p>
          <a:p>
            <a:pPr marL="628650" lvl="1" indent="-325438">
              <a:lnSpc>
                <a:spcPct val="100000"/>
              </a:lnSpc>
            </a:pPr>
            <a:r>
              <a:rPr lang="en-US" dirty="0">
                <a:cs typeface="Consolas" panose="020B0609020204030204" pitchFamily="49" charset="0"/>
              </a:rPr>
              <a:t>Find / Add / Delete Elements</a:t>
            </a:r>
            <a:endParaRPr lang="en-US" dirty="0">
              <a:solidFill>
                <a:schemeClr val="tx2">
                  <a:lumMod val="75000"/>
                </a:schemeClr>
              </a:solidFill>
              <a:cs typeface="Consolas" panose="020B0609020204030204" pitchFamily="49" charset="0"/>
            </a:endParaRPr>
          </a:p>
          <a:p>
            <a:pPr marL="628650" lvl="1" indent="-325438"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Iterating</a:t>
            </a:r>
            <a:r>
              <a:rPr lang="en-US" dirty="0">
                <a:cs typeface="Consolas" panose="020B0609020204030204" pitchFamily="49" charset="0"/>
              </a:rPr>
              <a:t> through Dictionaries</a:t>
            </a:r>
          </a:p>
          <a:p>
            <a:pPr marL="512817" indent="-514350">
              <a:lnSpc>
                <a:spcPct val="100000"/>
              </a:lnSpc>
              <a:spcBef>
                <a:spcPts val="1800"/>
              </a:spcBef>
              <a:buFont typeface="+mj-lt"/>
              <a:buAutoNum type="arabicPeriod"/>
            </a:pPr>
            <a:r>
              <a:rPr lang="en-US" dirty="0"/>
              <a:t>Data Processing with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Lambda </a:t>
            </a:r>
            <a:r>
              <a:rPr lang="en-US" dirty="0"/>
              <a:t>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LINQ</a:t>
            </a:r>
            <a:endParaRPr lang="en-US" dirty="0"/>
          </a:p>
          <a:p>
            <a:pPr marL="628650" lvl="1" indent="-325438"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Filtering</a:t>
            </a:r>
            <a:r>
              <a:rPr lang="en-US" dirty="0"/>
              <a:t> data: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.Where(lambda)</a:t>
            </a:r>
          </a:p>
          <a:p>
            <a:pPr marL="628650" lvl="1" indent="-325438"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Mapping</a:t>
            </a:r>
            <a:r>
              <a:rPr lang="en-US" dirty="0"/>
              <a:t> data: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.Select(lambda)</a:t>
            </a:r>
            <a:endParaRPr lang="en-US" dirty="0"/>
          </a:p>
          <a:p>
            <a:pPr marL="628650" lvl="1" indent="-325438"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Ordering</a:t>
            </a:r>
            <a:r>
              <a:rPr lang="en-US" dirty="0"/>
              <a:t> data: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.OrderBy(lambda)</a:t>
            </a:r>
            <a:endParaRPr lang="en-US" noProof="1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0412" y="2284152"/>
            <a:ext cx="3074424" cy="396424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73836" y="2360352"/>
            <a:ext cx="1143000" cy="924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683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 Placeholder 7"/>
          <p:cNvSpPr txBox="1">
            <a:spLocks/>
          </p:cNvSpPr>
          <p:nvPr/>
        </p:nvSpPr>
        <p:spPr>
          <a:xfrm>
            <a:off x="303212" y="2164729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Pesho</a:t>
            </a:r>
          </a:p>
        </p:txBody>
      </p:sp>
      <p:sp>
        <p:nvSpPr>
          <p:cNvPr id="43" name="Text Placeholder 7"/>
          <p:cNvSpPr txBox="1">
            <a:spLocks/>
          </p:cNvSpPr>
          <p:nvPr/>
        </p:nvSpPr>
        <p:spPr>
          <a:xfrm>
            <a:off x="2284412" y="2164729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0881-123-987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SortedDictionary&lt;K,</a:t>
            </a:r>
            <a:r>
              <a:rPr lang="en-US" dirty="0">
                <a:latin typeface="+mn-lt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V&gt;</a:t>
            </a:r>
            <a:r>
              <a:rPr lang="en-US" dirty="0"/>
              <a:t> – </a:t>
            </a:r>
            <a:r>
              <a:rPr lang="en-US" dirty="0">
                <a:latin typeface="+mn-lt"/>
              </a:rPr>
              <a:t>Example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Text Placeholder 7"/>
          <p:cNvSpPr txBox="1">
            <a:spLocks/>
          </p:cNvSpPr>
          <p:nvPr/>
        </p:nvSpPr>
        <p:spPr>
          <a:xfrm>
            <a:off x="7618411" y="1530207"/>
            <a:ext cx="3962399" cy="47402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7" name="TextBox 6"/>
          <p:cNvSpPr txBox="1"/>
          <p:nvPr/>
        </p:nvSpPr>
        <p:spPr>
          <a:xfrm>
            <a:off x="7618410" y="1524000"/>
            <a:ext cx="39624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1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SortedDictionary</a:t>
            </a:r>
          </a:p>
          <a:p>
            <a:pPr marL="0" lvl="1" algn="ctr"/>
            <a:r>
              <a:rPr lang="en-US" sz="1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&lt;string, string&gt;</a:t>
            </a:r>
          </a:p>
        </p:txBody>
      </p:sp>
      <p:sp>
        <p:nvSpPr>
          <p:cNvPr id="8" name="Text Placeholder 7"/>
          <p:cNvSpPr txBox="1">
            <a:spLocks/>
          </p:cNvSpPr>
          <p:nvPr/>
        </p:nvSpPr>
        <p:spPr>
          <a:xfrm>
            <a:off x="7618410" y="21607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9599611" y="21607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8" name="Text Placeholder 7"/>
          <p:cNvSpPr txBox="1">
            <a:spLocks/>
          </p:cNvSpPr>
          <p:nvPr/>
        </p:nvSpPr>
        <p:spPr>
          <a:xfrm>
            <a:off x="7618411" y="26179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9" name="Text Placeholder 7"/>
          <p:cNvSpPr txBox="1">
            <a:spLocks/>
          </p:cNvSpPr>
          <p:nvPr/>
        </p:nvSpPr>
        <p:spPr>
          <a:xfrm>
            <a:off x="9599612" y="26179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0" name="Text Placeholder 7"/>
          <p:cNvSpPr txBox="1">
            <a:spLocks/>
          </p:cNvSpPr>
          <p:nvPr/>
        </p:nvSpPr>
        <p:spPr>
          <a:xfrm>
            <a:off x="7618411" y="30751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1" name="Text Placeholder 7"/>
          <p:cNvSpPr txBox="1">
            <a:spLocks/>
          </p:cNvSpPr>
          <p:nvPr/>
        </p:nvSpPr>
        <p:spPr>
          <a:xfrm>
            <a:off x="9599612" y="30751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2" name="Text Placeholder 7"/>
          <p:cNvSpPr txBox="1">
            <a:spLocks/>
          </p:cNvSpPr>
          <p:nvPr/>
        </p:nvSpPr>
        <p:spPr>
          <a:xfrm>
            <a:off x="7618411" y="3532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3" name="Text Placeholder 7"/>
          <p:cNvSpPr txBox="1">
            <a:spLocks/>
          </p:cNvSpPr>
          <p:nvPr/>
        </p:nvSpPr>
        <p:spPr>
          <a:xfrm>
            <a:off x="9599612" y="3532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4" name="Text Placeholder 7"/>
          <p:cNvSpPr txBox="1">
            <a:spLocks/>
          </p:cNvSpPr>
          <p:nvPr/>
        </p:nvSpPr>
        <p:spPr>
          <a:xfrm>
            <a:off x="7618411" y="39895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5" name="Text Placeholder 7"/>
          <p:cNvSpPr txBox="1">
            <a:spLocks/>
          </p:cNvSpPr>
          <p:nvPr/>
        </p:nvSpPr>
        <p:spPr>
          <a:xfrm>
            <a:off x="9599612" y="39895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7618411" y="44467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7" name="Text Placeholder 7"/>
          <p:cNvSpPr txBox="1">
            <a:spLocks/>
          </p:cNvSpPr>
          <p:nvPr/>
        </p:nvSpPr>
        <p:spPr>
          <a:xfrm>
            <a:off x="9599612" y="44467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8" name="Text Placeholder 7"/>
          <p:cNvSpPr txBox="1">
            <a:spLocks/>
          </p:cNvSpPr>
          <p:nvPr/>
        </p:nvSpPr>
        <p:spPr>
          <a:xfrm>
            <a:off x="7618411" y="49039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9" name="Text Placeholder 7"/>
          <p:cNvSpPr txBox="1">
            <a:spLocks/>
          </p:cNvSpPr>
          <p:nvPr/>
        </p:nvSpPr>
        <p:spPr>
          <a:xfrm>
            <a:off x="9599612" y="49039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0" name="Text Placeholder 7"/>
          <p:cNvSpPr txBox="1">
            <a:spLocks/>
          </p:cNvSpPr>
          <p:nvPr/>
        </p:nvSpPr>
        <p:spPr>
          <a:xfrm>
            <a:off x="7618411" y="53611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1" name="Text Placeholder 7"/>
          <p:cNvSpPr txBox="1">
            <a:spLocks/>
          </p:cNvSpPr>
          <p:nvPr/>
        </p:nvSpPr>
        <p:spPr>
          <a:xfrm>
            <a:off x="9599612" y="53611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2" name="Text Placeholder 7"/>
          <p:cNvSpPr txBox="1">
            <a:spLocks/>
          </p:cNvSpPr>
          <p:nvPr/>
        </p:nvSpPr>
        <p:spPr>
          <a:xfrm>
            <a:off x="7618411" y="5818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3" name="Text Placeholder 7"/>
          <p:cNvSpPr txBox="1">
            <a:spLocks/>
          </p:cNvSpPr>
          <p:nvPr/>
        </p:nvSpPr>
        <p:spPr>
          <a:xfrm>
            <a:off x="9599612" y="5818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4" name="TextBox 33"/>
          <p:cNvSpPr txBox="1"/>
          <p:nvPr/>
        </p:nvSpPr>
        <p:spPr>
          <a:xfrm>
            <a:off x="7618412" y="6305490"/>
            <a:ext cx="396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Key           Value</a:t>
            </a:r>
          </a:p>
        </p:txBody>
      </p:sp>
      <p:sp>
        <p:nvSpPr>
          <p:cNvPr id="37" name="Text Placeholder 7"/>
          <p:cNvSpPr txBox="1">
            <a:spLocks/>
          </p:cNvSpPr>
          <p:nvPr/>
        </p:nvSpPr>
        <p:spPr>
          <a:xfrm>
            <a:off x="303212" y="216408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Alice</a:t>
            </a:r>
          </a:p>
        </p:txBody>
      </p:sp>
      <p:sp>
        <p:nvSpPr>
          <p:cNvPr id="38" name="Text Placeholder 7"/>
          <p:cNvSpPr txBox="1">
            <a:spLocks/>
          </p:cNvSpPr>
          <p:nvPr/>
        </p:nvSpPr>
        <p:spPr>
          <a:xfrm>
            <a:off x="2284412" y="216408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+359-899-55-592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4977613" y="1534222"/>
            <a:ext cx="1924052" cy="2031325"/>
            <a:chOff x="4246560" y="3429000"/>
            <a:chExt cx="1924052" cy="2031325"/>
          </a:xfrm>
        </p:grpSpPr>
        <p:pic>
          <p:nvPicPr>
            <p:cNvPr id="3074" name="Picture 2" descr="Свързано изображение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23230" y="4417973"/>
              <a:ext cx="1218341" cy="8398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6" name="Text Placeholder 7"/>
            <p:cNvSpPr txBox="1">
              <a:spLocks/>
            </p:cNvSpPr>
            <p:nvPr/>
          </p:nvSpPr>
          <p:spPr>
            <a:xfrm>
              <a:off x="4246560" y="3429000"/>
              <a:ext cx="1924052" cy="203132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80000" tIns="91440" rIns="180000" bIns="91440" rtlCol="0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noProof="1"/>
            </a:p>
            <a:p>
              <a:pPr algn="ctr"/>
              <a:endParaRPr lang="en-US" noProof="1"/>
            </a:p>
            <a:p>
              <a:pPr algn="ctr"/>
              <a:endParaRPr lang="en-US" noProof="1"/>
            </a:p>
            <a:p>
              <a:pPr algn="ctr"/>
              <a:endParaRPr lang="en-US" noProof="1"/>
            </a:p>
            <a:p>
              <a:pPr algn="ctr"/>
              <a:endParaRPr lang="en-US" noProof="1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295485" y="3505200"/>
              <a:ext cx="184525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 algn="ctr"/>
              <a:r>
                <a:rPr lang="en-US" sz="2000" b="1" dirty="0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Comparator</a:t>
              </a:r>
              <a:br>
                <a:rPr lang="en-US" sz="2000" b="1" dirty="0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sz="2000" b="1" dirty="0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Function</a:t>
              </a:r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858678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6577E-6 4.44444E-6 L 0.60015 -0.00209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08" y="-116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7041E-7 4.44444E-6 L 0.60016 -0.00209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08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0016 -0.00024 L 0.60016 0.06643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33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0015 -0.00024 L 0.60015 0.06643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6577E-6 -4.07407E-6 L 0.60015 -4.07407E-6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08" y="0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7041E-7 -4.07407E-6 L 0.60016 4.44444E-6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08" y="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2" grpId="1" animBg="1"/>
      <p:bldP spid="42" grpId="2" animBg="1"/>
      <p:bldP spid="43" grpId="0" animBg="1"/>
      <p:bldP spid="43" grpId="1" animBg="1"/>
      <p:bldP spid="43" grpId="2" animBg="1"/>
      <p:bldP spid="37" grpId="0" animBg="1"/>
      <p:bldP spid="37" grpId="1" animBg="1"/>
      <p:bldP spid="38" grpId="0" animBg="1"/>
      <p:bldP spid="38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 txBox="1">
            <a:spLocks/>
          </p:cNvSpPr>
          <p:nvPr/>
        </p:nvSpPr>
        <p:spPr>
          <a:xfrm>
            <a:off x="7632901" y="2597007"/>
            <a:ext cx="3962401" cy="200039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40" name="Text Placeholder 7"/>
          <p:cNvSpPr txBox="1">
            <a:spLocks/>
          </p:cNvSpPr>
          <p:nvPr/>
        </p:nvSpPr>
        <p:spPr>
          <a:xfrm>
            <a:off x="9614852" y="368300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41" name="Text Placeholder 7"/>
          <p:cNvSpPr txBox="1">
            <a:spLocks/>
          </p:cNvSpPr>
          <p:nvPr/>
        </p:nvSpPr>
        <p:spPr>
          <a:xfrm>
            <a:off x="7633652" y="368300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2" name="Text Placeholder 7"/>
          <p:cNvSpPr txBox="1">
            <a:spLocks/>
          </p:cNvSpPr>
          <p:nvPr/>
        </p:nvSpPr>
        <p:spPr>
          <a:xfrm>
            <a:off x="7632902" y="32275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3" name="Text Placeholder 7"/>
          <p:cNvSpPr txBox="1">
            <a:spLocks/>
          </p:cNvSpPr>
          <p:nvPr/>
        </p:nvSpPr>
        <p:spPr>
          <a:xfrm>
            <a:off x="9614103" y="32275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Iterating through Dictionaries</a:t>
            </a:r>
          </a:p>
        </p:txBody>
      </p:sp>
      <p:sp>
        <p:nvSpPr>
          <p:cNvPr id="6" name="Text Placeholder 7"/>
          <p:cNvSpPr txBox="1">
            <a:spLocks/>
          </p:cNvSpPr>
          <p:nvPr/>
        </p:nvSpPr>
        <p:spPr>
          <a:xfrm>
            <a:off x="7632904" y="3678535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Gosho</a:t>
            </a:r>
          </a:p>
        </p:txBody>
      </p:sp>
      <p:sp>
        <p:nvSpPr>
          <p:cNvPr id="7" name="Text Placeholder 7"/>
          <p:cNvSpPr txBox="1">
            <a:spLocks/>
          </p:cNvSpPr>
          <p:nvPr/>
        </p:nvSpPr>
        <p:spPr>
          <a:xfrm>
            <a:off x="9614104" y="3678535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0881-456-987</a:t>
            </a:r>
          </a:p>
        </p:txBody>
      </p:sp>
      <p:sp>
        <p:nvSpPr>
          <p:cNvPr id="8" name="Text Placeholder 7"/>
          <p:cNvSpPr txBox="1">
            <a:spLocks/>
          </p:cNvSpPr>
          <p:nvPr/>
        </p:nvSpPr>
        <p:spPr>
          <a:xfrm>
            <a:off x="7632904" y="321564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Pesho</a:t>
            </a:r>
          </a:p>
        </p:txBody>
      </p:sp>
      <p:sp>
        <p:nvSpPr>
          <p:cNvPr id="9" name="Text Placeholder 7"/>
          <p:cNvSpPr txBox="1">
            <a:spLocks/>
          </p:cNvSpPr>
          <p:nvPr/>
        </p:nvSpPr>
        <p:spPr>
          <a:xfrm>
            <a:off x="9614104" y="321564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0881-123-987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632902" y="2724090"/>
            <a:ext cx="39624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Dictionary&lt;string, string&gt;</a:t>
            </a:r>
          </a:p>
        </p:txBody>
      </p:sp>
      <p:sp>
        <p:nvSpPr>
          <p:cNvPr id="16" name="Text Placeholder 7"/>
          <p:cNvSpPr txBox="1">
            <a:spLocks/>
          </p:cNvSpPr>
          <p:nvPr/>
        </p:nvSpPr>
        <p:spPr>
          <a:xfrm>
            <a:off x="7632903" y="41419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9614104" y="41419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1" name="Text Placeholder 7"/>
          <p:cNvSpPr txBox="1">
            <a:spLocks/>
          </p:cNvSpPr>
          <p:nvPr/>
        </p:nvSpPr>
        <p:spPr>
          <a:xfrm>
            <a:off x="7632904" y="4135735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Alice</a:t>
            </a:r>
          </a:p>
        </p:txBody>
      </p:sp>
      <p:sp>
        <p:nvSpPr>
          <p:cNvPr id="32" name="Text Placeholder 7"/>
          <p:cNvSpPr txBox="1">
            <a:spLocks/>
          </p:cNvSpPr>
          <p:nvPr/>
        </p:nvSpPr>
        <p:spPr>
          <a:xfrm>
            <a:off x="9614104" y="4135735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+359-899-55-592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88815" y="2724090"/>
            <a:ext cx="74440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KeyValuePair&lt;string, string&gt; keyValuePair    in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187479" y="1749703"/>
            <a:ext cx="74440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foreach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loop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74328" y="4629090"/>
            <a:ext cx="74440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.Key              .Value</a:t>
            </a:r>
          </a:p>
        </p:txBody>
      </p:sp>
      <p:sp>
        <p:nvSpPr>
          <p:cNvPr id="42" name="Text Placeholder 7"/>
          <p:cNvSpPr txBox="1">
            <a:spLocks/>
          </p:cNvSpPr>
          <p:nvPr/>
        </p:nvSpPr>
        <p:spPr>
          <a:xfrm>
            <a:off x="7633652" y="413512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Alice</a:t>
            </a:r>
          </a:p>
        </p:txBody>
      </p:sp>
      <p:sp>
        <p:nvSpPr>
          <p:cNvPr id="43" name="Text Placeholder 7"/>
          <p:cNvSpPr txBox="1">
            <a:spLocks/>
          </p:cNvSpPr>
          <p:nvPr/>
        </p:nvSpPr>
        <p:spPr>
          <a:xfrm>
            <a:off x="9614852" y="413512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+359-899-55-592</a:t>
            </a:r>
          </a:p>
        </p:txBody>
      </p:sp>
      <p:sp>
        <p:nvSpPr>
          <p:cNvPr id="44" name="Text Placeholder 7"/>
          <p:cNvSpPr txBox="1">
            <a:spLocks/>
          </p:cNvSpPr>
          <p:nvPr/>
        </p:nvSpPr>
        <p:spPr>
          <a:xfrm>
            <a:off x="7633652" y="321564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Pesho</a:t>
            </a:r>
          </a:p>
        </p:txBody>
      </p:sp>
      <p:sp>
        <p:nvSpPr>
          <p:cNvPr id="45" name="Text Placeholder 7"/>
          <p:cNvSpPr txBox="1">
            <a:spLocks/>
          </p:cNvSpPr>
          <p:nvPr/>
        </p:nvSpPr>
        <p:spPr>
          <a:xfrm>
            <a:off x="9614852" y="321564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0881-123-987</a:t>
            </a:r>
          </a:p>
        </p:txBody>
      </p:sp>
      <p:sp>
        <p:nvSpPr>
          <p:cNvPr id="46" name="Text Placeholder 7"/>
          <p:cNvSpPr txBox="1">
            <a:spLocks/>
          </p:cNvSpPr>
          <p:nvPr/>
        </p:nvSpPr>
        <p:spPr>
          <a:xfrm>
            <a:off x="9614852" y="3678535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0881-456-987</a:t>
            </a:r>
          </a:p>
        </p:txBody>
      </p:sp>
      <p:sp>
        <p:nvSpPr>
          <p:cNvPr id="47" name="Text Placeholder 7"/>
          <p:cNvSpPr txBox="1">
            <a:spLocks/>
          </p:cNvSpPr>
          <p:nvPr/>
        </p:nvSpPr>
        <p:spPr>
          <a:xfrm>
            <a:off x="7633652" y="367792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Gosho</a:t>
            </a:r>
          </a:p>
        </p:txBody>
      </p:sp>
    </p:spTree>
    <p:extLst>
      <p:ext uri="{BB962C8B-B14F-4D97-AF65-F5344CB8AC3E}">
        <p14:creationId xmlns:p14="http://schemas.microsoft.com/office/powerpoint/2010/main" val="1238513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5257E-6 3.7037E-6 L -0.49518 0.12569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759" y="6273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52383E-6 3.7037E-6 L -0.43892 0.12384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946" y="61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5257E-6 2.59259E-6 L -0.49518 0.05926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759" y="2963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52383E-6 2.59259E-6 L -0.43892 0.05926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946" y="29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500"/>
                            </p:stCondLst>
                            <p:childTnLst>
                              <p:par>
                                <p:cTn id="52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52383E-6 -4.07407E-6 L -0.43892 -0.0074 " pathEditMode="relative" rAng="0" ptsTypes="AA">
                                      <p:cBhvr>
                                        <p:cTn id="53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946" y="-370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5257E-6 -4.07407E-6 L -0.49518 -0.0074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759" y="-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500"/>
                            </p:stCondLst>
                            <p:childTnLst>
                              <p:par>
                                <p:cTn id="57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2" grpId="1" animBg="1"/>
      <p:bldP spid="42" grpId="2" animBg="1"/>
      <p:bldP spid="43" grpId="0" animBg="1"/>
      <p:bldP spid="43" grpId="1" animBg="1"/>
      <p:bldP spid="43" grpId="2" animBg="1"/>
      <p:bldP spid="44" grpId="0" animBg="1"/>
      <p:bldP spid="44" grpId="1" animBg="1"/>
      <p:bldP spid="44" grpId="2" animBg="1"/>
      <p:bldP spid="45" grpId="0" animBg="1"/>
      <p:bldP spid="45" grpId="1" animBg="1"/>
      <p:bldP spid="45" grpId="2" animBg="1"/>
      <p:bldP spid="46" grpId="0" animBg="1"/>
      <p:bldP spid="46" grpId="1" animBg="1"/>
      <p:bldP spid="46" grpId="2" animBg="1"/>
      <p:bldP spid="47" grpId="0" animBg="1"/>
      <p:bldP spid="47" grpId="1" animBg="1"/>
      <p:bldP spid="47" grpId="2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13021"/>
            <a:ext cx="11804822" cy="5570355"/>
          </a:xfrm>
        </p:spPr>
        <p:txBody>
          <a:bodyPr>
            <a:normAutofit/>
          </a:bodyPr>
          <a:lstStyle/>
          <a:p>
            <a:r>
              <a:rPr lang="en-US" sz="3300" dirty="0"/>
              <a:t>Write a program to extract from given </a:t>
            </a:r>
            <a:r>
              <a:rPr lang="en-US" sz="3300" dirty="0">
                <a:solidFill>
                  <a:schemeClr val="tx2">
                    <a:lumMod val="75000"/>
                  </a:schemeClr>
                </a:solidFill>
              </a:rPr>
              <a:t>sequence of words </a:t>
            </a:r>
            <a:r>
              <a:rPr lang="en-US" sz="3300" dirty="0"/>
              <a:t>all elements that present in it </a:t>
            </a:r>
            <a:r>
              <a:rPr lang="en-US" sz="3300" dirty="0">
                <a:solidFill>
                  <a:schemeClr val="tx2">
                    <a:lumMod val="75000"/>
                  </a:schemeClr>
                </a:solidFill>
              </a:rPr>
              <a:t>odd number of times</a:t>
            </a:r>
            <a:r>
              <a:rPr lang="en-US" sz="3300" dirty="0"/>
              <a:t> (case-insensitive)</a:t>
            </a:r>
          </a:p>
          <a:p>
            <a:pPr lvl="1"/>
            <a:r>
              <a:rPr lang="en-US" sz="3100" dirty="0"/>
              <a:t>Words are given in a single line, </a:t>
            </a:r>
            <a:r>
              <a:rPr lang="en-US" sz="3100" dirty="0">
                <a:solidFill>
                  <a:schemeClr val="tx2">
                    <a:lumMod val="75000"/>
                  </a:schemeClr>
                </a:solidFill>
              </a:rPr>
              <a:t>space</a:t>
            </a:r>
            <a:r>
              <a:rPr lang="en-US" sz="3100" dirty="0"/>
              <a:t> separated</a:t>
            </a:r>
          </a:p>
          <a:p>
            <a:pPr lvl="1"/>
            <a:r>
              <a:rPr lang="en-US" sz="3100" dirty="0"/>
              <a:t>Print the result elements in </a:t>
            </a:r>
            <a:r>
              <a:rPr lang="en-US" sz="3100" dirty="0">
                <a:solidFill>
                  <a:schemeClr val="tx2">
                    <a:lumMod val="75000"/>
                  </a:schemeClr>
                </a:solidFill>
              </a:rPr>
              <a:t>lowercase</a:t>
            </a:r>
            <a:r>
              <a:rPr lang="en-US" sz="3100" dirty="0"/>
              <a:t>, in their </a:t>
            </a:r>
            <a:r>
              <a:rPr lang="en-US" sz="3100" dirty="0">
                <a:solidFill>
                  <a:schemeClr val="tx2">
                    <a:lumMod val="75000"/>
                  </a:schemeClr>
                </a:solidFill>
              </a:rPr>
              <a:t>order</a:t>
            </a:r>
            <a:r>
              <a:rPr lang="en-US" sz="3100" dirty="0"/>
              <a:t> of </a:t>
            </a:r>
            <a:r>
              <a:rPr lang="en-US" sz="3100" dirty="0">
                <a:solidFill>
                  <a:schemeClr val="tx2">
                    <a:lumMod val="75000"/>
                  </a:schemeClr>
                </a:solidFill>
              </a:rPr>
              <a:t>appearance</a:t>
            </a:r>
          </a:p>
          <a:p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Odd Occurrences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81052" y="3709348"/>
            <a:ext cx="6310952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Java C# PHP PHP JAVA C java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7494651" y="3850874"/>
            <a:ext cx="381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064650" y="3709348"/>
            <a:ext cx="3051002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java, c#, c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981052" y="4547548"/>
            <a:ext cx="6310952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 5 5 hi pi HO Hi 5 ho 3 hi pi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7494651" y="4689074"/>
            <a:ext cx="381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8064650" y="4547548"/>
            <a:ext cx="3051002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5, hi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60412" y="6172200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https://judge.softuni.bg/Contests/Practice/Index/174#1</a:t>
            </a:r>
            <a:endParaRPr lang="en-US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981052" y="5383654"/>
            <a:ext cx="6310952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 a A SQL xx a xx a A a XX c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7494651" y="5525180"/>
            <a:ext cx="381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8064650" y="5383654"/>
            <a:ext cx="3051002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a, sql, xx, c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6566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Odd Occurrences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24116" y="1208841"/>
            <a:ext cx="10528096" cy="46697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/>
              <a:t>string input = Console.ReadLine().ToLower();</a:t>
            </a:r>
          </a:p>
          <a:p>
            <a:r>
              <a:rPr lang="en-US" dirty="0"/>
              <a:t>string[] words = input.Split(' ');</a:t>
            </a:r>
          </a:p>
          <a:p>
            <a:pPr>
              <a:spcBef>
                <a:spcPts val="1200"/>
              </a:spcBef>
            </a:pPr>
            <a:r>
              <a:rPr lang="en-US" dirty="0"/>
              <a:t>var counts =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new Dictionary&lt;string,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int&gt;</a:t>
            </a:r>
            <a:r>
              <a:rPr lang="en-US" dirty="0"/>
              <a:t>();</a:t>
            </a:r>
          </a:p>
          <a:p>
            <a:r>
              <a:rPr lang="en-US" dirty="0"/>
              <a:t>foreach (var word in words)</a:t>
            </a:r>
          </a:p>
          <a:p>
            <a:r>
              <a:rPr lang="en-US" dirty="0"/>
              <a:t>   if (counts.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ContainsKey</a:t>
            </a:r>
            <a:r>
              <a:rPr lang="en-US" dirty="0"/>
              <a:t>(word))</a:t>
            </a:r>
          </a:p>
          <a:p>
            <a:r>
              <a:rPr lang="en-US" dirty="0"/>
              <a:t>      counts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dirty="0"/>
              <a:t>word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]++</a:t>
            </a:r>
            <a:r>
              <a:rPr lang="en-US" dirty="0"/>
              <a:t>;</a:t>
            </a:r>
          </a:p>
          <a:p>
            <a:r>
              <a:rPr lang="en-US" dirty="0"/>
              <a:t>   else counts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dirty="0"/>
              <a:t>word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dirty="0"/>
              <a:t> =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1</a:t>
            </a:r>
            <a:r>
              <a:rPr lang="en-US" dirty="0"/>
              <a:t>;</a:t>
            </a:r>
          </a:p>
          <a:p>
            <a:pPr>
              <a:spcBef>
                <a:spcPts val="1200"/>
              </a:spcBef>
            </a:pPr>
            <a:r>
              <a:rPr lang="en-US" dirty="0"/>
              <a:t>var results = new List&lt;string&gt;();</a:t>
            </a:r>
          </a:p>
          <a:p>
            <a:r>
              <a:rPr lang="en-US" dirty="0"/>
              <a:t>foreach (var pair in counts)</a:t>
            </a:r>
          </a:p>
          <a:p>
            <a:r>
              <a:rPr lang="en-US" dirty="0"/>
              <a:t> 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//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TODO: 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add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pair.Key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 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to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results 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if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pair.Value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 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is odd</a:t>
            </a:r>
          </a:p>
          <a:p>
            <a:pPr>
              <a:spcBef>
                <a:spcPts val="1200"/>
              </a:spcBef>
            </a:pPr>
            <a:r>
              <a:rPr lang="en-US" dirty="0"/>
              <a:t>Console.WriteLine(string.Join(", ", results));</a:t>
            </a:r>
          </a:p>
        </p:txBody>
      </p:sp>
      <p:sp>
        <p:nvSpPr>
          <p:cNvPr id="6" name="AutoShape 24"/>
          <p:cNvSpPr>
            <a:spLocks noChangeArrowheads="1"/>
          </p:cNvSpPr>
          <p:nvPr/>
        </p:nvSpPr>
        <p:spPr bwMode="auto">
          <a:xfrm>
            <a:off x="7847012" y="2701524"/>
            <a:ext cx="3200400" cy="1920272"/>
          </a:xfrm>
          <a:prstGeom prst="wedgeRoundRectCallout">
            <a:avLst>
              <a:gd name="adj1" fmla="val -71389"/>
              <a:gd name="adj2" fmla="val -4961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counts[word]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holds how many times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word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occurs in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words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0412" y="6172200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https://judge.softuni.bg/Contests/Practice/Index/174#1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279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SortedDictionary</a:t>
            </a:r>
            <a:r>
              <a:rPr lang="en-US" dirty="0"/>
              <a:t> Example – Events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84212" y="1295400"/>
            <a:ext cx="10820400" cy="508097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>
                <a:solidFill>
                  <a:schemeClr val="tx2"/>
                </a:solidFill>
              </a:rPr>
              <a:t>var events = 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new SortedDictionary&lt;DateTime,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string&gt;();</a:t>
            </a:r>
          </a:p>
          <a:p>
            <a:pPr>
              <a:spcBef>
                <a:spcPts val="1200"/>
              </a:spcBef>
            </a:pPr>
            <a:r>
              <a:rPr lang="en-US" sz="2600" dirty="0">
                <a:solidFill>
                  <a:schemeClr val="tx2"/>
                </a:solidFill>
              </a:rPr>
              <a:t>events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600" dirty="0">
                <a:solidFill>
                  <a:schemeClr val="tx2"/>
                </a:solidFill>
              </a:rPr>
              <a:t>new DateTime(1998,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9,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4)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=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"Google's birth date";</a:t>
            </a:r>
          </a:p>
          <a:p>
            <a:r>
              <a:rPr lang="en-US" sz="2600" dirty="0">
                <a:solidFill>
                  <a:schemeClr val="tx2"/>
                </a:solidFill>
              </a:rPr>
              <a:t>events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600" dirty="0">
                <a:solidFill>
                  <a:schemeClr val="tx2"/>
                </a:solidFill>
              </a:rPr>
              <a:t>new DateTime(2013,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11,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5)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=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"SoftUni's birth date";</a:t>
            </a:r>
          </a:p>
          <a:p>
            <a:r>
              <a:rPr lang="en-US" sz="2600" dirty="0">
                <a:solidFill>
                  <a:schemeClr val="tx2"/>
                </a:solidFill>
              </a:rPr>
              <a:t>events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600" dirty="0">
                <a:solidFill>
                  <a:schemeClr val="tx2"/>
                </a:solidFill>
              </a:rPr>
              <a:t>new DateTime(1975,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4,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4)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=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"Microsoft's birth date";</a:t>
            </a:r>
          </a:p>
          <a:p>
            <a:r>
              <a:rPr lang="en-US" sz="2600" dirty="0">
                <a:solidFill>
                  <a:schemeClr val="tx2"/>
                </a:solidFill>
              </a:rPr>
              <a:t>events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600" dirty="0">
                <a:solidFill>
                  <a:schemeClr val="tx2"/>
                </a:solidFill>
              </a:rPr>
              <a:t>new DateTime(2004,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2,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4)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=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"Facebook's birth date";</a:t>
            </a:r>
          </a:p>
          <a:p>
            <a:pPr>
              <a:spcBef>
                <a:spcPts val="600"/>
              </a:spcBef>
            </a:pPr>
            <a:r>
              <a:rPr lang="en-US" sz="2600" dirty="0">
                <a:solidFill>
                  <a:schemeClr val="tx2"/>
                </a:solidFill>
              </a:rPr>
              <a:t>events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600" dirty="0">
                <a:solidFill>
                  <a:schemeClr val="tx2"/>
                </a:solidFill>
              </a:rPr>
              <a:t>new DateTime(2013,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11,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5)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=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"SoftUni was founded";</a:t>
            </a:r>
          </a:p>
          <a:p>
            <a:pPr>
              <a:spcBef>
                <a:spcPts val="1200"/>
              </a:spcBef>
            </a:pPr>
            <a:r>
              <a:rPr lang="en-US" sz="2600" dirty="0">
                <a:solidFill>
                  <a:schemeClr val="tx2"/>
                </a:solidFill>
              </a:rPr>
              <a:t>foreach (var 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entry</a:t>
            </a:r>
            <a:r>
              <a:rPr lang="en-US" sz="2600" dirty="0">
                <a:solidFill>
                  <a:schemeClr val="tx2"/>
                </a:solidFill>
              </a:rPr>
              <a:t> in 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events</a:t>
            </a:r>
            <a:r>
              <a:rPr lang="en-US" sz="2600" dirty="0">
                <a:solidFill>
                  <a:schemeClr val="tx2"/>
                </a:solidFill>
              </a:rPr>
              <a:t>)</a:t>
            </a:r>
          </a:p>
          <a:p>
            <a:pPr>
              <a:spcBef>
                <a:spcPts val="600"/>
              </a:spcBef>
            </a:pPr>
            <a:r>
              <a:rPr lang="en-US" sz="2600" dirty="0">
                <a:solidFill>
                  <a:schemeClr val="tx2"/>
                </a:solidFill>
              </a:rPr>
              <a:t>{</a:t>
            </a:r>
          </a:p>
          <a:p>
            <a:r>
              <a:rPr lang="en-US" sz="2600" dirty="0">
                <a:solidFill>
                  <a:schemeClr val="tx2"/>
                </a:solidFill>
              </a:rPr>
              <a:t>   Console.WriteLine("{0:dd-MMM-yyyy}: {1}", </a:t>
            </a:r>
          </a:p>
          <a:p>
            <a:r>
              <a:rPr lang="en-US" sz="2600" dirty="0">
                <a:solidFill>
                  <a:schemeClr val="tx2"/>
                </a:solidFill>
              </a:rPr>
              <a:t>      entry.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Key</a:t>
            </a:r>
            <a:r>
              <a:rPr lang="en-US" sz="2600" dirty="0">
                <a:solidFill>
                  <a:schemeClr val="tx2"/>
                </a:solidFill>
              </a:rPr>
              <a:t>, entry.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Value</a:t>
            </a:r>
            <a:r>
              <a:rPr lang="en-US" sz="2600" dirty="0">
                <a:solidFill>
                  <a:schemeClr val="tx2"/>
                </a:solidFill>
              </a:rPr>
              <a:t>);</a:t>
            </a:r>
          </a:p>
          <a:p>
            <a:r>
              <a:rPr lang="en-US" sz="2600" dirty="0">
                <a:solidFill>
                  <a:schemeClr val="tx2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72750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list of real numbers </a:t>
            </a:r>
            <a:r>
              <a:rPr lang="en-US" dirty="0"/>
              <a:t>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print them in ascending order </a:t>
            </a:r>
            <a:r>
              <a:rPr lang="en-US" dirty="0"/>
              <a:t>along with their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number of occurrences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Count Real Numbers 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48380" y="2707741"/>
            <a:ext cx="3352801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8 2.5 2.5 8 2.5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48380" y="3907506"/>
            <a:ext cx="3352801" cy="108337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2.5 -&gt; 3 times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8 -&gt; 2 times</a:t>
            </a:r>
          </a:p>
        </p:txBody>
      </p:sp>
      <p:sp>
        <p:nvSpPr>
          <p:cNvPr id="7" name="Down Arrow 6"/>
          <p:cNvSpPr/>
          <p:nvPr/>
        </p:nvSpPr>
        <p:spPr>
          <a:xfrm>
            <a:off x="2272380" y="3449361"/>
            <a:ext cx="304800" cy="3132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634580" y="2707741"/>
            <a:ext cx="3041866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1.5 5 1.5 3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650496" y="3907506"/>
            <a:ext cx="3025558" cy="157889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1.5 -&gt; 2 times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3 -&gt; 1 times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5 -&gt; 1 times</a:t>
            </a:r>
          </a:p>
        </p:txBody>
      </p:sp>
      <p:sp>
        <p:nvSpPr>
          <p:cNvPr id="10" name="Down Arrow 9"/>
          <p:cNvSpPr/>
          <p:nvPr/>
        </p:nvSpPr>
        <p:spPr>
          <a:xfrm>
            <a:off x="6003112" y="3444908"/>
            <a:ext cx="304800" cy="3132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8203261" y="2707741"/>
            <a:ext cx="3266590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-2 0.33 0.33 2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8219202" y="3907506"/>
            <a:ext cx="3249078" cy="157889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-2 -&gt; 1 times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0.33 -&gt; 2 times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2 -&gt; 1 times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Down Arrow 12"/>
          <p:cNvSpPr/>
          <p:nvPr/>
        </p:nvSpPr>
        <p:spPr>
          <a:xfrm>
            <a:off x="9691340" y="3444908"/>
            <a:ext cx="304800" cy="3132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760412" y="6172200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https://judge.softuni.bg/Contests/Practice/Index/174#0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214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Count Real Numbers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00316" y="1181545"/>
            <a:ext cx="10375696" cy="476205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/>
              <a:t>double[] nums = Console.ReadLine().Split(' ')</a:t>
            </a:r>
            <a:br>
              <a:rPr lang="en-US" sz="2800" dirty="0"/>
            </a:br>
            <a:r>
              <a:rPr lang="en-US" sz="2800" dirty="0"/>
              <a:t>  .Select(double.Parse).ToArray();</a:t>
            </a:r>
          </a:p>
          <a:p>
            <a:pPr>
              <a:spcBef>
                <a:spcPts val="1200"/>
              </a:spcBef>
            </a:pPr>
            <a:r>
              <a:rPr lang="en-US" sz="2800" dirty="0"/>
              <a:t>var counts =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new SortedDictionary&lt;double,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int&gt;</a:t>
            </a:r>
            <a:r>
              <a:rPr lang="en-US" sz="2800" dirty="0"/>
              <a:t>();</a:t>
            </a:r>
          </a:p>
          <a:p>
            <a:r>
              <a:rPr lang="en-US" sz="2800" dirty="0"/>
              <a:t>foreach (var num in nums)</a:t>
            </a:r>
          </a:p>
          <a:p>
            <a:r>
              <a:rPr lang="en-US" sz="2800" dirty="0"/>
              <a:t>   if (counts.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ContainsKey</a:t>
            </a:r>
            <a:r>
              <a:rPr lang="en-US" sz="2800" dirty="0"/>
              <a:t>(num))</a:t>
            </a:r>
          </a:p>
          <a:p>
            <a:r>
              <a:rPr lang="en-US" sz="2800" dirty="0"/>
              <a:t>      counts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800" dirty="0"/>
              <a:t>num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]++</a:t>
            </a:r>
            <a:r>
              <a:rPr lang="en-US" sz="2800" dirty="0"/>
              <a:t>;</a:t>
            </a:r>
          </a:p>
          <a:p>
            <a:r>
              <a:rPr lang="en-US" sz="2800" dirty="0"/>
              <a:t>   else</a:t>
            </a:r>
          </a:p>
          <a:p>
            <a:r>
              <a:rPr lang="en-US" sz="2800" dirty="0"/>
              <a:t>      counts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800" dirty="0"/>
              <a:t>num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2800" dirty="0"/>
              <a:t> =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1</a:t>
            </a:r>
            <a:r>
              <a:rPr lang="en-US" sz="2800" dirty="0"/>
              <a:t>;</a:t>
            </a:r>
          </a:p>
          <a:p>
            <a:pPr>
              <a:spcBef>
                <a:spcPts val="1200"/>
              </a:spcBef>
            </a:pPr>
            <a:r>
              <a:rPr lang="en-US" sz="2800" dirty="0"/>
              <a:t>foreach (var num in counts.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Keys</a:t>
            </a:r>
            <a:r>
              <a:rPr lang="en-US" sz="2800" dirty="0"/>
              <a:t>)</a:t>
            </a:r>
          </a:p>
          <a:p>
            <a:r>
              <a:rPr lang="en-US" sz="2800" dirty="0"/>
              <a:t>    Console.WriteLine($"{num} -&gt; {counts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800" dirty="0"/>
              <a:t>num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2800" dirty="0"/>
              <a:t>}");</a:t>
            </a:r>
            <a:endParaRPr lang="en-US" sz="2800" i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AutoShape 24"/>
          <p:cNvSpPr>
            <a:spLocks noChangeArrowheads="1"/>
          </p:cNvSpPr>
          <p:nvPr/>
        </p:nvSpPr>
        <p:spPr bwMode="auto">
          <a:xfrm>
            <a:off x="7847012" y="3009900"/>
            <a:ext cx="3598276" cy="1524000"/>
          </a:xfrm>
          <a:prstGeom prst="wedgeRoundRectCallout">
            <a:avLst>
              <a:gd name="adj1" fmla="val -72996"/>
              <a:gd name="adj2" fmla="val -6425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counts[num]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will hold how many times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num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occurs in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nums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0412" y="6172200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https://judge.softuni.bg/Contests/Practice/Index/174#0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145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74921"/>
            <a:ext cx="11804822" cy="564655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Min()</a:t>
            </a:r>
            <a:r>
              <a:rPr lang="en-US" dirty="0"/>
              <a:t> – finds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smallest</a:t>
            </a:r>
            <a:r>
              <a:rPr lang="en-US" dirty="0"/>
              <a:t> element in a collection</a:t>
            </a:r>
          </a:p>
          <a:p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Max()</a:t>
            </a:r>
            <a:r>
              <a:rPr lang="en-US" dirty="0"/>
              <a:t> – finds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largest</a:t>
            </a:r>
            <a:r>
              <a:rPr lang="en-US" dirty="0"/>
              <a:t> element in a collection</a:t>
            </a:r>
          </a:p>
          <a:p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Sum()</a:t>
            </a:r>
            <a:r>
              <a:rPr lang="en-US" dirty="0"/>
              <a:t> – finds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sum</a:t>
            </a:r>
            <a:r>
              <a:rPr lang="en-US" dirty="0"/>
              <a:t> of all elements in a collection</a:t>
            </a:r>
          </a:p>
          <a:p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Average()</a:t>
            </a:r>
            <a:r>
              <a:rPr lang="en-US" dirty="0"/>
              <a:t> – finds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average</a:t>
            </a:r>
            <a:r>
              <a:rPr lang="en-US" dirty="0"/>
              <a:t> of all elements in a collection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Processing Sequences with LINQ</a:t>
            </a:r>
            <a:endParaRPr lang="bg-BG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31812" y="1752600"/>
            <a:ext cx="10882200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new List&lt;int&gt;()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{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1,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2,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3,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4,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-1,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-5,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0,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50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}.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Min</a:t>
            </a:r>
            <a:r>
              <a:rPr lang="en-US" noProof="1"/>
              <a:t>() </a:t>
            </a:r>
            <a:r>
              <a:rPr lang="en-US" noProof="1">
                <a:sym typeface="Wingdings" panose="05000000000000000000" pitchFamily="2" charset="2"/>
              </a:rPr>
              <a:t> </a:t>
            </a:r>
            <a:r>
              <a:rPr lang="en-US" noProof="1"/>
              <a:t>-5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31812" y="3162300"/>
            <a:ext cx="10882200" cy="63784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new int[]</a:t>
            </a:r>
            <a:r>
              <a:rPr lang="en-US" sz="3200" noProof="1">
                <a:latin typeface="+mn-lt"/>
              </a:rPr>
              <a:t> </a:t>
            </a:r>
            <a:r>
              <a:rPr lang="en-US" noProof="1"/>
              <a:t>{</a:t>
            </a:r>
            <a:r>
              <a:rPr lang="en-US" sz="3200" noProof="1">
                <a:latin typeface="+mn-lt"/>
              </a:rPr>
              <a:t> </a:t>
            </a:r>
            <a:r>
              <a:rPr lang="en-US" noProof="1"/>
              <a:t>1,</a:t>
            </a:r>
            <a:r>
              <a:rPr lang="en-US" sz="3200" noProof="1">
                <a:latin typeface="+mn-lt"/>
              </a:rPr>
              <a:t> </a:t>
            </a:r>
            <a:r>
              <a:rPr lang="en-US" noProof="1"/>
              <a:t>2,</a:t>
            </a:r>
            <a:r>
              <a:rPr lang="en-US" sz="3200" noProof="1">
                <a:latin typeface="+mn-lt"/>
              </a:rPr>
              <a:t> </a:t>
            </a:r>
            <a:r>
              <a:rPr lang="en-US" noProof="1"/>
              <a:t>3,</a:t>
            </a:r>
            <a:r>
              <a:rPr lang="en-US" sz="3200" noProof="1">
                <a:latin typeface="+mn-lt"/>
              </a:rPr>
              <a:t> </a:t>
            </a:r>
            <a:r>
              <a:rPr lang="en-US" noProof="1"/>
              <a:t>40,</a:t>
            </a:r>
            <a:r>
              <a:rPr lang="en-US" sz="3200" noProof="1">
                <a:latin typeface="+mn-lt"/>
              </a:rPr>
              <a:t> </a:t>
            </a:r>
            <a:r>
              <a:rPr lang="en-US" noProof="1"/>
              <a:t>-1,</a:t>
            </a:r>
            <a:r>
              <a:rPr lang="en-US" sz="3200" noProof="1">
                <a:latin typeface="+mn-lt"/>
              </a:rPr>
              <a:t> </a:t>
            </a:r>
            <a:r>
              <a:rPr lang="en-US" noProof="1"/>
              <a:t>-5,</a:t>
            </a:r>
            <a:r>
              <a:rPr lang="en-US" sz="3200" noProof="1">
                <a:latin typeface="+mn-lt"/>
              </a:rPr>
              <a:t> </a:t>
            </a:r>
            <a:r>
              <a:rPr lang="en-US" noProof="1"/>
              <a:t>0,</a:t>
            </a:r>
            <a:r>
              <a:rPr lang="en-US" sz="3200" noProof="1">
                <a:latin typeface="+mn-lt"/>
              </a:rPr>
              <a:t> </a:t>
            </a:r>
            <a:r>
              <a:rPr lang="en-US" noProof="1"/>
              <a:t>5</a:t>
            </a:r>
            <a:r>
              <a:rPr lang="en-US" sz="3200" noProof="1">
                <a:latin typeface="+mn-lt"/>
              </a:rPr>
              <a:t> </a:t>
            </a:r>
            <a:r>
              <a:rPr lang="en-US" noProof="1"/>
              <a:t>}.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Max</a:t>
            </a:r>
            <a:r>
              <a:rPr lang="en-US" noProof="1"/>
              <a:t>() </a:t>
            </a:r>
            <a:r>
              <a:rPr lang="en-US" noProof="1">
                <a:sym typeface="Wingdings" panose="05000000000000000000" pitchFamily="2" charset="2"/>
              </a:rPr>
              <a:t> </a:t>
            </a:r>
            <a:r>
              <a:rPr lang="en-US" noProof="1"/>
              <a:t>40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31812" y="4572000"/>
            <a:ext cx="10882200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new long[]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{1,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2,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3,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4,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-1,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-5,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0,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50}.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Sum</a:t>
            </a:r>
            <a:r>
              <a:rPr lang="en-US" noProof="1"/>
              <a:t>() </a:t>
            </a:r>
            <a:r>
              <a:rPr lang="en-US" noProof="1">
                <a:sym typeface="Wingdings" panose="05000000000000000000" pitchFamily="2" charset="2"/>
              </a:rPr>
              <a:t></a:t>
            </a:r>
            <a:r>
              <a:rPr lang="en-US" noProof="1"/>
              <a:t> 54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531812" y="5918299"/>
            <a:ext cx="10882200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new int[]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{1,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2,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3,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4,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-1,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-5,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0,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50}.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Average</a:t>
            </a:r>
            <a:r>
              <a:rPr lang="en-US" noProof="1"/>
              <a:t>() </a:t>
            </a:r>
            <a:r>
              <a:rPr lang="en-US" noProof="1">
                <a:sym typeface="Wingdings" panose="05000000000000000000" pitchFamily="2" charset="2"/>
              </a:rPr>
              <a:t> </a:t>
            </a:r>
            <a:r>
              <a:rPr lang="en-US" noProof="1"/>
              <a:t>6.75</a:t>
            </a:r>
          </a:p>
        </p:txBody>
      </p:sp>
    </p:spTree>
    <p:extLst>
      <p:ext uri="{BB962C8B-B14F-4D97-AF65-F5344CB8AC3E}">
        <p14:creationId xmlns:p14="http://schemas.microsoft.com/office/powerpoint/2010/main" val="2997394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program to read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dirty="0"/>
              <a:t> integers and print their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sum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min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max</a:t>
            </a:r>
            <a:r>
              <a:rPr lang="en-US" dirty="0"/>
              <a:t>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average</a:t>
            </a:r>
            <a:r>
              <a:rPr lang="en-US" dirty="0"/>
              <a:t> values: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900" dirty="0"/>
              <a:t>Problem: Sum, Min, Max, Average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0412" y="6096000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https://judge.softuni.bg/Contests/Practice/Index/174#2</a:t>
            </a:r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912812" y="2667001"/>
            <a:ext cx="838200" cy="30603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5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12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20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-5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37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8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1937419" y="4043295"/>
            <a:ext cx="381000" cy="3077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446587" y="2667000"/>
            <a:ext cx="3080417" cy="30603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 = 72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Min = -5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Max = 37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Average = 14.4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399212" y="2667001"/>
            <a:ext cx="838200" cy="30603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4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50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20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25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40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7423820" y="4043295"/>
            <a:ext cx="381000" cy="3077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7932988" y="2667001"/>
            <a:ext cx="3266824" cy="30603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 = 135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Min = 20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Max = 50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Average = 33.75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2616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900" dirty="0"/>
              <a:t>Solution: Sum, Min, Max</a:t>
            </a:r>
            <a:r>
              <a:rPr lang="bg-BG" sz="3900" dirty="0"/>
              <a:t>, </a:t>
            </a:r>
            <a:r>
              <a:rPr lang="en-US" sz="3900" dirty="0"/>
              <a:t>Average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79464" y="1450742"/>
            <a:ext cx="10572748" cy="43869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using System.Linq;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int.Parse(Console.ReadLine());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int[]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nums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int[n]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n; i++)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nums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[i] = int.Parse(Console.ReadLine());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Console.WriteLine("Sum = {0}", nums.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Sum()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Console.WriteLine("Min = {0}", nums.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Min()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print also 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max</a:t>
            </a:r>
            <a:r>
              <a:rPr lang="bg-BG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and 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average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values</a:t>
            </a:r>
          </a:p>
        </p:txBody>
      </p:sp>
      <p:sp>
        <p:nvSpPr>
          <p:cNvPr id="6" name="AutoShape 24"/>
          <p:cNvSpPr>
            <a:spLocks noChangeArrowheads="1"/>
          </p:cNvSpPr>
          <p:nvPr/>
        </p:nvSpPr>
        <p:spPr bwMode="auto">
          <a:xfrm>
            <a:off x="5041260" y="1164608"/>
            <a:ext cx="6091483" cy="1121392"/>
          </a:xfrm>
          <a:prstGeom prst="wedgeRoundRectCallout">
            <a:avLst>
              <a:gd name="adj1" fmla="val -57714"/>
              <a:gd name="adj2" fmla="val 583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System.Linq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to enable LINQ functions like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.Max()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.Sum()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0412" y="6096000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https://judge.softuni.bg/Contests/Practice/Index/174#2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718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764639"/>
            <a:ext cx="8938472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/>
              <a:t>Associative Arrays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446212" y="5635190"/>
            <a:ext cx="8938472" cy="689410"/>
          </a:xfrm>
        </p:spPr>
        <p:txBody>
          <a:bodyPr/>
          <a:lstStyle/>
          <a:p>
            <a:r>
              <a:rPr lang="en-US" b="1" dirty="0">
                <a:latin typeface="Consolas" panose="020B0609020204030204" pitchFamily="49" charset="0"/>
              </a:rPr>
              <a:t>Dictionary&lt;Key, Value&gt;</a:t>
            </a:r>
          </a:p>
        </p:txBody>
      </p:sp>
      <p:sp>
        <p:nvSpPr>
          <p:cNvPr id="6" name="Oval 5"/>
          <p:cNvSpPr/>
          <p:nvPr/>
        </p:nvSpPr>
        <p:spPr>
          <a:xfrm>
            <a:off x="2360612" y="1600200"/>
            <a:ext cx="2743200" cy="2639122"/>
          </a:xfrm>
          <a:prstGeom prst="ellipse">
            <a:avLst/>
          </a:prstGeom>
          <a:solidFill>
            <a:schemeClr val="tx1">
              <a:lumMod val="50000"/>
              <a:alpha val="50000"/>
            </a:schemeClr>
          </a:solidFill>
          <a:ln>
            <a:solidFill>
              <a:schemeClr val="tx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ivan</a:t>
            </a:r>
            <a:r>
              <a:rPr lang="bg-BG" sz="2800" dirty="0"/>
              <a:t> </a:t>
            </a:r>
            <a:endParaRPr lang="en-US" sz="2800" dirty="0"/>
          </a:p>
          <a:p>
            <a:pPr algn="ctr"/>
            <a:r>
              <a:rPr lang="en-US" sz="2800" dirty="0"/>
              <a:t>gosho</a:t>
            </a:r>
          </a:p>
          <a:p>
            <a:pPr algn="ctr"/>
            <a:r>
              <a:rPr lang="en-US" sz="2800" dirty="0"/>
              <a:t>pesho</a:t>
            </a:r>
          </a:p>
        </p:txBody>
      </p:sp>
      <p:cxnSp>
        <p:nvCxnSpPr>
          <p:cNvPr id="9" name="Straight Arrow Connector 8"/>
          <p:cNvCxnSpPr>
            <a:endCxn id="18" idx="1"/>
          </p:cNvCxnSpPr>
          <p:nvPr/>
        </p:nvCxnSpPr>
        <p:spPr>
          <a:xfrm>
            <a:off x="4265612" y="2514600"/>
            <a:ext cx="2743200" cy="50559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19" idx="1"/>
          </p:cNvCxnSpPr>
          <p:nvPr/>
        </p:nvCxnSpPr>
        <p:spPr>
          <a:xfrm>
            <a:off x="4265612" y="2916997"/>
            <a:ext cx="2743200" cy="65565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cxnSpLocks/>
            <a:endCxn id="17" idx="1"/>
          </p:cNvCxnSpPr>
          <p:nvPr/>
        </p:nvCxnSpPr>
        <p:spPr>
          <a:xfrm flipV="1">
            <a:off x="4265612" y="2466201"/>
            <a:ext cx="2743200" cy="8294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Placeholder 7"/>
          <p:cNvSpPr txBox="1">
            <a:spLocks/>
          </p:cNvSpPr>
          <p:nvPr/>
        </p:nvSpPr>
        <p:spPr>
          <a:xfrm>
            <a:off x="7008812" y="2189202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noProof="1"/>
              <a:t>0845-346-356</a:t>
            </a:r>
            <a:endParaRPr lang="en-US" noProof="1"/>
          </a:p>
        </p:txBody>
      </p:sp>
      <p:sp>
        <p:nvSpPr>
          <p:cNvPr id="18" name="Text Placeholder 7"/>
          <p:cNvSpPr txBox="1">
            <a:spLocks/>
          </p:cNvSpPr>
          <p:nvPr/>
        </p:nvSpPr>
        <p:spPr>
          <a:xfrm>
            <a:off x="7008812" y="2743200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noProof="1"/>
              <a:t>2350-452-167</a:t>
            </a:r>
            <a:endParaRPr lang="en-US" noProof="1"/>
          </a:p>
        </p:txBody>
      </p:sp>
      <p:sp>
        <p:nvSpPr>
          <p:cNvPr id="19" name="Text Placeholder 7"/>
          <p:cNvSpPr txBox="1">
            <a:spLocks/>
          </p:cNvSpPr>
          <p:nvPr/>
        </p:nvSpPr>
        <p:spPr>
          <a:xfrm>
            <a:off x="7008812" y="3295650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noProof="1"/>
              <a:t>1255-377-131</a:t>
            </a:r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806847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Collections on a Single Line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Select()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/>
              <a:t>to read collections: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bg-BG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51724" y="1941045"/>
            <a:ext cx="10882200" cy="186895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var nums = Console.ReadLine()</a:t>
            </a:r>
          </a:p>
          <a:p>
            <a:r>
              <a:rPr lang="en-US" noProof="1"/>
              <a:t>    .Split()</a:t>
            </a:r>
          </a:p>
          <a:p>
            <a:r>
              <a:rPr lang="en-US" noProof="1"/>
              <a:t>    .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Select</a:t>
            </a:r>
            <a:r>
              <a:rPr lang="en-US" noProof="1"/>
              <a:t>(number =&gt; double.Parse(number));</a:t>
            </a:r>
          </a:p>
          <a:p>
            <a:r>
              <a:rPr lang="en-US" noProof="1">
                <a:solidFill>
                  <a:srgbClr val="ADA485"/>
                </a:solidFill>
              </a:rPr>
              <a:t>//  .Select(double.Parse); </a:t>
            </a:r>
            <a:r>
              <a:rPr lang="en-US" noProof="1">
                <a:solidFill>
                  <a:srgbClr val="ADA485"/>
                </a:solidFill>
                <a:latin typeface="+mn-lt"/>
              </a:rPr>
              <a:t>// short version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51724" y="4114800"/>
            <a:ext cx="10882200" cy="186895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var nums = Console.ReadLine()</a:t>
            </a:r>
          </a:p>
          <a:p>
            <a:r>
              <a:rPr lang="en-US" noProof="1"/>
              <a:t>    .Split()</a:t>
            </a:r>
          </a:p>
          <a:p>
            <a:r>
              <a:rPr lang="en-US" noProof="1"/>
              <a:t>    .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Select</a:t>
            </a:r>
            <a:r>
              <a:rPr lang="en-US" noProof="1"/>
              <a:t>(int.Parse);</a:t>
            </a:r>
          </a:p>
          <a:p>
            <a:r>
              <a:rPr lang="en-US" noProof="1">
                <a:solidFill>
                  <a:srgbClr val="ADA485"/>
                </a:solidFill>
              </a:rPr>
              <a:t>//  .Select(number =&gt; int.Parse(number)); </a:t>
            </a:r>
            <a:r>
              <a:rPr lang="en-US" noProof="1">
                <a:solidFill>
                  <a:srgbClr val="ADA485"/>
                </a:solidFill>
                <a:latin typeface="+mn-lt"/>
              </a:rPr>
              <a:t>// long version</a:t>
            </a:r>
          </a:p>
        </p:txBody>
      </p:sp>
    </p:spTree>
    <p:extLst>
      <p:ext uri="{BB962C8B-B14F-4D97-AF65-F5344CB8AC3E}">
        <p14:creationId xmlns:p14="http://schemas.microsoft.com/office/powerpoint/2010/main" val="2382698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Collections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ToArray()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ToList()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/>
              <a:t>to convert collections: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bg-BG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57236" y="1918502"/>
            <a:ext cx="10671176" cy="211517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3200" noProof="1"/>
              <a:t>int[] nums = Console.ReadLine()</a:t>
            </a:r>
          </a:p>
          <a:p>
            <a:r>
              <a:rPr lang="en-US" sz="3200" noProof="1"/>
              <a:t>  .Split()</a:t>
            </a:r>
          </a:p>
          <a:p>
            <a:r>
              <a:rPr lang="en-US" sz="3200" noProof="1"/>
              <a:t>  .Select(number =&gt; int.Parse(number))</a:t>
            </a:r>
          </a:p>
          <a:p>
            <a:r>
              <a:rPr lang="en-US" sz="3200" noProof="1"/>
              <a:t>  .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</a:rPr>
              <a:t>ToArray</a:t>
            </a:r>
            <a:r>
              <a:rPr lang="en-US" sz="3200" noProof="1"/>
              <a:t>();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57236" y="4289405"/>
            <a:ext cx="10671176" cy="211517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3200" noProof="1"/>
              <a:t>List&lt;double&gt; nums = Console.ReadLine()</a:t>
            </a:r>
          </a:p>
          <a:p>
            <a:r>
              <a:rPr lang="en-US" sz="3200" noProof="1"/>
              <a:t>  .Split()</a:t>
            </a:r>
          </a:p>
          <a:p>
            <a:r>
              <a:rPr lang="en-US" sz="3200" noProof="1"/>
              <a:t>  .Select(double.Parse)</a:t>
            </a:r>
          </a:p>
          <a:p>
            <a:r>
              <a:rPr lang="en-US" sz="3200" noProof="1"/>
              <a:t>  .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</a:rPr>
              <a:t>ToList</a:t>
            </a:r>
            <a:r>
              <a:rPr lang="en-US" sz="3200" noProof="1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030365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Collections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OrderBy()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/>
              <a:t>to sort collections:</a:t>
            </a:r>
            <a:endParaRPr lang="bg-BG" dirty="0"/>
          </a:p>
          <a:p>
            <a:endParaRPr lang="bg-BG" dirty="0"/>
          </a:p>
          <a:p>
            <a:endParaRPr lang="bg-BG" dirty="0"/>
          </a:p>
          <a:p>
            <a:pPr marL="0" indent="0">
              <a:buNone/>
            </a:pPr>
            <a:endParaRPr lang="bg-BG" dirty="0"/>
          </a:p>
          <a:p>
            <a:r>
              <a:rPr lang="en-US" dirty="0"/>
              <a:t>Using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OrderByDescending()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/>
              <a:t>to sort collections:</a:t>
            </a:r>
          </a:p>
          <a:p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51724" y="1941045"/>
            <a:ext cx="10882200" cy="186895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List&lt;int&gt; nums = { 1, 5, 2, 4, 3 };</a:t>
            </a:r>
          </a:p>
          <a:p>
            <a:r>
              <a:rPr lang="en-US" noProof="1"/>
              <a:t>nums = nums</a:t>
            </a:r>
          </a:p>
          <a:p>
            <a:r>
              <a:rPr lang="en-US" noProof="1"/>
              <a:t>  .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OrderBy</a:t>
            </a:r>
            <a:r>
              <a:rPr lang="en-US" noProof="1"/>
              <a:t>(num =&gt; num)</a:t>
            </a:r>
          </a:p>
          <a:p>
            <a:r>
              <a:rPr lang="en-US" noProof="1"/>
              <a:t>  .ToList();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47508" y="4734132"/>
            <a:ext cx="10882200" cy="143806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List&lt;int&gt; nums = { 1, 5, 2, 4, 3 };</a:t>
            </a:r>
          </a:p>
          <a:p>
            <a:r>
              <a:rPr lang="en-US" noProof="1"/>
              <a:t>nums = nums.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OrderByDescending</a:t>
            </a:r>
            <a:r>
              <a:rPr lang="en-US" noProof="1"/>
              <a:t>(num =&gt; num).ToList();</a:t>
            </a:r>
          </a:p>
          <a:p>
            <a:r>
              <a:rPr lang="en-US" noProof="1"/>
              <a:t>Console.WriteLine(String.Join(", ", nums));</a:t>
            </a:r>
          </a:p>
        </p:txBody>
      </p:sp>
    </p:spTree>
    <p:extLst>
      <p:ext uri="{BB962C8B-B14F-4D97-AF65-F5344CB8AC3E}">
        <p14:creationId xmlns:p14="http://schemas.microsoft.com/office/powerpoint/2010/main" val="1995334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Collections by Multiple Criteria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ThenBy()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/>
              <a:t>to sort collections by multiple criteria:</a:t>
            </a:r>
            <a:endParaRPr lang="bg-BG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51724" y="2133600"/>
            <a:ext cx="10882200" cy="31169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10000"/>
              </a:lnSpc>
            </a:pPr>
            <a:r>
              <a:rPr lang="en-US" noProof="1"/>
              <a:t>Dictionary&lt;int, string&gt; products = </a:t>
            </a:r>
          </a:p>
          <a:p>
            <a:pPr>
              <a:lnSpc>
                <a:spcPct val="110000"/>
              </a:lnSpc>
            </a:pPr>
            <a:r>
              <a:rPr lang="en-US" noProof="1"/>
              <a:t>  new Dictionary&lt;int, string&gt;();</a:t>
            </a:r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US" noProof="1"/>
              <a:t>Dictionary&lt;int, string&gt; sortedDict = products</a:t>
            </a:r>
          </a:p>
          <a:p>
            <a:pPr>
              <a:lnSpc>
                <a:spcPct val="110000"/>
              </a:lnSpc>
            </a:pPr>
            <a:r>
              <a:rPr lang="en-US" noProof="1"/>
              <a:t>  .OrderBy(pair =&gt; pair.Value)</a:t>
            </a:r>
          </a:p>
          <a:p>
            <a:pPr>
              <a:lnSpc>
                <a:spcPct val="110000"/>
              </a:lnSpc>
            </a:pPr>
            <a:r>
              <a:rPr lang="en-US" noProof="1"/>
              <a:t>  .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ThenBy</a:t>
            </a:r>
            <a:r>
              <a:rPr lang="en-US" noProof="1"/>
              <a:t>(pair =&gt; pair.Key)</a:t>
            </a:r>
          </a:p>
          <a:p>
            <a:pPr>
              <a:lnSpc>
                <a:spcPct val="110000"/>
              </a:lnSpc>
            </a:pPr>
            <a:r>
              <a:rPr lang="en-US" noProof="1"/>
              <a:t>  .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ToDictionary</a:t>
            </a:r>
            <a:r>
              <a:rPr lang="en-US" noProof="1"/>
              <a:t>(pair =&gt; pair.Key, pair =&gt; pair.Value);</a:t>
            </a:r>
          </a:p>
        </p:txBody>
      </p:sp>
    </p:spTree>
    <p:extLst>
      <p:ext uri="{BB962C8B-B14F-4D97-AF65-F5344CB8AC3E}">
        <p14:creationId xmlns:p14="http://schemas.microsoft.com/office/powerpoint/2010/main" val="1648641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 / </a:t>
            </a:r>
            <a:r>
              <a:rPr lang="en-US"/>
              <a:t>Skip Elements </a:t>
            </a:r>
            <a:r>
              <a:rPr lang="en-US" dirty="0"/>
              <a:t>from Collection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Take()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Skip()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bg-BG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51724" y="1981200"/>
            <a:ext cx="10882200" cy="186895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var nums = new List&lt;int&gt;() { 10, 20, 30, 40, 50, 60}</a:t>
            </a:r>
          </a:p>
          <a:p>
            <a:r>
              <a:rPr lang="en-US" noProof="1"/>
              <a:t>  .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Take</a:t>
            </a:r>
            <a:r>
              <a:rPr lang="en-US" noProof="1"/>
              <a:t>(3)</a:t>
            </a:r>
          </a:p>
          <a:p>
            <a:r>
              <a:rPr lang="en-US" noProof="1"/>
              <a:t>  .ToArray(); </a:t>
            </a:r>
          </a:p>
          <a:p>
            <a:r>
              <a:rPr lang="en-US" noProof="1">
                <a:solidFill>
                  <a:srgbClr val="BAB398"/>
                </a:solidFill>
              </a:rPr>
              <a:t>// nums = [10, 20, 30]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51724" y="4267200"/>
            <a:ext cx="10882200" cy="186895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var nums = new List&lt;int&gt;() { 10, 20, 30, 40, 50, 60}</a:t>
            </a:r>
          </a:p>
          <a:p>
            <a:r>
              <a:rPr lang="en-US" noProof="1"/>
              <a:t>  .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Skip</a:t>
            </a:r>
            <a:r>
              <a:rPr lang="en-US" noProof="1"/>
              <a:t>(3).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Take</a:t>
            </a:r>
            <a:r>
              <a:rPr lang="en-US" noProof="1"/>
              <a:t>(2)</a:t>
            </a:r>
          </a:p>
          <a:p>
            <a:r>
              <a:rPr lang="en-US" noProof="1"/>
              <a:t>  .ToArray(); </a:t>
            </a:r>
          </a:p>
          <a:p>
            <a:r>
              <a:rPr lang="en-US" noProof="1">
                <a:solidFill>
                  <a:srgbClr val="BAB398"/>
                </a:solidFill>
              </a:rPr>
              <a:t>// nums = [40, 30]</a:t>
            </a:r>
          </a:p>
        </p:txBody>
      </p:sp>
    </p:spTree>
    <p:extLst>
      <p:ext uri="{BB962C8B-B14F-4D97-AF65-F5344CB8AC3E}">
        <p14:creationId xmlns:p14="http://schemas.microsoft.com/office/powerpoint/2010/main" val="231583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Largest 3 Numbers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Read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list of real numbers </a:t>
            </a:r>
            <a:r>
              <a:rPr lang="en-US" dirty="0"/>
              <a:t>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print largest 3 of them</a:t>
            </a: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665412" y="2261901"/>
            <a:ext cx="3554104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10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30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15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20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50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5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981516" y="2261900"/>
            <a:ext cx="1981200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50 30 20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0412" y="6172200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https://judge.softuni.bg/Contests/Practice/Index/174#3</a:t>
            </a:r>
            <a:endParaRPr lang="en-US" dirty="0"/>
          </a:p>
        </p:txBody>
      </p:sp>
      <p:sp>
        <p:nvSpPr>
          <p:cNvPr id="16" name="Right Arrow 15"/>
          <p:cNvSpPr/>
          <p:nvPr/>
        </p:nvSpPr>
        <p:spPr>
          <a:xfrm>
            <a:off x="6385564" y="2365326"/>
            <a:ext cx="483401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4763068" y="3443597"/>
            <a:ext cx="1447800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20 30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7008372" y="3443596"/>
            <a:ext cx="1322696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30 20</a:t>
            </a:r>
          </a:p>
        </p:txBody>
      </p:sp>
      <p:sp>
        <p:nvSpPr>
          <p:cNvPr id="19" name="Right Arrow 18"/>
          <p:cNvSpPr/>
          <p:nvPr/>
        </p:nvSpPr>
        <p:spPr>
          <a:xfrm>
            <a:off x="6385564" y="3531249"/>
            <a:ext cx="483401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665412" y="4593747"/>
            <a:ext cx="3554104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0 -5 -1 -3 -2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6981516" y="4593746"/>
            <a:ext cx="1981200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0 -1 -2</a:t>
            </a:r>
          </a:p>
        </p:txBody>
      </p:sp>
      <p:sp>
        <p:nvSpPr>
          <p:cNvPr id="14" name="Right Arrow 15"/>
          <p:cNvSpPr/>
          <p:nvPr/>
        </p:nvSpPr>
        <p:spPr>
          <a:xfrm>
            <a:off x="6385564" y="4697172"/>
            <a:ext cx="483401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417886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Largest 3 Numbers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0412" y="6172200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https://judge.softuni.bg/Contests/Practice/Index/174#3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65293" y="1320586"/>
            <a:ext cx="10668000" cy="4411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10000"/>
              </a:lnSpc>
            </a:pPr>
            <a:r>
              <a:rPr lang="en-US" sz="2800" noProof="1"/>
              <a:t>List&lt;int&gt; nums = Console.ReadLine().Split()</a:t>
            </a:r>
          </a:p>
          <a:p>
            <a:pPr>
              <a:lnSpc>
                <a:spcPct val="110000"/>
              </a:lnSpc>
            </a:pPr>
            <a:r>
              <a:rPr lang="en-US" sz="2800" noProof="1"/>
              <a:t>  .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</a:rPr>
              <a:t>Select(int.Parse)</a:t>
            </a:r>
          </a:p>
          <a:p>
            <a:pPr>
              <a:lnSpc>
                <a:spcPct val="110000"/>
              </a:lnSpc>
            </a:pPr>
            <a:r>
              <a:rPr lang="en-US" sz="2800" noProof="1">
                <a:solidFill>
                  <a:schemeClr val="tx2">
                    <a:lumMod val="75000"/>
                  </a:schemeClr>
                </a:solidFill>
              </a:rPr>
              <a:t>  </a:t>
            </a:r>
            <a:r>
              <a:rPr lang="en-US" sz="2800" noProof="1"/>
              <a:t>.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</a:rPr>
              <a:t>ToList</a:t>
            </a:r>
            <a:r>
              <a:rPr lang="en-US" sz="2800" noProof="1"/>
              <a:t>();</a:t>
            </a:r>
          </a:p>
          <a:p>
            <a:pPr>
              <a:lnSpc>
                <a:spcPct val="110000"/>
              </a:lnSpc>
            </a:pPr>
            <a:endParaRPr lang="en-US" sz="2800" noProof="1"/>
          </a:p>
          <a:p>
            <a:pPr>
              <a:lnSpc>
                <a:spcPct val="110000"/>
              </a:lnSpc>
            </a:pPr>
            <a:r>
              <a:rPr lang="en-US" sz="2800" noProof="1"/>
              <a:t>var sortedNums = nums.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</a:rPr>
              <a:t>OrderByDescending(x =&gt; x)</a:t>
            </a:r>
            <a:r>
              <a:rPr lang="en-US" sz="2800" noProof="1"/>
              <a:t>;</a:t>
            </a:r>
          </a:p>
          <a:p>
            <a:pPr>
              <a:lnSpc>
                <a:spcPct val="110000"/>
              </a:lnSpc>
            </a:pPr>
            <a:endParaRPr lang="en-US" sz="2800" noProof="1"/>
          </a:p>
          <a:p>
            <a:pPr>
              <a:lnSpc>
                <a:spcPct val="110000"/>
              </a:lnSpc>
            </a:pPr>
            <a:r>
              <a:rPr lang="en-US" sz="2800" noProof="1"/>
              <a:t>var largest3Nums = sortedNums.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</a:rPr>
              <a:t>Take(3)</a:t>
            </a:r>
            <a:r>
              <a:rPr lang="en-US" sz="2800" noProof="1"/>
              <a:t>;</a:t>
            </a:r>
          </a:p>
          <a:p>
            <a:pPr>
              <a:lnSpc>
                <a:spcPct val="110000"/>
              </a:lnSpc>
            </a:pPr>
            <a:endParaRPr lang="en-US" sz="2800" noProof="1"/>
          </a:p>
          <a:p>
            <a:pPr>
              <a:lnSpc>
                <a:spcPct val="110000"/>
              </a:lnSpc>
            </a:pPr>
            <a:r>
              <a:rPr lang="en-US" sz="2800" noProof="1"/>
              <a:t>Console.WriteLine(string.Join(" ", largest3Nums));</a:t>
            </a:r>
            <a:endParaRPr lang="en-US" sz="2800" noProof="1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1911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519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A lambda expression is an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anonymous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function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containing expressions and statements</a:t>
            </a:r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r>
              <a:rPr lang="en-US" dirty="0"/>
              <a:t>Lambda expressions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Use the lambda operator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</a:rPr>
              <a:t>=&gt;</a:t>
            </a:r>
          </a:p>
          <a:p>
            <a:pPr lvl="2">
              <a:lnSpc>
                <a:spcPct val="110000"/>
              </a:lnSpc>
            </a:pPr>
            <a:r>
              <a:rPr lang="en-US" sz="3200" dirty="0"/>
              <a:t>Read as "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goes to</a:t>
            </a:r>
            <a:r>
              <a:rPr lang="en-US" sz="3200" dirty="0"/>
              <a:t>"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left</a:t>
            </a:r>
            <a:r>
              <a:rPr lang="en-US" dirty="0"/>
              <a:t> side specifies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input</a:t>
            </a:r>
            <a:r>
              <a:rPr lang="en-US" dirty="0"/>
              <a:t> parameters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right</a:t>
            </a:r>
            <a:r>
              <a:rPr lang="en-US" dirty="0"/>
              <a:t> side holds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expression</a:t>
            </a:r>
            <a:r>
              <a:rPr lang="en-US" dirty="0"/>
              <a:t> or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statement</a:t>
            </a:r>
            <a:r>
              <a:rPr lang="en-US" dirty="0"/>
              <a:t>  </a:t>
            </a:r>
          </a:p>
        </p:txBody>
      </p:sp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Expressions</a:t>
            </a:r>
            <a:endParaRPr lang="bg-BG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65293" y="2492879"/>
            <a:ext cx="10668000" cy="59322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10000"/>
              </a:lnSpc>
            </a:pPr>
            <a:r>
              <a:rPr lang="en-US" sz="2800" noProof="1"/>
              <a:t>var lambda = (a =&gt; a &gt; 5);</a:t>
            </a:r>
            <a:endParaRPr lang="en-US" sz="2800" noProof="1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04636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1"/>
            <a:ext cx="11804822" cy="1301087"/>
          </a:xfrm>
        </p:spPr>
        <p:txBody>
          <a:bodyPr>
            <a:normAutofit/>
          </a:bodyPr>
          <a:lstStyle/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</a:pP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Lambda functions </a:t>
            </a:r>
            <a:r>
              <a:rPr lang="en-US" sz="3400" dirty="0"/>
              <a:t>are inline methods (functions) that take input parameters and return values:</a:t>
            </a:r>
          </a:p>
          <a:p>
            <a:pPr marL="304747" lvl="1" indent="-304747">
              <a:lnSpc>
                <a:spcPct val="100000"/>
              </a:lnSpc>
              <a:spcBef>
                <a:spcPts val="1200"/>
              </a:spcBef>
              <a:buClr>
                <a:srgbClr val="F2B254"/>
              </a:buClr>
              <a:buSzPct val="100000"/>
            </a:pPr>
            <a:endParaRPr lang="en-US" sz="34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304747" lvl="1" indent="-304747">
              <a:lnSpc>
                <a:spcPct val="100000"/>
              </a:lnSpc>
              <a:spcBef>
                <a:spcPts val="1200"/>
              </a:spcBef>
              <a:buClr>
                <a:srgbClr val="F2B254"/>
              </a:buClr>
              <a:buSzPct val="100000"/>
            </a:pPr>
            <a:endParaRPr lang="en-US" sz="34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304747" lvl="1" indent="-304747">
              <a:lnSpc>
                <a:spcPct val="100000"/>
              </a:lnSpc>
              <a:spcBef>
                <a:spcPts val="1200"/>
              </a:spcBef>
              <a:buClr>
                <a:srgbClr val="F2B254"/>
              </a:buClr>
              <a:buSzPct val="100000"/>
            </a:pPr>
            <a:endParaRPr lang="en-US" sz="34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Functions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60412" y="2362200"/>
            <a:ext cx="2057400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x</a:t>
            </a:r>
            <a:r>
              <a:rPr lang="en-US" noProof="1">
                <a:latin typeface="+mn-lt"/>
              </a:rPr>
              <a:t>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=&gt;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x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/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2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3387810" y="2362200"/>
            <a:ext cx="8040601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static int Func(int x) {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return x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/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2;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}</a:t>
            </a:r>
          </a:p>
        </p:txBody>
      </p:sp>
      <p:sp>
        <p:nvSpPr>
          <p:cNvPr id="11" name="Left-Right Arrow 10"/>
          <p:cNvSpPr/>
          <p:nvPr/>
        </p:nvSpPr>
        <p:spPr>
          <a:xfrm>
            <a:off x="2930524" y="2530035"/>
            <a:ext cx="341399" cy="2286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noProof="1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3387810" y="3297854"/>
            <a:ext cx="8040601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static bool Func(int x) {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return x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!=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0;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}</a:t>
            </a:r>
          </a:p>
        </p:txBody>
      </p:sp>
      <p:sp>
        <p:nvSpPr>
          <p:cNvPr id="14" name="Left-Right Arrow 13"/>
          <p:cNvSpPr/>
          <p:nvPr/>
        </p:nvSpPr>
        <p:spPr>
          <a:xfrm>
            <a:off x="2930524" y="3465689"/>
            <a:ext cx="341399" cy="2286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noProof="1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760412" y="3297854"/>
            <a:ext cx="2057400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x</a:t>
            </a:r>
            <a:r>
              <a:rPr lang="en-US" noProof="1">
                <a:latin typeface="+mn-lt"/>
              </a:rPr>
              <a:t>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=&gt;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x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!=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0</a:t>
            </a:r>
          </a:p>
        </p:txBody>
      </p:sp>
      <p:sp>
        <p:nvSpPr>
          <p:cNvPr id="17" name="Left-Right Arrow 16"/>
          <p:cNvSpPr/>
          <p:nvPr/>
        </p:nvSpPr>
        <p:spPr>
          <a:xfrm>
            <a:off x="2930524" y="4462654"/>
            <a:ext cx="341399" cy="2286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noProof="1"/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760412" y="4294819"/>
            <a:ext cx="2057400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()</a:t>
            </a:r>
            <a:r>
              <a:rPr lang="en-US" noProof="1">
                <a:latin typeface="+mn-lt"/>
              </a:rPr>
              <a:t>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=&gt;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42</a:t>
            </a:r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3387810" y="4294819"/>
            <a:ext cx="8040601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static int Func() {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return 42;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}</a:t>
            </a:r>
          </a:p>
        </p:txBody>
      </p:sp>
      <p:sp>
        <p:nvSpPr>
          <p:cNvPr id="25" name="Left-Right Arrow 16"/>
          <p:cNvSpPr/>
          <p:nvPr/>
        </p:nvSpPr>
        <p:spPr>
          <a:xfrm>
            <a:off x="3579812" y="5427292"/>
            <a:ext cx="341399" cy="2286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noProof="1"/>
          </a:p>
        </p:txBody>
      </p:sp>
      <p:sp>
        <p:nvSpPr>
          <p:cNvPr id="26" name="Content Placeholder 2"/>
          <p:cNvSpPr txBox="1">
            <a:spLocks/>
          </p:cNvSpPr>
          <p:nvPr/>
        </p:nvSpPr>
        <p:spPr>
          <a:xfrm>
            <a:off x="760412" y="5259457"/>
            <a:ext cx="2743200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(x, y)</a:t>
            </a:r>
            <a:r>
              <a:rPr lang="en-US" noProof="1">
                <a:latin typeface="+mn-lt"/>
              </a:rPr>
              <a:t>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=&gt;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x+y</a:t>
            </a:r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4037012" y="5259457"/>
            <a:ext cx="7391399" cy="10071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static int Func(int x, int y)</a:t>
            </a:r>
          </a:p>
          <a:p>
            <a:r>
              <a:rPr lang="en-US" noProof="1"/>
              <a:t>{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return x+y;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61844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  <p:bldP spid="13" grpId="0" animBg="1"/>
      <p:bldP spid="14" grpId="0" animBg="1"/>
      <p:bldP spid="15" grpId="0" animBg="1"/>
      <p:bldP spid="17" grpId="0" animBg="1"/>
      <p:bldP spid="18" grpId="0" animBg="1"/>
      <p:bldP spid="19" grpId="0" animBg="1"/>
      <p:bldP spid="25" grpId="0" animBg="1"/>
      <p:bldP spid="26" grpId="0" animBg="1"/>
      <p:bldP spid="2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 Collections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Where()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Count()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bg-BG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51724" y="1967358"/>
            <a:ext cx="10882200" cy="245373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3000" noProof="1"/>
              <a:t>int[] nums = { 1, 2, 3, 4, 5, 6};</a:t>
            </a:r>
          </a:p>
          <a:p>
            <a:r>
              <a:rPr lang="en-US" sz="3000" noProof="1"/>
              <a:t>nums = nums</a:t>
            </a:r>
          </a:p>
          <a:p>
            <a:r>
              <a:rPr lang="en-US" sz="3000" noProof="1"/>
              <a:t>  .</a:t>
            </a:r>
            <a:r>
              <a:rPr lang="en-US" sz="3000" noProof="1">
                <a:solidFill>
                  <a:schemeClr val="tx2">
                    <a:lumMod val="75000"/>
                  </a:schemeClr>
                </a:solidFill>
              </a:rPr>
              <a:t>Where</a:t>
            </a:r>
            <a:r>
              <a:rPr lang="en-US" sz="3000" noProof="1"/>
              <a:t>(num =&gt; num % 2 == 0)</a:t>
            </a:r>
          </a:p>
          <a:p>
            <a:r>
              <a:rPr lang="en-US" sz="3000" noProof="1"/>
              <a:t>  .ToArray(); </a:t>
            </a:r>
          </a:p>
          <a:p>
            <a:r>
              <a:rPr lang="en-US" sz="3000" noProof="1">
                <a:solidFill>
                  <a:srgbClr val="BAB398"/>
                </a:solidFill>
              </a:rPr>
              <a:t>// nums = [2, 4, 6]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51724" y="4724400"/>
            <a:ext cx="10882200" cy="15304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3000" noProof="1"/>
              <a:t>int[] nums = { 1, 2, 3, 4, 5, 6};</a:t>
            </a:r>
          </a:p>
          <a:p>
            <a:r>
              <a:rPr lang="en-US" sz="3000" noProof="1"/>
              <a:t>int count = nums.</a:t>
            </a:r>
            <a:r>
              <a:rPr lang="en-US" sz="3000" noProof="1">
                <a:solidFill>
                  <a:schemeClr val="tx2">
                    <a:lumMod val="75000"/>
                  </a:schemeClr>
                </a:solidFill>
              </a:rPr>
              <a:t>Count</a:t>
            </a:r>
            <a:r>
              <a:rPr lang="en-US" sz="3000" noProof="1"/>
              <a:t>(num =&gt; num % 2 == 0); </a:t>
            </a:r>
          </a:p>
          <a:p>
            <a:r>
              <a:rPr lang="en-US" sz="3000" noProof="1">
                <a:solidFill>
                  <a:srgbClr val="BAB398"/>
                </a:solidFill>
              </a:rPr>
              <a:t>// count = 3</a:t>
            </a:r>
          </a:p>
        </p:txBody>
      </p:sp>
    </p:spTree>
    <p:extLst>
      <p:ext uri="{BB962C8B-B14F-4D97-AF65-F5344CB8AC3E}">
        <p14:creationId xmlns:p14="http://schemas.microsoft.com/office/powerpoint/2010/main" val="695954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>
                <a:solidFill>
                  <a:schemeClr val="tx2">
                    <a:lumMod val="75000"/>
                  </a:schemeClr>
                </a:solidFill>
              </a:rPr>
              <a:t>Associative arrays</a:t>
            </a:r>
            <a:r>
              <a:rPr lang="en-US"/>
              <a:t> are arrays indexed by </a:t>
            </a:r>
            <a:r>
              <a:rPr lang="en-US">
                <a:solidFill>
                  <a:schemeClr val="tx2">
                    <a:lumMod val="75000"/>
                  </a:schemeClr>
                </a:solidFill>
              </a:rPr>
              <a:t>keys</a:t>
            </a:r>
          </a:p>
          <a:p>
            <a:pPr lvl="1">
              <a:lnSpc>
                <a:spcPct val="100000"/>
              </a:lnSpc>
            </a:pPr>
            <a:r>
              <a:rPr lang="en-US"/>
              <a:t>Not by the numbers 0, 1, 2, … (like traditional arrays)</a:t>
            </a:r>
          </a:p>
          <a:p>
            <a:pPr>
              <a:lnSpc>
                <a:spcPct val="100000"/>
              </a:lnSpc>
            </a:pPr>
            <a:r>
              <a:rPr lang="en-US"/>
              <a:t>Hold a set of </a:t>
            </a:r>
            <a:r>
              <a:rPr lang="en-US">
                <a:solidFill>
                  <a:schemeClr val="tx2">
                    <a:lumMod val="75000"/>
                  </a:schemeClr>
                </a:solidFill>
              </a:rPr>
              <a:t>pairs </a:t>
            </a:r>
            <a:r>
              <a:rPr lang="en-US" b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{key</a:t>
            </a:r>
            <a:r>
              <a:rPr lang="en-US" b="1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b="1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en-US" b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value}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Associative Arrays (Maps, Dictionaries)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6206471" y="3143375"/>
            <a:ext cx="5486400" cy="3318902"/>
            <a:chOff x="6206471" y="3143375"/>
            <a:chExt cx="5486400" cy="3318902"/>
          </a:xfrm>
        </p:grpSpPr>
        <p:sp>
          <p:nvSpPr>
            <p:cNvPr id="7" name="Rectangle 6"/>
            <p:cNvSpPr/>
            <p:nvPr/>
          </p:nvSpPr>
          <p:spPr>
            <a:xfrm>
              <a:off x="6206471" y="3143375"/>
              <a:ext cx="5486400" cy="64171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2B254"/>
                </a:buClr>
                <a:buSzPct val="100000"/>
              </a:pPr>
              <a:r>
                <a:rPr lang="en-US" sz="3400" dirty="0">
                  <a:solidFill>
                    <a:prstClr val="white"/>
                  </a:solidFill>
                </a:rPr>
                <a:t>Associative array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6206471" y="3931801"/>
              <a:ext cx="5486400" cy="2530476"/>
            </a:xfrm>
            <a:prstGeom prst="roundRect">
              <a:avLst>
                <a:gd name="adj" fmla="val 6659"/>
              </a:avLst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  <a:alpha val="50000"/>
                </a:schemeClr>
              </a:solidFill>
              <a:prstDash val="sysDash"/>
            </a:ln>
          </p:spPr>
          <p:txBody>
            <a:bodyPr vert="horz" wrap="square" lIns="144000" tIns="108000" rIns="144000" bIns="108000" rtlCol="0">
              <a:noAutofit/>
            </a:bodyPr>
            <a:lstStyle/>
            <a:p>
              <a:pPr defTabSz="1218987"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</a:pPr>
              <a:endParaRPr lang="en-US" sz="24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graphicFrame>
          <p:nvGraphicFramePr>
            <p:cNvPr id="13" name="Group 13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0511177"/>
                </p:ext>
              </p:extLst>
            </p:nvPr>
          </p:nvGraphicFramePr>
          <p:xfrm>
            <a:off x="6532879" y="4600769"/>
            <a:ext cx="4856798" cy="1554480"/>
          </p:xfrm>
          <a:graphic>
            <a:graphicData uri="http://schemas.openxmlformats.org/drawingml/2006/table">
              <a:tbl>
                <a:tblPr/>
                <a:tblGrid>
                  <a:gridCol w="2330768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52603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512477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John Smith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+1-555-8976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512477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Lisa Smith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+1-555-1234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512477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Sam Doe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+1-555-5030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sp>
          <p:nvSpPr>
            <p:cNvPr id="14" name="TextBox 13"/>
            <p:cNvSpPr txBox="1"/>
            <p:nvPr/>
          </p:nvSpPr>
          <p:spPr>
            <a:xfrm>
              <a:off x="6541712" y="4035294"/>
              <a:ext cx="231242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key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868654" y="4039789"/>
              <a:ext cx="25141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value</a:t>
              </a: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479612" y="3151094"/>
            <a:ext cx="5359306" cy="3311183"/>
            <a:chOff x="479612" y="3151094"/>
            <a:chExt cx="5359306" cy="3311183"/>
          </a:xfrm>
        </p:grpSpPr>
        <p:sp>
          <p:nvSpPr>
            <p:cNvPr id="6" name="Rectangle 5"/>
            <p:cNvSpPr/>
            <p:nvPr/>
          </p:nvSpPr>
          <p:spPr>
            <a:xfrm>
              <a:off x="479612" y="3151094"/>
              <a:ext cx="5359306" cy="64171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2B254"/>
                </a:buClr>
                <a:buSzPct val="100000"/>
              </a:pPr>
              <a:r>
                <a:rPr lang="en-US" sz="3400" dirty="0">
                  <a:solidFill>
                    <a:prstClr val="white"/>
                  </a:solidFill>
                </a:rPr>
                <a:t>Traditional array</a:t>
              </a: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479612" y="3931801"/>
              <a:ext cx="5359306" cy="2530476"/>
            </a:xfrm>
            <a:prstGeom prst="roundRect">
              <a:avLst>
                <a:gd name="adj" fmla="val 6659"/>
              </a:avLst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  <a:alpha val="50000"/>
                </a:schemeClr>
              </a:solidFill>
              <a:prstDash val="sysDash"/>
            </a:ln>
          </p:spPr>
          <p:txBody>
            <a:bodyPr vert="horz" wrap="square" lIns="144000" tIns="108000" rIns="144000" bIns="108000" rtlCol="0">
              <a:noAutofit/>
            </a:bodyPr>
            <a:lstStyle/>
            <a:p>
              <a:pPr defTabSz="1218987"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</a:pPr>
              <a:endParaRPr lang="en-US" sz="24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Text Box 18"/>
            <p:cNvSpPr txBox="1">
              <a:spLocks noChangeArrowheads="1"/>
            </p:cNvSpPr>
            <p:nvPr/>
          </p:nvSpPr>
          <p:spPr bwMode="auto">
            <a:xfrm>
              <a:off x="1831089" y="4603959"/>
              <a:ext cx="3536546" cy="52322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100000"/>
                </a:lnSpc>
              </a:pPr>
              <a:r>
                <a:rPr lang="bg-BG" sz="2700" b="1" dirty="0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0</a:t>
              </a:r>
              <a:r>
                <a:rPr lang="en-US" sz="2700" b="1" dirty="0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</a:t>
              </a:r>
              <a:r>
                <a:rPr lang="bg-BG" sz="2700" b="1" dirty="0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1 </a:t>
              </a:r>
              <a:r>
                <a:rPr lang="en-US" sz="2700" b="1" dirty="0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</a:t>
              </a:r>
              <a:r>
                <a:rPr lang="bg-BG" sz="2700" b="1" dirty="0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2 </a:t>
              </a:r>
              <a:r>
                <a:rPr lang="en-US" sz="2700" b="1" dirty="0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</a:t>
              </a:r>
              <a:r>
                <a:rPr lang="bg-BG" sz="2700" b="1" dirty="0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3 </a:t>
              </a:r>
              <a:r>
                <a:rPr lang="en-US" sz="2700" b="1" dirty="0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</a:t>
              </a:r>
              <a:r>
                <a:rPr lang="bg-BG" sz="2700" b="1" dirty="0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4</a:t>
              </a:r>
            </a:p>
          </p:txBody>
        </p:sp>
        <p:graphicFrame>
          <p:nvGraphicFramePr>
            <p:cNvPr id="10" name="Group 13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4073668689"/>
                </p:ext>
              </p:extLst>
            </p:nvPr>
          </p:nvGraphicFramePr>
          <p:xfrm>
            <a:off x="1680500" y="5166240"/>
            <a:ext cx="3858870" cy="638447"/>
          </p:xfrm>
          <a:graphic>
            <a:graphicData uri="http://schemas.openxmlformats.org/drawingml/2006/table">
              <a:tbl>
                <a:tblPr/>
                <a:tblGrid>
                  <a:gridCol w="771774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771774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771774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771774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771774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</a:tblGrid>
                <a:tr h="638447"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8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-3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12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408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33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sp>
          <p:nvSpPr>
            <p:cNvPr id="16" name="TextBox 15"/>
            <p:cNvSpPr txBox="1"/>
            <p:nvPr/>
          </p:nvSpPr>
          <p:spPr>
            <a:xfrm>
              <a:off x="586404" y="4607368"/>
              <a:ext cx="101220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key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86404" y="5240523"/>
              <a:ext cx="101220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value</a:t>
              </a:r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19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 and Sorting with Lambda Functions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64876" y="1143000"/>
            <a:ext cx="10806000" cy="5146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600" noProof="1"/>
              <a:t>int[] nums = { 11, 99, 33, 55, 77, 44, 66, 22, 88 };</a:t>
            </a:r>
          </a:p>
          <a:p>
            <a:endParaRPr lang="en-US" sz="2600" noProof="1"/>
          </a:p>
          <a:p>
            <a:pPr>
              <a:spcBef>
                <a:spcPts val="600"/>
              </a:spcBef>
            </a:pPr>
            <a:r>
              <a:rPr lang="en-US" sz="2600" noProof="1"/>
              <a:t>nums.</a:t>
            </a:r>
            <a:r>
              <a:rPr lang="en-US" sz="2600" noProof="1">
                <a:solidFill>
                  <a:schemeClr val="tx2">
                    <a:lumMod val="75000"/>
                  </a:schemeClr>
                </a:solidFill>
              </a:rPr>
              <a:t>OrderBy</a:t>
            </a:r>
            <a:r>
              <a:rPr lang="en-US" sz="2600" noProof="1"/>
              <a:t>(</a:t>
            </a:r>
            <a:r>
              <a:rPr lang="en-US" sz="2600" noProof="1">
                <a:solidFill>
                  <a:schemeClr val="tx2">
                    <a:lumMod val="75000"/>
                  </a:schemeClr>
                </a:solidFill>
              </a:rPr>
              <a:t>x =&gt; x</a:t>
            </a:r>
            <a:r>
              <a:rPr lang="en-US" sz="2600" noProof="1"/>
              <a:t>).</a:t>
            </a:r>
            <a:r>
              <a:rPr lang="en-US" sz="2600" noProof="1">
                <a:solidFill>
                  <a:schemeClr val="tx2">
                    <a:lumMod val="75000"/>
                  </a:schemeClr>
                </a:solidFill>
              </a:rPr>
              <a:t>Take</a:t>
            </a:r>
            <a:r>
              <a:rPr lang="en-US" sz="2600" noProof="1"/>
              <a:t>(3); </a:t>
            </a:r>
          </a:p>
          <a:p>
            <a:pPr>
              <a:spcBef>
                <a:spcPts val="600"/>
              </a:spcBef>
            </a:pPr>
            <a:r>
              <a:rPr lang="en-US" sz="2600" noProof="1">
                <a:solidFill>
                  <a:srgbClr val="BAB398"/>
                </a:solidFill>
              </a:rPr>
              <a:t>// 11 22 33</a:t>
            </a:r>
          </a:p>
          <a:p>
            <a:pPr>
              <a:spcBef>
                <a:spcPts val="1800"/>
              </a:spcBef>
            </a:pPr>
            <a:r>
              <a:rPr lang="en-US" sz="2600" noProof="1"/>
              <a:t>nums.</a:t>
            </a:r>
            <a:r>
              <a:rPr lang="en-US" sz="2600" noProof="1">
                <a:solidFill>
                  <a:schemeClr val="tx2">
                    <a:lumMod val="75000"/>
                  </a:schemeClr>
                </a:solidFill>
              </a:rPr>
              <a:t>Where</a:t>
            </a:r>
            <a:r>
              <a:rPr lang="en-US" sz="2600" noProof="1"/>
              <a:t>(</a:t>
            </a:r>
            <a:r>
              <a:rPr lang="en-US" sz="2600" noProof="1">
                <a:solidFill>
                  <a:schemeClr val="tx2">
                    <a:lumMod val="75000"/>
                  </a:schemeClr>
                </a:solidFill>
              </a:rPr>
              <a:t>x =&gt; x &lt; 50</a:t>
            </a:r>
            <a:r>
              <a:rPr lang="en-US" sz="2600" noProof="1"/>
              <a:t>);</a:t>
            </a:r>
          </a:p>
          <a:p>
            <a:r>
              <a:rPr lang="en-US" sz="2600" noProof="1">
                <a:solidFill>
                  <a:srgbClr val="BAB398"/>
                </a:solidFill>
              </a:rPr>
              <a:t>// 11 33 44 22</a:t>
            </a:r>
          </a:p>
          <a:p>
            <a:pPr>
              <a:spcBef>
                <a:spcPts val="1800"/>
              </a:spcBef>
            </a:pPr>
            <a:r>
              <a:rPr lang="en-US" sz="2600" noProof="1"/>
              <a:t>nums.</a:t>
            </a:r>
            <a:r>
              <a:rPr lang="en-US" sz="2600" noProof="1">
                <a:solidFill>
                  <a:schemeClr val="tx2">
                    <a:lumMod val="75000"/>
                  </a:schemeClr>
                </a:solidFill>
              </a:rPr>
              <a:t>Count</a:t>
            </a:r>
            <a:r>
              <a:rPr lang="en-US" sz="2600" noProof="1"/>
              <a:t>(</a:t>
            </a:r>
            <a:r>
              <a:rPr lang="en-US" sz="2600" noProof="1">
                <a:solidFill>
                  <a:schemeClr val="tx2">
                    <a:lumMod val="75000"/>
                  </a:schemeClr>
                </a:solidFill>
              </a:rPr>
              <a:t>x =&gt; x % 2 == 1</a:t>
            </a:r>
            <a:r>
              <a:rPr lang="en-US" sz="2600" noProof="1"/>
              <a:t>); </a:t>
            </a:r>
          </a:p>
          <a:p>
            <a:pPr>
              <a:spcBef>
                <a:spcPts val="600"/>
              </a:spcBef>
            </a:pPr>
            <a:r>
              <a:rPr lang="en-US" sz="2600" noProof="1">
                <a:solidFill>
                  <a:srgbClr val="BAB398"/>
                </a:solidFill>
              </a:rPr>
              <a:t>// 5</a:t>
            </a:r>
          </a:p>
          <a:p>
            <a:pPr>
              <a:spcBef>
                <a:spcPts val="1800"/>
              </a:spcBef>
            </a:pPr>
            <a:r>
              <a:rPr lang="en-US" sz="2600" noProof="1"/>
              <a:t>nums.</a:t>
            </a:r>
            <a:r>
              <a:rPr lang="en-US" sz="2600" noProof="1">
                <a:solidFill>
                  <a:schemeClr val="tx2">
                    <a:lumMod val="75000"/>
                  </a:schemeClr>
                </a:solidFill>
              </a:rPr>
              <a:t>Select</a:t>
            </a:r>
            <a:r>
              <a:rPr lang="en-US" sz="2600" noProof="1"/>
              <a:t>(</a:t>
            </a:r>
            <a:r>
              <a:rPr lang="en-US" sz="2600" noProof="1">
                <a:solidFill>
                  <a:schemeClr val="tx2">
                    <a:lumMod val="75000"/>
                  </a:schemeClr>
                </a:solidFill>
              </a:rPr>
              <a:t>x =&gt; x * 2</a:t>
            </a:r>
            <a:r>
              <a:rPr lang="en-US" sz="2600" noProof="1"/>
              <a:t>).</a:t>
            </a:r>
            <a:r>
              <a:rPr lang="en-US" sz="2600" noProof="1">
                <a:solidFill>
                  <a:schemeClr val="tx2">
                    <a:lumMod val="75000"/>
                  </a:schemeClr>
                </a:solidFill>
              </a:rPr>
              <a:t>Take</a:t>
            </a:r>
            <a:r>
              <a:rPr lang="en-US" sz="2600" noProof="1"/>
              <a:t>(5); </a:t>
            </a:r>
          </a:p>
          <a:p>
            <a:pPr>
              <a:spcBef>
                <a:spcPts val="600"/>
              </a:spcBef>
            </a:pPr>
            <a:r>
              <a:rPr lang="en-US" sz="2600" noProof="1">
                <a:solidFill>
                  <a:srgbClr val="BAB398"/>
                </a:solidFill>
              </a:rPr>
              <a:t>// 22 198 66 110 154</a:t>
            </a:r>
          </a:p>
        </p:txBody>
      </p:sp>
    </p:spTree>
    <p:extLst>
      <p:ext uri="{BB962C8B-B14F-4D97-AF65-F5344CB8AC3E}">
        <p14:creationId xmlns:p14="http://schemas.microsoft.com/office/powerpoint/2010/main" val="283869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Unique Elements from Collection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Distinct()</a:t>
            </a:r>
            <a:r>
              <a:rPr lang="en-US" dirty="0"/>
              <a:t> takes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unique</a:t>
            </a:r>
            <a:r>
              <a:rPr lang="en-US" dirty="0"/>
              <a:t> elements from a collection:</a:t>
            </a:r>
          </a:p>
          <a:p>
            <a:endParaRPr lang="en-US" dirty="0"/>
          </a:p>
          <a:p>
            <a:endParaRPr lang="en-US" dirty="0"/>
          </a:p>
          <a:p>
            <a:endParaRPr lang="bg-BG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60412" y="2133600"/>
            <a:ext cx="10668000" cy="359250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3200" noProof="1"/>
              <a:t>int[] nums = { 1, 2, 2, 3, 4, 5, 6, -2, 2, 0, 15, 3, 1, 0, 6 };</a:t>
            </a:r>
          </a:p>
          <a:p>
            <a:endParaRPr lang="en-US" sz="3200" noProof="1"/>
          </a:p>
          <a:p>
            <a:r>
              <a:rPr lang="en-US" sz="3200" noProof="1"/>
              <a:t>nums = nums</a:t>
            </a:r>
          </a:p>
          <a:p>
            <a:r>
              <a:rPr lang="en-US" sz="3200" noProof="1"/>
              <a:t>  .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</a:rPr>
              <a:t>Distinct</a:t>
            </a:r>
            <a:r>
              <a:rPr lang="en-US" sz="3200" noProof="1"/>
              <a:t>()</a:t>
            </a:r>
          </a:p>
          <a:p>
            <a:r>
              <a:rPr lang="en-US" sz="3200" noProof="1"/>
              <a:t>  .ToArray(); </a:t>
            </a:r>
          </a:p>
          <a:p>
            <a:r>
              <a:rPr lang="en-US" sz="3200" noProof="1">
                <a:solidFill>
                  <a:srgbClr val="BAB398"/>
                </a:solidFill>
              </a:rPr>
              <a:t>// nums = [1, 2, 3, 4, 5, 6, -2, 0, 15]</a:t>
            </a:r>
          </a:p>
        </p:txBody>
      </p:sp>
    </p:spTree>
    <p:extLst>
      <p:ext uri="{BB962C8B-B14F-4D97-AF65-F5344CB8AC3E}">
        <p14:creationId xmlns:p14="http://schemas.microsoft.com/office/powerpoint/2010/main" val="35382343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text</a:t>
            </a:r>
            <a:r>
              <a:rPr lang="en-US" dirty="0"/>
              <a:t>, extract its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words</a:t>
            </a:r>
            <a:r>
              <a:rPr lang="en-US" dirty="0"/>
              <a:t>, find all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short words </a:t>
            </a:r>
            <a:r>
              <a:rPr lang="en-US" dirty="0"/>
              <a:t>(less than 5 characters) and print them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alphabetically</a:t>
            </a:r>
            <a:r>
              <a:rPr lang="en-US" dirty="0"/>
              <a:t>, in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lower case</a:t>
            </a:r>
          </a:p>
          <a:p>
            <a:pPr lvl="1"/>
            <a:r>
              <a:rPr lang="en-US" dirty="0"/>
              <a:t>Use the following separators: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.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: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;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[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]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\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!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?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(space)</a:t>
            </a:r>
          </a:p>
          <a:p>
            <a:pPr lvl="1"/>
            <a:r>
              <a:rPr lang="en-US" dirty="0"/>
              <a:t>Use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case-insensitive</a:t>
            </a:r>
            <a:r>
              <a:rPr lang="en-US" dirty="0"/>
              <a:t> matching; remove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duplicated</a:t>
            </a:r>
            <a:r>
              <a:rPr lang="en-US" dirty="0"/>
              <a:t> words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Short Words Sorted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56916" y="3863294"/>
            <a:ext cx="10882200" cy="108337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In SoftUni you can study Java, C#, PHP and JavaScript. JAVA and c# developers graduate in 2-3 years. Go in!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56916" y="5248542"/>
            <a:ext cx="10882200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2-3, and, c#, can, go, in, java, php, you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16005" y="6214907"/>
            <a:ext cx="1055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https://judge.softuni.bg/Contests/Practice/Index/174#4</a:t>
            </a:r>
            <a:endParaRPr lang="en-US" dirty="0"/>
          </a:p>
        </p:txBody>
      </p:sp>
      <p:sp>
        <p:nvSpPr>
          <p:cNvPr id="11" name="Curved Right Arrow 10"/>
          <p:cNvSpPr/>
          <p:nvPr/>
        </p:nvSpPr>
        <p:spPr>
          <a:xfrm>
            <a:off x="188815" y="4321142"/>
            <a:ext cx="390256" cy="1268753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12766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Short Words Sorted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00920" y="1233773"/>
            <a:ext cx="11194192" cy="448122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char[]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separators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= new char[] </a:t>
            </a:r>
          </a:p>
          <a:p>
            <a:pPr>
              <a:lnSpc>
                <a:spcPct val="11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{'.',',',':',';','(',')','[',']','\\','\"','\'','/','!','?',' '};</a:t>
            </a:r>
          </a:p>
          <a:p>
            <a:pPr>
              <a:lnSpc>
                <a:spcPct val="11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string sentence = Console.ReadLine().ToLower();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string[] words = sentence.Split(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separators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var result = words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Where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w =&gt; w != ""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// TODO: 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filter by word length &lt; 5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OrderBy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w =&gt; w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).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Distinct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Console.WriteLine(string.Join(", ", result));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6005" y="6214907"/>
            <a:ext cx="1055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https://judge.softuni.bg/Contests/Practice/Index/174#4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5104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Take Single Element from Collection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First()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Last()</a:t>
            </a:r>
            <a:r>
              <a:rPr lang="en-US" dirty="0"/>
              <a:t> 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Single()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bg-BG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2436" y="2041810"/>
            <a:ext cx="11280776" cy="359250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3200" noProof="1"/>
              <a:t>int[] nums = { 1, 2, 3, 4, 5, 6 };</a:t>
            </a:r>
          </a:p>
          <a:p>
            <a:endParaRPr lang="en-US" sz="3200" noProof="1"/>
          </a:p>
          <a:p>
            <a:r>
              <a:rPr lang="en-US" sz="3200" noProof="1"/>
              <a:t>int firstNum = nums.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</a:rPr>
              <a:t>First</a:t>
            </a:r>
            <a:r>
              <a:rPr lang="en-US" sz="3200" noProof="1"/>
              <a:t>(x =&gt; x % 2 == 0); // 1</a:t>
            </a:r>
          </a:p>
          <a:p>
            <a:endParaRPr lang="en-US" sz="3200" noProof="1"/>
          </a:p>
          <a:p>
            <a:r>
              <a:rPr lang="en-US" sz="3200" noProof="1"/>
              <a:t>int lastNum = nums.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</a:rPr>
              <a:t>Last</a:t>
            </a:r>
            <a:r>
              <a:rPr lang="en-US" sz="3200" noProof="1"/>
              <a:t>(x =&gt; x % 2 == 1); // 6</a:t>
            </a:r>
          </a:p>
          <a:p>
            <a:endParaRPr lang="en-US" sz="3200" noProof="1"/>
          </a:p>
          <a:p>
            <a:r>
              <a:rPr lang="en-US" sz="3200" noProof="1"/>
              <a:t>int singleNum = nums.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</a:rPr>
              <a:t>Single</a:t>
            </a:r>
            <a:r>
              <a:rPr lang="en-US" sz="3200" noProof="1"/>
              <a:t>(x =&gt; x == 4); // 4</a:t>
            </a:r>
          </a:p>
        </p:txBody>
      </p:sp>
    </p:spTree>
    <p:extLst>
      <p:ext uri="{BB962C8B-B14F-4D97-AF65-F5344CB8AC3E}">
        <p14:creationId xmlns:p14="http://schemas.microsoft.com/office/powerpoint/2010/main" val="2605491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Other Operations over Collections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Reverse()</a:t>
            </a:r>
          </a:p>
          <a:p>
            <a:endParaRPr lang="en-US" dirty="0"/>
          </a:p>
          <a:p>
            <a:pPr>
              <a:lnSpc>
                <a:spcPct val="17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Using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Concat()</a:t>
            </a:r>
            <a:r>
              <a:rPr lang="en-US" noProof="1"/>
              <a:t>: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653312" y="1934392"/>
            <a:ext cx="10882200" cy="162273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3200" noProof="1"/>
              <a:t>int[] nums = { 1, 2, 3, 4, 5, 6};</a:t>
            </a:r>
          </a:p>
          <a:p>
            <a:r>
              <a:rPr lang="en-US" sz="3200" noProof="1"/>
              <a:t>nums = nums.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</a:rPr>
              <a:t>Reverse</a:t>
            </a:r>
            <a:r>
              <a:rPr lang="en-US" sz="3200" noProof="1"/>
              <a:t>(); </a:t>
            </a:r>
          </a:p>
          <a:p>
            <a:r>
              <a:rPr lang="en-US" sz="3200" noProof="1">
                <a:solidFill>
                  <a:srgbClr val="BAB398"/>
                </a:solidFill>
              </a:rPr>
              <a:t>// nums = 6, 5, 4, 3, 2, 1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53312" y="4372291"/>
            <a:ext cx="10882200" cy="211517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3200" noProof="1"/>
              <a:t>int[] nums = { 1, 2, 3, 4, 5, 6 };</a:t>
            </a:r>
          </a:p>
          <a:p>
            <a:r>
              <a:rPr lang="en-US" sz="3200" noProof="1"/>
              <a:t>int[] otherNums = { 7, 8, 9, 0 };</a:t>
            </a:r>
          </a:p>
          <a:p>
            <a:r>
              <a:rPr lang="en-US" sz="3200" noProof="1"/>
              <a:t>nums = nums.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</a:rPr>
              <a:t>Concat</a:t>
            </a:r>
            <a:r>
              <a:rPr lang="en-US" sz="3200" noProof="1"/>
              <a:t>(otherNums); </a:t>
            </a:r>
          </a:p>
          <a:p>
            <a:r>
              <a:rPr lang="en-US" sz="3200" noProof="1">
                <a:solidFill>
                  <a:srgbClr val="BAB398"/>
                </a:solidFill>
              </a:rPr>
              <a:t>// nums = 1, 2, 3, 4, 5, 6, 7, 8, 9, 0</a:t>
            </a:r>
          </a:p>
        </p:txBody>
      </p:sp>
    </p:spTree>
    <p:extLst>
      <p:ext uri="{BB962C8B-B14F-4D97-AF65-F5344CB8AC3E}">
        <p14:creationId xmlns:p14="http://schemas.microsoft.com/office/powerpoint/2010/main" val="1674813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an array of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4*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k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integers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fold</a:t>
            </a:r>
            <a:r>
              <a:rPr lang="en-US" dirty="0"/>
              <a:t> it like shown below, and print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sum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of the upper and lower rows 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2*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k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integers</a:t>
            </a:r>
            <a:r>
              <a:rPr lang="en-US" dirty="0"/>
              <a:t>):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Fold and Sum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040087" y="3815379"/>
            <a:ext cx="2743200" cy="8871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2600" b="1" spc="-15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1 2 </a:t>
            </a:r>
            <a:r>
              <a:rPr lang="en-US" sz="2600" b="1" spc="-15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3 4 5 6 </a:t>
            </a:r>
            <a:r>
              <a:rPr lang="en-US" sz="2600" b="1" spc="-150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7 8</a:t>
            </a:r>
          </a:p>
        </p:txBody>
      </p:sp>
      <p:sp>
        <p:nvSpPr>
          <p:cNvPr id="7" name="Right Arrow 6"/>
          <p:cNvSpPr/>
          <p:nvPr/>
        </p:nvSpPr>
        <p:spPr>
          <a:xfrm>
            <a:off x="6919165" y="4085076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816005" y="6214907"/>
            <a:ext cx="1055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https://judge.softuni.bg/Contests/Practice/Index/174#5</a:t>
            </a:r>
            <a:endParaRPr lang="en-US" dirty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7432979" y="3815379"/>
            <a:ext cx="1512144" cy="8925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sz="2600" b="1" spc="-15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2 1 </a:t>
            </a:r>
            <a:r>
              <a:rPr lang="en-US" sz="2600" b="1" spc="-150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8 7</a:t>
            </a:r>
          </a:p>
          <a:p>
            <a:pPr algn="ctr">
              <a:spcAft>
                <a:spcPts val="0"/>
              </a:spcAft>
            </a:pPr>
            <a:r>
              <a:rPr lang="en-US" sz="2600" b="1" spc="-15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3 4 5 6</a:t>
            </a:r>
          </a:p>
        </p:txBody>
      </p:sp>
      <p:sp>
        <p:nvSpPr>
          <p:cNvPr id="17" name="Right Arrow 16"/>
          <p:cNvSpPr/>
          <p:nvPr/>
        </p:nvSpPr>
        <p:spPr>
          <a:xfrm>
            <a:off x="9079659" y="4085076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9599612" y="3815379"/>
            <a:ext cx="1752600" cy="8871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2600" b="1" spc="-15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5 5 13 13</a:t>
            </a: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760412" y="5132627"/>
            <a:ext cx="4359726" cy="8871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2600" b="1" spc="-15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4 3 -1 </a:t>
            </a:r>
            <a:r>
              <a:rPr lang="en-US" sz="2600" b="1" spc="-15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2 5 0 1 9 8 </a:t>
            </a:r>
            <a:r>
              <a:rPr lang="en-US" sz="2600" b="1" spc="-150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6 7 -2</a:t>
            </a:r>
          </a:p>
        </p:txBody>
      </p:sp>
      <p:sp>
        <p:nvSpPr>
          <p:cNvPr id="21" name="Right Arrow 20"/>
          <p:cNvSpPr/>
          <p:nvPr/>
        </p:nvSpPr>
        <p:spPr>
          <a:xfrm>
            <a:off x="5265177" y="5402324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5794869" y="5132627"/>
            <a:ext cx="2356943" cy="8871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/>
            <a:r>
              <a:rPr lang="en-US" sz="2600" b="1" spc="-15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-1 3 4 </a:t>
            </a:r>
            <a:r>
              <a:rPr lang="en-US" sz="2600" b="1" spc="-150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-2 7 6</a:t>
            </a:r>
          </a:p>
          <a:p>
            <a:pPr algn="ctr"/>
            <a:r>
              <a:rPr lang="en-US" sz="2600" b="1" spc="-15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2 5 0  1 9 8</a:t>
            </a:r>
          </a:p>
        </p:txBody>
      </p:sp>
      <p:sp>
        <p:nvSpPr>
          <p:cNvPr id="23" name="Right Arrow 22"/>
          <p:cNvSpPr/>
          <p:nvPr/>
        </p:nvSpPr>
        <p:spPr>
          <a:xfrm>
            <a:off x="8304212" y="5402324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8832355" y="5132627"/>
            <a:ext cx="2519857" cy="8871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2600" b="1" spc="-15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 8 4 -1 16 14</a:t>
            </a: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6783286" y="2510204"/>
            <a:ext cx="1520925" cy="8871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2600" b="1" spc="-15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 </a:t>
            </a:r>
            <a:r>
              <a:rPr lang="en-US" sz="2600" b="1" spc="-15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2 3</a:t>
            </a:r>
            <a:r>
              <a:rPr lang="en-US" sz="2600" b="1" spc="-15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600" b="1" spc="-150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26" name="Right Arrow 25"/>
          <p:cNvSpPr/>
          <p:nvPr/>
        </p:nvSpPr>
        <p:spPr>
          <a:xfrm>
            <a:off x="8440090" y="2779901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8941979" y="2510204"/>
            <a:ext cx="886234" cy="8925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sz="2600" b="1" spc="-15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 </a:t>
            </a:r>
            <a:r>
              <a:rPr lang="en-US" sz="2600" b="1" spc="-150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6</a:t>
            </a:r>
            <a:endParaRPr lang="en-US" sz="2600" b="1" spc="-150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algn="ctr">
              <a:spcAft>
                <a:spcPts val="0"/>
              </a:spcAft>
            </a:pPr>
            <a:r>
              <a:rPr lang="en-US" sz="2600" b="1" spc="-15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2 3</a:t>
            </a:r>
            <a:endParaRPr lang="en-US" sz="2600" b="1" spc="-150" noProof="1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28" name="Right Arrow 27"/>
          <p:cNvSpPr/>
          <p:nvPr/>
        </p:nvSpPr>
        <p:spPr>
          <a:xfrm>
            <a:off x="9953967" y="2779901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10460721" y="2510204"/>
            <a:ext cx="891491" cy="8871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2600" b="1" spc="-15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7 9</a:t>
            </a:r>
          </a:p>
        </p:txBody>
      </p:sp>
      <p:grpSp>
        <p:nvGrpSpPr>
          <p:cNvPr id="41" name="Group 40"/>
          <p:cNvGrpSpPr/>
          <p:nvPr/>
        </p:nvGrpSpPr>
        <p:grpSpPr>
          <a:xfrm>
            <a:off x="869498" y="2537012"/>
            <a:ext cx="3015114" cy="2167538"/>
            <a:chOff x="216658" y="2563502"/>
            <a:chExt cx="3015114" cy="2167538"/>
          </a:xfrm>
        </p:grpSpPr>
        <p:sp>
          <p:nvSpPr>
            <p:cNvPr id="30" name="Rectangle 29"/>
            <p:cNvSpPr/>
            <p:nvPr/>
          </p:nvSpPr>
          <p:spPr>
            <a:xfrm>
              <a:off x="988438" y="2617571"/>
              <a:ext cx="1447800" cy="381000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effectLst>
                    <a:outerShdw blurRad="63500" sx="104000" sy="104000" algn="ctr" rotWithShape="0">
                      <a:prstClr val="black">
                        <a:alpha val="50000"/>
                      </a:prstClr>
                    </a:outerShdw>
                  </a:effectLst>
                </a:rPr>
                <a:t>3 4 5 6</a:t>
              </a:r>
            </a:p>
          </p:txBody>
        </p:sp>
        <p:sp>
          <p:nvSpPr>
            <p:cNvPr id="31" name="Rectangle 30"/>
            <p:cNvSpPr/>
            <p:nvPr/>
          </p:nvSpPr>
          <p:spPr>
            <a:xfrm rot="543358">
              <a:off x="216658" y="2563502"/>
              <a:ext cx="718763" cy="381000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63500" sx="104000" sy="104000" algn="ctr" rotWithShape="0">
                      <a:prstClr val="black">
                        <a:alpha val="50000"/>
                      </a:prstClr>
                    </a:outerShdw>
                  </a:effectLst>
                </a:rPr>
                <a:t>1 2</a:t>
              </a:r>
            </a:p>
          </p:txBody>
        </p:sp>
        <p:sp>
          <p:nvSpPr>
            <p:cNvPr id="32" name="Rectangle 31"/>
            <p:cNvSpPr/>
            <p:nvPr/>
          </p:nvSpPr>
          <p:spPr>
            <a:xfrm rot="21172160">
              <a:off x="2502736" y="2573917"/>
              <a:ext cx="729036" cy="381000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rgbClr val="9BE5FF"/>
                  </a:solidFill>
                  <a:effectLst>
                    <a:outerShdw blurRad="63500" sx="104000" sy="104000" algn="ctr" rotWithShape="0">
                      <a:prstClr val="black">
                        <a:alpha val="50000"/>
                      </a:prstClr>
                    </a:outerShdw>
                  </a:effectLst>
                </a:rPr>
                <a:t>7 8 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009584" y="4350040"/>
              <a:ext cx="1447800" cy="381000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effectLst>
                    <a:outerShdw blurRad="63500" sx="104000" sy="104000" algn="ctr" rotWithShape="0">
                      <a:prstClr val="black">
                        <a:alpha val="50000"/>
                      </a:prstClr>
                    </a:outerShdw>
                  </a:effectLst>
                </a:rPr>
                <a:t>3 4 5 6</a:t>
              </a:r>
            </a:p>
          </p:txBody>
        </p:sp>
        <p:sp>
          <p:nvSpPr>
            <p:cNvPr id="37" name="Rectangle 36"/>
            <p:cNvSpPr/>
            <p:nvPr/>
          </p:nvSpPr>
          <p:spPr>
            <a:xfrm rot="9767020">
              <a:off x="936768" y="3865274"/>
              <a:ext cx="718763" cy="381000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63500" sx="104000" sy="104000" algn="ctr" rotWithShape="0">
                      <a:prstClr val="black">
                        <a:alpha val="50000"/>
                      </a:prstClr>
                    </a:outerShdw>
                  </a:effectLst>
                </a:rPr>
                <a:t>1 2</a:t>
              </a:r>
            </a:p>
          </p:txBody>
        </p:sp>
        <p:sp>
          <p:nvSpPr>
            <p:cNvPr id="38" name="Rectangle 37"/>
            <p:cNvSpPr/>
            <p:nvPr/>
          </p:nvSpPr>
          <p:spPr>
            <a:xfrm rot="11713478">
              <a:off x="1804211" y="3848545"/>
              <a:ext cx="729036" cy="381000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rgbClr val="69D8FF"/>
                  </a:solidFill>
                  <a:effectLst>
                    <a:outerShdw blurRad="63500" sx="104000" sy="104000" algn="ctr" rotWithShape="0">
                      <a:prstClr val="black">
                        <a:alpha val="50000"/>
                      </a:prstClr>
                    </a:outerShdw>
                  </a:effectLst>
                </a:rPr>
                <a:t>7 8 </a:t>
              </a:r>
            </a:p>
          </p:txBody>
        </p:sp>
        <p:sp>
          <p:nvSpPr>
            <p:cNvPr id="40" name="Down Arrow 39"/>
            <p:cNvSpPr/>
            <p:nvPr/>
          </p:nvSpPr>
          <p:spPr>
            <a:xfrm>
              <a:off x="1528440" y="3202281"/>
              <a:ext cx="381000" cy="41800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69935376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Fold and Sum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60412" y="1103857"/>
            <a:ext cx="10668000" cy="499288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900" noProof="1"/>
              <a:t>int[] arr = Console.ReadLine()</a:t>
            </a:r>
          </a:p>
          <a:p>
            <a:r>
              <a:rPr lang="en-US" sz="2900" noProof="1"/>
              <a:t>  .Split(' ').</a:t>
            </a:r>
            <a:r>
              <a:rPr lang="en-US" sz="2900" noProof="1">
                <a:solidFill>
                  <a:schemeClr val="tx2">
                    <a:lumMod val="75000"/>
                  </a:schemeClr>
                </a:solidFill>
              </a:rPr>
              <a:t>Select</a:t>
            </a:r>
            <a:r>
              <a:rPr lang="en-US" sz="2900" noProof="1"/>
              <a:t>(int.Parse).</a:t>
            </a:r>
            <a:r>
              <a:rPr lang="en-US" sz="2900" noProof="1">
                <a:solidFill>
                  <a:schemeClr val="tx2">
                    <a:lumMod val="75000"/>
                  </a:schemeClr>
                </a:solidFill>
              </a:rPr>
              <a:t>ToArray</a:t>
            </a:r>
            <a:r>
              <a:rPr lang="en-US" sz="2900" noProof="1"/>
              <a:t>();</a:t>
            </a:r>
          </a:p>
          <a:p>
            <a:pPr>
              <a:spcBef>
                <a:spcPts val="600"/>
              </a:spcBef>
            </a:pPr>
            <a:r>
              <a:rPr lang="en-US" sz="2900" noProof="1"/>
              <a:t>int k = arr.Length / 4;</a:t>
            </a:r>
          </a:p>
          <a:p>
            <a:pPr>
              <a:spcBef>
                <a:spcPts val="1200"/>
              </a:spcBef>
            </a:pPr>
            <a:r>
              <a:rPr lang="en-US" sz="2900" noProof="1"/>
              <a:t>int[] row1left = arr.</a:t>
            </a:r>
            <a:r>
              <a:rPr lang="en-US" sz="2900" noProof="1">
                <a:solidFill>
                  <a:schemeClr val="tx2">
                    <a:lumMod val="75000"/>
                  </a:schemeClr>
                </a:solidFill>
              </a:rPr>
              <a:t>Take</a:t>
            </a:r>
            <a:r>
              <a:rPr lang="en-US" sz="2900" noProof="1"/>
              <a:t>(k).</a:t>
            </a:r>
            <a:r>
              <a:rPr lang="en-US" sz="2900" noProof="1">
                <a:solidFill>
                  <a:schemeClr val="tx2">
                    <a:lumMod val="75000"/>
                  </a:schemeClr>
                </a:solidFill>
              </a:rPr>
              <a:t>Reverse</a:t>
            </a:r>
            <a:r>
              <a:rPr lang="en-US" sz="2900" noProof="1"/>
              <a:t>().ToArray();</a:t>
            </a:r>
          </a:p>
          <a:p>
            <a:r>
              <a:rPr lang="en-US" sz="2900" noProof="1"/>
              <a:t>int[] row1right = arr.</a:t>
            </a:r>
            <a:r>
              <a:rPr lang="en-US" sz="2900" noProof="1">
                <a:solidFill>
                  <a:schemeClr val="tx2">
                    <a:lumMod val="75000"/>
                  </a:schemeClr>
                </a:solidFill>
              </a:rPr>
              <a:t>Reverse</a:t>
            </a:r>
            <a:r>
              <a:rPr lang="en-US" sz="2900" noProof="1"/>
              <a:t>().</a:t>
            </a:r>
            <a:r>
              <a:rPr lang="en-US" sz="2900" noProof="1">
                <a:solidFill>
                  <a:schemeClr val="tx2">
                    <a:lumMod val="75000"/>
                  </a:schemeClr>
                </a:solidFill>
              </a:rPr>
              <a:t>Take</a:t>
            </a:r>
            <a:r>
              <a:rPr lang="en-US" sz="2900" noProof="1"/>
              <a:t>(k).ToArray();</a:t>
            </a:r>
          </a:p>
          <a:p>
            <a:r>
              <a:rPr lang="en-US" sz="2900" noProof="1"/>
              <a:t>int[] row1 = row1left.</a:t>
            </a:r>
            <a:r>
              <a:rPr lang="en-US" sz="2900" noProof="1">
                <a:solidFill>
                  <a:schemeClr val="tx2">
                    <a:lumMod val="75000"/>
                  </a:schemeClr>
                </a:solidFill>
              </a:rPr>
              <a:t>Concat</a:t>
            </a:r>
            <a:r>
              <a:rPr lang="en-US" sz="2900" noProof="1"/>
              <a:t>(row1right).</a:t>
            </a:r>
            <a:r>
              <a:rPr lang="en-US" sz="2900" noProof="1">
                <a:solidFill>
                  <a:schemeClr val="tx2">
                    <a:lumMod val="75000"/>
                  </a:schemeClr>
                </a:solidFill>
              </a:rPr>
              <a:t>ToArray</a:t>
            </a:r>
            <a:r>
              <a:rPr lang="en-US" sz="2900" noProof="1"/>
              <a:t>();</a:t>
            </a:r>
          </a:p>
          <a:p>
            <a:r>
              <a:rPr lang="en-US" sz="2900" noProof="1"/>
              <a:t>int[] row2 = arr.</a:t>
            </a:r>
            <a:r>
              <a:rPr lang="en-US" sz="2900" noProof="1">
                <a:solidFill>
                  <a:schemeClr val="tx2">
                    <a:lumMod val="75000"/>
                  </a:schemeClr>
                </a:solidFill>
              </a:rPr>
              <a:t>Skip</a:t>
            </a:r>
            <a:r>
              <a:rPr lang="en-US" sz="2900" noProof="1"/>
              <a:t>(k).</a:t>
            </a:r>
            <a:r>
              <a:rPr lang="en-US" sz="2900" noProof="1">
                <a:solidFill>
                  <a:schemeClr val="tx2">
                    <a:lumMod val="75000"/>
                  </a:schemeClr>
                </a:solidFill>
              </a:rPr>
              <a:t>Take</a:t>
            </a:r>
            <a:r>
              <a:rPr lang="en-US" sz="2900" noProof="1"/>
              <a:t>(2 * k).</a:t>
            </a:r>
            <a:r>
              <a:rPr lang="en-US" sz="2900" noProof="1">
                <a:solidFill>
                  <a:schemeClr val="tx2">
                    <a:lumMod val="75000"/>
                  </a:schemeClr>
                </a:solidFill>
              </a:rPr>
              <a:t>ToArray</a:t>
            </a:r>
            <a:r>
              <a:rPr lang="en-US" sz="2900" noProof="1"/>
              <a:t>();</a:t>
            </a:r>
          </a:p>
          <a:p>
            <a:pPr>
              <a:spcBef>
                <a:spcPts val="1200"/>
              </a:spcBef>
            </a:pPr>
            <a:r>
              <a:rPr lang="en-US" sz="2900" noProof="1"/>
              <a:t>var sumArr =</a:t>
            </a:r>
          </a:p>
          <a:p>
            <a:r>
              <a:rPr lang="en-US" sz="2900" noProof="1"/>
              <a:t>  row1.</a:t>
            </a:r>
            <a:r>
              <a:rPr lang="en-US" sz="2900" noProof="1">
                <a:solidFill>
                  <a:schemeClr val="tx2">
                    <a:lumMod val="75000"/>
                  </a:schemeClr>
                </a:solidFill>
              </a:rPr>
              <a:t>Select</a:t>
            </a:r>
            <a:r>
              <a:rPr lang="en-US" sz="2900" noProof="1"/>
              <a:t>(</a:t>
            </a:r>
            <a:r>
              <a:rPr lang="en-US" sz="2900" noProof="1">
                <a:solidFill>
                  <a:schemeClr val="tx2">
                    <a:lumMod val="75000"/>
                  </a:schemeClr>
                </a:solidFill>
              </a:rPr>
              <a:t>(x, index) =&gt; x + row2[index]</a:t>
            </a:r>
            <a:r>
              <a:rPr lang="en-US" sz="2900" noProof="1"/>
              <a:t>);</a:t>
            </a:r>
          </a:p>
          <a:p>
            <a:r>
              <a:rPr lang="en-US" sz="2900" noProof="1"/>
              <a:t>Console.WriteLine(string.Join(" ", sumArr));</a:t>
            </a:r>
            <a:endParaRPr lang="en-US" sz="2900" noProof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16005" y="6214907"/>
            <a:ext cx="1055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https://judge.softuni.bg/Contests/Practice/Index/174#5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252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113021"/>
            <a:ext cx="7885199" cy="5570355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Dictionaries</a:t>
            </a:r>
            <a:r>
              <a:rPr lang="en-US" sz="3600" dirty="0"/>
              <a:t> hold {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key</a:t>
            </a:r>
            <a:r>
              <a:rPr lang="en-US" sz="3600" dirty="0"/>
              <a:t> </a:t>
            </a:r>
            <a:r>
              <a:rPr lang="en-US" sz="3600" dirty="0">
                <a:sym typeface="Wingdings" panose="05000000000000000000" pitchFamily="2" charset="2"/>
              </a:rPr>
              <a:t>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value</a:t>
            </a:r>
            <a:r>
              <a:rPr lang="en-US" sz="3600" dirty="0">
                <a:sym typeface="Wingdings" panose="05000000000000000000" pitchFamily="2" charset="2"/>
              </a:rPr>
              <a:t>} pairs</a:t>
            </a:r>
          </a:p>
          <a:p>
            <a:pPr lvl="1">
              <a:spcBef>
                <a:spcPts val="0"/>
              </a:spcBef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.Keys</a:t>
            </a:r>
            <a:r>
              <a:rPr lang="en-US" dirty="0">
                <a:sym typeface="Wingdings" panose="05000000000000000000" pitchFamily="2" charset="2"/>
              </a:rPr>
              <a:t> holds a set of unique keys</a:t>
            </a:r>
          </a:p>
          <a:p>
            <a:pPr lvl="1">
              <a:spcBef>
                <a:spcPts val="0"/>
              </a:spcBef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.Values</a:t>
            </a:r>
            <a:r>
              <a:rPr lang="en-US" dirty="0">
                <a:sym typeface="Wingdings" panose="05000000000000000000" pitchFamily="2" charset="2"/>
              </a:rPr>
              <a:t> holds a collection of values</a:t>
            </a:r>
          </a:p>
          <a:p>
            <a:pPr lvl="1">
              <a:spcBef>
                <a:spcPts val="0"/>
              </a:spcBef>
            </a:pPr>
            <a:r>
              <a:rPr lang="en-US" dirty="0">
                <a:sym typeface="Wingdings" panose="05000000000000000000" pitchFamily="2" charset="2"/>
              </a:rPr>
              <a:t>Iterating over dictionary takes the entries as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KeyValuePair&lt;K,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V&gt;</a:t>
            </a:r>
          </a:p>
          <a:p>
            <a:r>
              <a:rPr lang="en-US" sz="36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Dictionary&lt;K,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V&gt;</a:t>
            </a:r>
            <a:r>
              <a:rPr lang="en-US" sz="3600" dirty="0">
                <a:sym typeface="Wingdings" panose="05000000000000000000" pitchFamily="2" charset="2"/>
              </a:rPr>
              <a:t> vs. </a:t>
            </a:r>
            <a:r>
              <a:rPr lang="en-US" sz="36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SortedDictionary&lt;K,</a:t>
            </a:r>
            <a:r>
              <a:rPr lang="en-US" sz="3600" b="1" noProof="1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sz="36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V&gt;</a:t>
            </a:r>
            <a:endParaRPr lang="en-US" sz="3600" noProof="1">
              <a:solidFill>
                <a:schemeClr val="tx2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Lambda</a:t>
            </a:r>
            <a:r>
              <a:rPr lang="en-US" sz="3600" dirty="0">
                <a:sym typeface="Wingdings" panose="05000000000000000000" pitchFamily="2" charset="2"/>
              </a:rPr>
              <a:t> and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LINQ</a:t>
            </a:r>
            <a:r>
              <a:rPr lang="en-US" sz="3600" dirty="0">
                <a:sym typeface="Wingdings" panose="05000000000000000000" pitchFamily="2" charset="2"/>
              </a:rPr>
              <a:t> dramatically simplifies collection processing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pic>
        <p:nvPicPr>
          <p:cNvPr id="7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0447" y="1447800"/>
            <a:ext cx="2906355" cy="2156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8304212" y="4006994"/>
            <a:ext cx="3238823" cy="2343955"/>
            <a:chOff x="8069640" y="3761503"/>
            <a:chExt cx="3376573" cy="2440899"/>
          </a:xfrm>
        </p:grpSpPr>
        <p:pic>
          <p:nvPicPr>
            <p:cNvPr id="9" name="Picture 2" descr="Image result for dictionary icon modern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69640" y="3761503"/>
              <a:ext cx="3376573" cy="2440899"/>
            </a:xfrm>
            <a:prstGeom prst="roundRect">
              <a:avLst>
                <a:gd name="adj" fmla="val 27088"/>
              </a:avLst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193193" y="3770130"/>
              <a:ext cx="1926503" cy="1926503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675812" y="4553528"/>
              <a:ext cx="1505843" cy="15058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71295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 Example</a:t>
            </a:r>
            <a:r>
              <a:rPr lang="bg-BG" dirty="0"/>
              <a:t> – </a:t>
            </a:r>
            <a:r>
              <a:rPr lang="en-US" dirty="0"/>
              <a:t>Phonebook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13030" y="1143000"/>
            <a:ext cx="10791582" cy="537336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dirty="0">
                <a:solidFill>
                  <a:schemeClr val="tx2"/>
                </a:solidFill>
              </a:rPr>
              <a:t>var phonebook =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new Dictionary&lt;string,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string&gt;();</a:t>
            </a:r>
          </a:p>
          <a:p>
            <a:pPr>
              <a:spcBef>
                <a:spcPts val="600"/>
              </a:spcBef>
            </a:pPr>
            <a:r>
              <a:rPr lang="en-US" sz="3000" dirty="0">
                <a:solidFill>
                  <a:schemeClr val="tx2"/>
                </a:solidFill>
              </a:rPr>
              <a:t>phonebook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3000" dirty="0">
                <a:solidFill>
                  <a:schemeClr val="tx2"/>
                </a:solidFill>
              </a:rPr>
              <a:t>"John Smith"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3000" dirty="0">
                <a:solidFill>
                  <a:schemeClr val="tx2"/>
                </a:solidFill>
              </a:rPr>
              <a:t> = "+1-555-8976";</a:t>
            </a:r>
            <a:br>
              <a:rPr lang="en-US" sz="3000" dirty="0">
                <a:solidFill>
                  <a:schemeClr val="tx2"/>
                </a:solidFill>
              </a:rPr>
            </a:br>
            <a:r>
              <a:rPr lang="en-US" sz="3000" dirty="0">
                <a:solidFill>
                  <a:schemeClr val="tx2"/>
                </a:solidFill>
              </a:rPr>
              <a:t>phonebook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3000" dirty="0">
                <a:solidFill>
                  <a:schemeClr val="tx2"/>
                </a:solidFill>
              </a:rPr>
              <a:t>"Lisa Smith"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3000" dirty="0">
                <a:solidFill>
                  <a:schemeClr val="tx2"/>
                </a:solidFill>
              </a:rPr>
              <a:t> = "+1-555-1234";</a:t>
            </a:r>
          </a:p>
          <a:p>
            <a:r>
              <a:rPr lang="en-US" sz="3000" dirty="0">
                <a:solidFill>
                  <a:schemeClr val="tx2"/>
                </a:solidFill>
              </a:rPr>
              <a:t>phonebook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3000" dirty="0">
                <a:solidFill>
                  <a:schemeClr val="tx2"/>
                </a:solidFill>
              </a:rPr>
              <a:t>"Sam Doe"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3000" dirty="0">
                <a:solidFill>
                  <a:schemeClr val="tx2"/>
                </a:solidFill>
              </a:rPr>
              <a:t> = "+1-555-5030";</a:t>
            </a:r>
          </a:p>
          <a:p>
            <a:r>
              <a:rPr lang="en-US" sz="3000" dirty="0">
                <a:solidFill>
                  <a:schemeClr val="tx2"/>
                </a:solidFill>
              </a:rPr>
              <a:t>phonebook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3000" dirty="0">
                <a:solidFill>
                  <a:schemeClr val="tx2"/>
                </a:solidFill>
              </a:rPr>
              <a:t>"Nakov"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3000" dirty="0">
                <a:solidFill>
                  <a:schemeClr val="tx2"/>
                </a:solidFill>
              </a:rPr>
              <a:t> = "+359-899-555-592";</a:t>
            </a:r>
          </a:p>
          <a:p>
            <a:pPr>
              <a:spcBef>
                <a:spcPts val="1200"/>
              </a:spcBef>
            </a:pPr>
            <a:r>
              <a:rPr lang="en-US" sz="3000" dirty="0">
                <a:solidFill>
                  <a:schemeClr val="tx2"/>
                </a:solidFill>
              </a:rPr>
              <a:t>phonebook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3000" dirty="0">
                <a:solidFill>
                  <a:schemeClr val="tx2"/>
                </a:solidFill>
              </a:rPr>
              <a:t>"Nakov"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3000" dirty="0">
                <a:solidFill>
                  <a:schemeClr val="tx2"/>
                </a:solidFill>
              </a:rPr>
              <a:t> = "+359-2-981-9819";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// Replace</a:t>
            </a:r>
          </a:p>
          <a:p>
            <a:pPr>
              <a:spcBef>
                <a:spcPts val="1200"/>
              </a:spcBef>
            </a:pPr>
            <a:r>
              <a:rPr lang="en-US" sz="3000" dirty="0">
                <a:solidFill>
                  <a:schemeClr val="tx2"/>
                </a:solidFill>
              </a:rPr>
              <a:t>phonebook.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Remove</a:t>
            </a:r>
            <a:r>
              <a:rPr lang="en-US" sz="3000" dirty="0">
                <a:solidFill>
                  <a:schemeClr val="tx2"/>
                </a:solidFill>
              </a:rPr>
              <a:t>("John Smith");</a:t>
            </a:r>
          </a:p>
          <a:p>
            <a:pPr>
              <a:spcBef>
                <a:spcPts val="1200"/>
              </a:spcBef>
            </a:pP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foreach</a:t>
            </a:r>
            <a:r>
              <a:rPr lang="en-US" sz="3000" dirty="0">
                <a:solidFill>
                  <a:schemeClr val="tx2"/>
                </a:solidFill>
              </a:rPr>
              <a:t> (var pair in phonebook)</a:t>
            </a:r>
          </a:p>
          <a:p>
            <a:r>
              <a:rPr lang="en-US" sz="3000" dirty="0">
                <a:solidFill>
                  <a:schemeClr val="tx2"/>
                </a:solidFill>
              </a:rPr>
              <a:t>  Console.WriteLine("{0} --&gt; {1}",</a:t>
            </a:r>
          </a:p>
          <a:p>
            <a:r>
              <a:rPr lang="en-US" sz="3000" dirty="0">
                <a:solidFill>
                  <a:schemeClr val="tx2"/>
                </a:solidFill>
              </a:rPr>
              <a:t>    pair.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Key</a:t>
            </a:r>
            <a:r>
              <a:rPr lang="en-US" sz="3000" dirty="0">
                <a:solidFill>
                  <a:schemeClr val="tx2"/>
                </a:solidFill>
              </a:rPr>
              <a:t>, pair.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Value</a:t>
            </a:r>
            <a:r>
              <a:rPr lang="en-US" sz="3000" dirty="0">
                <a:solidFill>
                  <a:schemeClr val="tx2"/>
                </a:solidFill>
              </a:rPr>
              <a:t>);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78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Traditional dictionaries</a:t>
            </a:r>
          </a:p>
          <a:p>
            <a:pPr lvl="1"/>
            <a:r>
              <a:rPr lang="en-US" dirty="0"/>
              <a:t>Uses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hash-table</a:t>
            </a:r>
            <a:r>
              <a:rPr lang="en-US" dirty="0"/>
              <a:t> +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list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Dictionary&lt;K,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V&gt;</a:t>
            </a:r>
          </a:p>
          <a:p>
            <a:pPr lvl="1"/>
            <a:r>
              <a:rPr lang="en-US" dirty="0"/>
              <a:t>Keep the keys in their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order of addition</a:t>
            </a:r>
          </a:p>
          <a:p>
            <a:pPr>
              <a:spcBef>
                <a:spcPts val="1200"/>
              </a:spcBef>
            </a:pPr>
            <a:r>
              <a:rPr lang="en-US" dirty="0"/>
              <a:t>Sorted dictionaries</a:t>
            </a:r>
          </a:p>
          <a:p>
            <a:pPr lvl="1"/>
            <a:r>
              <a:rPr lang="en-US" dirty="0"/>
              <a:t>Uses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balanced search tree</a:t>
            </a:r>
          </a:p>
          <a:p>
            <a:pPr lvl="1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SortedDictionary&lt;K,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V&gt;</a:t>
            </a:r>
          </a:p>
          <a:p>
            <a:pPr lvl="1"/>
            <a:r>
              <a:rPr lang="en-US" dirty="0"/>
              <a:t>Keep the keys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sorted</a:t>
            </a:r>
            <a:r>
              <a:rPr lang="en-US" dirty="0"/>
              <a:t> in their natural order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76200"/>
            <a:ext cx="9577597" cy="1046346"/>
          </a:xfrm>
        </p:spPr>
        <p:txBody>
          <a:bodyPr>
            <a:normAutofit/>
          </a:bodyPr>
          <a:lstStyle/>
          <a:p>
            <a:r>
              <a:rPr lang="en-US" noProof="1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Dictionary&lt;K, V&gt; vs.</a:t>
            </a:r>
            <a:r>
              <a:rPr lang="bg-BG" noProof="1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noProof="1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SortedDictionary&lt;K, V&gt;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180012" y="1355019"/>
            <a:ext cx="6553200" cy="10071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var dict = </a:t>
            </a:r>
          </a:p>
          <a:p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  new</a:t>
            </a:r>
            <a:r>
              <a:rPr lang="en-US" noProof="1"/>
              <a:t>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Dictionary&lt;</a:t>
            </a:r>
            <a:r>
              <a:rPr lang="en-US" noProof="1"/>
              <a:t>string, int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&gt;</a:t>
            </a:r>
            <a:r>
              <a:rPr lang="en-US" noProof="1"/>
              <a:t>();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865812" y="4069025"/>
            <a:ext cx="5867400" cy="94562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600" noProof="1"/>
              <a:t>var sortedDict = </a:t>
            </a:r>
            <a:r>
              <a:rPr lang="en-US" sz="2600" noProof="1">
                <a:solidFill>
                  <a:schemeClr val="tx2">
                    <a:lumMod val="75000"/>
                  </a:schemeClr>
                </a:solidFill>
              </a:rPr>
              <a:t>new</a:t>
            </a:r>
          </a:p>
          <a:p>
            <a:r>
              <a:rPr lang="en-US" sz="2600" noProof="1">
                <a:solidFill>
                  <a:schemeClr val="tx2">
                    <a:lumMod val="75000"/>
                  </a:schemeClr>
                </a:solidFill>
              </a:rPr>
              <a:t>  SortedDictionary&lt;</a:t>
            </a:r>
            <a:r>
              <a:rPr lang="en-US" sz="2600" noProof="1"/>
              <a:t>int,int</a:t>
            </a:r>
            <a:r>
              <a:rPr lang="en-US" sz="2600" noProof="1">
                <a:solidFill>
                  <a:schemeClr val="tx2">
                    <a:lumMod val="75000"/>
                  </a:schemeClr>
                </a:solidFill>
              </a:rPr>
              <a:t>&gt;</a:t>
            </a:r>
            <a:r>
              <a:rPr lang="en-US" sz="2600" noProof="1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415168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412" y="1219199"/>
            <a:ext cx="11049000" cy="5502279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</a:t>
            </a:r>
            <a:r>
              <a:rPr lang="en-US" dirty="0"/>
              <a:t> – holds the number of key-value pairs</a:t>
            </a:r>
          </a:p>
          <a:p>
            <a:pPr>
              <a:spcBef>
                <a:spcPts val="1200"/>
              </a:spcBef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Keys</a:t>
            </a:r>
            <a:r>
              <a:rPr lang="en-US" dirty="0"/>
              <a:t> – a set of unique keys</a:t>
            </a:r>
            <a:endParaRPr lang="bg-BG" dirty="0"/>
          </a:p>
          <a:p>
            <a:pPr marL="0" indent="0">
              <a:spcBef>
                <a:spcPts val="1200"/>
              </a:spcBef>
              <a:buNone/>
            </a:pPr>
            <a:endParaRPr lang="en-US" dirty="0"/>
          </a:p>
          <a:p>
            <a:pPr>
              <a:spcBef>
                <a:spcPts val="1200"/>
              </a:spcBef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spcBef>
                <a:spcPts val="1200"/>
              </a:spcBef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Values</a:t>
            </a:r>
            <a:r>
              <a:rPr lang="en-US" dirty="0"/>
              <a:t> – a collection of all values</a:t>
            </a:r>
            <a:endParaRPr lang="bg-BG" dirty="0"/>
          </a:p>
          <a:p>
            <a:pPr>
              <a:spcBef>
                <a:spcPts val="1200"/>
              </a:spcBef>
            </a:pPr>
            <a:endParaRPr lang="en-US" dirty="0"/>
          </a:p>
          <a:p>
            <a:r>
              <a:rPr lang="en-US" dirty="0"/>
              <a:t>Basic operations: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Add()</a:t>
            </a:r>
            <a:r>
              <a:rPr lang="en-US" dirty="0"/>
              <a:t> / indexer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Remove()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Clear()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6612" y="2743200"/>
            <a:ext cx="10515600" cy="143806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var dict =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new</a:t>
            </a:r>
            <a:r>
              <a:rPr lang="en-US" noProof="1"/>
              <a:t>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Dictionary&lt;</a:t>
            </a:r>
            <a:r>
              <a:rPr lang="en-US" noProof="1"/>
              <a:t>string, int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&gt;</a:t>
            </a:r>
            <a:r>
              <a:rPr lang="en-US" noProof="1"/>
              <a:t>();</a:t>
            </a:r>
          </a:p>
          <a:p>
            <a:r>
              <a:rPr lang="en-US" noProof="1"/>
              <a:t>foreach(var key in dict.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Keys</a:t>
            </a:r>
            <a:r>
              <a:rPr lang="en-US" noProof="1"/>
              <a:t>)</a:t>
            </a:r>
          </a:p>
          <a:p>
            <a:r>
              <a:rPr lang="en-US" noProof="1"/>
              <a:t>  Console.WriteLine(key);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36612" y="5048250"/>
            <a:ext cx="10515600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Console.WriteLine(String.Join(", ", dict.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Values</a:t>
            </a:r>
            <a:r>
              <a:rPr lang="en-US" noProof="1"/>
              <a:t>));</a:t>
            </a:r>
          </a:p>
        </p:txBody>
      </p:sp>
      <p:sp>
        <p:nvSpPr>
          <p:cNvPr id="1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Dictionaries: Functionality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309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412" y="1219199"/>
            <a:ext cx="11049000" cy="5502279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dirty="0"/>
              <a:t>Find key / value:</a:t>
            </a:r>
            <a:endParaRPr lang="en-US" noProof="1"/>
          </a:p>
          <a:p>
            <a:pPr lvl="1">
              <a:spcBef>
                <a:spcPts val="1200"/>
              </a:spcBef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ContainsKey()</a:t>
            </a:r>
            <a:r>
              <a:rPr lang="en-US" noProof="1"/>
              <a:t> – checks if a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key</a:t>
            </a:r>
            <a:r>
              <a:rPr lang="en-US" noProof="1"/>
              <a:t> is present in the dictionary (fast operation)</a:t>
            </a:r>
            <a:endParaRPr lang="en-US" noProof="1">
              <a:solidFill>
                <a:schemeClr val="tx2">
                  <a:lumMod val="75000"/>
                </a:schemeClr>
              </a:solidFill>
            </a:endParaRPr>
          </a:p>
          <a:p>
            <a:pPr lvl="1">
              <a:spcBef>
                <a:spcPts val="1200"/>
              </a:spcBef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ContainsValue()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</a:t>
            </a:r>
            <a:r>
              <a:rPr lang="en-US" noProof="1"/>
              <a:t>–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</a:t>
            </a:r>
            <a:r>
              <a:rPr lang="en-US" noProof="1"/>
              <a:t>checks if a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value</a:t>
            </a:r>
            <a:r>
              <a:rPr lang="en-US" noProof="1"/>
              <a:t> is present in the dictionary (slow operation)</a:t>
            </a:r>
          </a:p>
          <a:p>
            <a:pPr lvl="1">
              <a:spcBef>
                <a:spcPts val="1200"/>
              </a:spcBef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TryGetValue()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b="1" noProof="1">
                <a:cs typeface="Consolas" panose="020B0609020204030204" pitchFamily="49" charset="0"/>
              </a:rPr>
              <a:t>–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noProof="1"/>
              <a:t>check if a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key</a:t>
            </a:r>
            <a:r>
              <a:rPr lang="en-US" noProof="1"/>
              <a:t> is present in the dictionary and ouputs the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value</a:t>
            </a:r>
            <a:r>
              <a:rPr lang="bg-BG" noProof="1"/>
              <a:t> (</a:t>
            </a:r>
            <a:r>
              <a:rPr lang="en-US" noProof="1"/>
              <a:t>or returns the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default</a:t>
            </a:r>
            <a:r>
              <a:rPr lang="en-US" noProof="1"/>
              <a:t> value</a:t>
            </a:r>
            <a:r>
              <a:rPr lang="bg-BG" noProof="1"/>
              <a:t>)</a:t>
            </a:r>
            <a:endParaRPr lang="en-US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8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Dictionaries: Functionality (2)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358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9330" y="3405563"/>
            <a:ext cx="1168005" cy="1168005"/>
          </a:xfrm>
          <a:prstGeom prst="rect">
            <a:avLst/>
          </a:prstGeom>
        </p:spPr>
      </p:pic>
      <p:sp>
        <p:nvSpPr>
          <p:cNvPr id="6" name="Text Placeholder 7"/>
          <p:cNvSpPr txBox="1">
            <a:spLocks/>
          </p:cNvSpPr>
          <p:nvPr/>
        </p:nvSpPr>
        <p:spPr>
          <a:xfrm>
            <a:off x="7618411" y="1530207"/>
            <a:ext cx="3962399" cy="47402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20021"/>
            <a:ext cx="9577597" cy="1110780"/>
          </a:xfrm>
        </p:spPr>
        <p:txBody>
          <a:bodyPr/>
          <a:lstStyle/>
          <a:p>
            <a:r>
              <a:rPr lang="en-US" dirty="0"/>
              <a:t>Traditional Dictionary: </a:t>
            </a:r>
            <a:r>
              <a:rPr lang="en-US" dirty="0">
                <a:latin typeface="Consolas" panose="020B0609020204030204" pitchFamily="49" charset="0"/>
              </a:rPr>
              <a:t>Add()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618410" y="1524000"/>
            <a:ext cx="39624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Dictionary&lt;string, string&gt;</a:t>
            </a:r>
          </a:p>
        </p:txBody>
      </p:sp>
      <p:sp>
        <p:nvSpPr>
          <p:cNvPr id="20" name="Text Placeholder 7"/>
          <p:cNvSpPr txBox="1">
            <a:spLocks/>
          </p:cNvSpPr>
          <p:nvPr/>
        </p:nvSpPr>
        <p:spPr>
          <a:xfrm>
            <a:off x="7618406" y="30746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1" name="Text Placeholder 7"/>
          <p:cNvSpPr txBox="1">
            <a:spLocks/>
          </p:cNvSpPr>
          <p:nvPr/>
        </p:nvSpPr>
        <p:spPr>
          <a:xfrm>
            <a:off x="9599611" y="30746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2" name="Text Placeholder 7"/>
          <p:cNvSpPr txBox="1">
            <a:spLocks/>
          </p:cNvSpPr>
          <p:nvPr/>
        </p:nvSpPr>
        <p:spPr>
          <a:xfrm>
            <a:off x="7618411" y="3532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3" name="Text Placeholder 7"/>
          <p:cNvSpPr txBox="1">
            <a:spLocks/>
          </p:cNvSpPr>
          <p:nvPr/>
        </p:nvSpPr>
        <p:spPr>
          <a:xfrm>
            <a:off x="9599612" y="3532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4" name="Text Placeholder 7"/>
          <p:cNvSpPr txBox="1">
            <a:spLocks/>
          </p:cNvSpPr>
          <p:nvPr/>
        </p:nvSpPr>
        <p:spPr>
          <a:xfrm>
            <a:off x="7618411" y="39895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5" name="Text Placeholder 7"/>
          <p:cNvSpPr txBox="1">
            <a:spLocks/>
          </p:cNvSpPr>
          <p:nvPr/>
        </p:nvSpPr>
        <p:spPr>
          <a:xfrm>
            <a:off x="9599612" y="39895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7618411" y="44467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7" name="Text Placeholder 7"/>
          <p:cNvSpPr txBox="1">
            <a:spLocks/>
          </p:cNvSpPr>
          <p:nvPr/>
        </p:nvSpPr>
        <p:spPr>
          <a:xfrm>
            <a:off x="9599612" y="44467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8" name="Text Placeholder 7"/>
          <p:cNvSpPr txBox="1">
            <a:spLocks/>
          </p:cNvSpPr>
          <p:nvPr/>
        </p:nvSpPr>
        <p:spPr>
          <a:xfrm>
            <a:off x="7618411" y="49039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9" name="Text Placeholder 7"/>
          <p:cNvSpPr txBox="1">
            <a:spLocks/>
          </p:cNvSpPr>
          <p:nvPr/>
        </p:nvSpPr>
        <p:spPr>
          <a:xfrm>
            <a:off x="9599612" y="49039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0" name="Text Placeholder 7"/>
          <p:cNvSpPr txBox="1">
            <a:spLocks/>
          </p:cNvSpPr>
          <p:nvPr/>
        </p:nvSpPr>
        <p:spPr>
          <a:xfrm>
            <a:off x="7618411" y="53611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1" name="Text Placeholder 7"/>
          <p:cNvSpPr txBox="1">
            <a:spLocks/>
          </p:cNvSpPr>
          <p:nvPr/>
        </p:nvSpPr>
        <p:spPr>
          <a:xfrm>
            <a:off x="9599612" y="53611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2" name="Text Placeholder 7"/>
          <p:cNvSpPr txBox="1">
            <a:spLocks/>
          </p:cNvSpPr>
          <p:nvPr/>
        </p:nvSpPr>
        <p:spPr>
          <a:xfrm>
            <a:off x="7618411" y="5818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3" name="Text Placeholder 7"/>
          <p:cNvSpPr txBox="1">
            <a:spLocks/>
          </p:cNvSpPr>
          <p:nvPr/>
        </p:nvSpPr>
        <p:spPr>
          <a:xfrm>
            <a:off x="9599612" y="5818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4" name="TextBox 33"/>
          <p:cNvSpPr txBox="1"/>
          <p:nvPr/>
        </p:nvSpPr>
        <p:spPr>
          <a:xfrm>
            <a:off x="7618412" y="6305490"/>
            <a:ext cx="396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Key           Value</a:t>
            </a:r>
          </a:p>
        </p:txBody>
      </p:sp>
      <p:sp>
        <p:nvSpPr>
          <p:cNvPr id="35" name="Text Placeholder 7"/>
          <p:cNvSpPr txBox="1">
            <a:spLocks/>
          </p:cNvSpPr>
          <p:nvPr/>
        </p:nvSpPr>
        <p:spPr>
          <a:xfrm>
            <a:off x="4494208" y="3074670"/>
            <a:ext cx="2543178" cy="14954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6" name="TextBox 35"/>
          <p:cNvSpPr txBox="1"/>
          <p:nvPr/>
        </p:nvSpPr>
        <p:spPr>
          <a:xfrm>
            <a:off x="4494211" y="3075166"/>
            <a:ext cx="25431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 Function</a:t>
            </a:r>
          </a:p>
          <a:p>
            <a:pPr algn="ctr"/>
            <a:endParaRPr lang="en-US" sz="2000" dirty="0"/>
          </a:p>
        </p:txBody>
      </p:sp>
      <p:sp>
        <p:nvSpPr>
          <p:cNvPr id="39" name="Text Placeholder 7"/>
          <p:cNvSpPr txBox="1">
            <a:spLocks/>
          </p:cNvSpPr>
          <p:nvPr/>
        </p:nvSpPr>
        <p:spPr>
          <a:xfrm>
            <a:off x="7618411" y="2617881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43" name="Text Placeholder 7"/>
          <p:cNvSpPr txBox="1">
            <a:spLocks/>
          </p:cNvSpPr>
          <p:nvPr/>
        </p:nvSpPr>
        <p:spPr>
          <a:xfrm>
            <a:off x="9599611" y="26174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50" name="Text Placeholder 7"/>
          <p:cNvSpPr txBox="1">
            <a:spLocks/>
          </p:cNvSpPr>
          <p:nvPr/>
        </p:nvSpPr>
        <p:spPr>
          <a:xfrm>
            <a:off x="7618412" y="21602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51" name="Text Placeholder 7"/>
          <p:cNvSpPr txBox="1">
            <a:spLocks/>
          </p:cNvSpPr>
          <p:nvPr/>
        </p:nvSpPr>
        <p:spPr>
          <a:xfrm>
            <a:off x="9599611" y="21602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52" name="Text Placeholder 7"/>
          <p:cNvSpPr txBox="1">
            <a:spLocks/>
          </p:cNvSpPr>
          <p:nvPr/>
        </p:nvSpPr>
        <p:spPr>
          <a:xfrm>
            <a:off x="303212" y="2160919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Pesho</a:t>
            </a:r>
          </a:p>
        </p:txBody>
      </p:sp>
      <p:sp>
        <p:nvSpPr>
          <p:cNvPr id="53" name="Text Placeholder 7"/>
          <p:cNvSpPr txBox="1">
            <a:spLocks/>
          </p:cNvSpPr>
          <p:nvPr/>
        </p:nvSpPr>
        <p:spPr>
          <a:xfrm>
            <a:off x="2284412" y="2160919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0881-123-987</a:t>
            </a:r>
          </a:p>
        </p:txBody>
      </p:sp>
      <p:sp>
        <p:nvSpPr>
          <p:cNvPr id="54" name="Text Placeholder 7"/>
          <p:cNvSpPr txBox="1">
            <a:spLocks/>
          </p:cNvSpPr>
          <p:nvPr/>
        </p:nvSpPr>
        <p:spPr>
          <a:xfrm>
            <a:off x="303212" y="26174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Gosho</a:t>
            </a:r>
          </a:p>
        </p:txBody>
      </p:sp>
      <p:sp>
        <p:nvSpPr>
          <p:cNvPr id="55" name="Text Placeholder 7"/>
          <p:cNvSpPr txBox="1">
            <a:spLocks/>
          </p:cNvSpPr>
          <p:nvPr/>
        </p:nvSpPr>
        <p:spPr>
          <a:xfrm>
            <a:off x="2284412" y="26174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0881-123-789</a:t>
            </a:r>
          </a:p>
        </p:txBody>
      </p:sp>
      <p:sp>
        <p:nvSpPr>
          <p:cNvPr id="56" name="Text Placeholder 7"/>
          <p:cNvSpPr txBox="1">
            <a:spLocks/>
          </p:cNvSpPr>
          <p:nvPr/>
        </p:nvSpPr>
        <p:spPr>
          <a:xfrm>
            <a:off x="303212" y="30746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Alice</a:t>
            </a:r>
          </a:p>
        </p:txBody>
      </p:sp>
      <p:sp>
        <p:nvSpPr>
          <p:cNvPr id="57" name="Text Placeholder 7"/>
          <p:cNvSpPr txBox="1">
            <a:spLocks/>
          </p:cNvSpPr>
          <p:nvPr/>
        </p:nvSpPr>
        <p:spPr>
          <a:xfrm>
            <a:off x="2284412" y="30746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0881-123-978</a:t>
            </a:r>
          </a:p>
        </p:txBody>
      </p:sp>
    </p:spTree>
    <p:extLst>
      <p:ext uri="{BB962C8B-B14F-4D97-AF65-F5344CB8AC3E}">
        <p14:creationId xmlns:p14="http://schemas.microsoft.com/office/powerpoint/2010/main" val="464270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6577E-6 3.7037E-7 L 0.37874 0.23333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937" y="11667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7041E-7 3.7037E-7 L 0.23496 0.00718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48" y="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7874 0.23333 L 0.60015 -0.0011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071" y="-11736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496 0.00718 L 0.60016 -1.85185E-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60" y="-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7041E-7 3.7037E-6 L 0.23496 -0.05949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48" y="-2986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6577E-6 3.7037E-6 L 0.37874 0.16782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937" y="83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496 -0.05949 L 0.60016 0.00115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60" y="3032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7874 0.16666 L 0.60015 0.00115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071" y="-82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6577E-6 -2.96296E-6 L 0.37874 0.10116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937" y="5046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7041E-7 -2.96296E-6 L 0.23496 -0.12615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48" y="-63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500"/>
                            </p:stCondLst>
                            <p:childTnLst>
                              <p:par>
                                <p:cTn id="53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7874 0.1 L 0.60015 0.00116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071" y="-4954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496 -0.12615 L 0.60016 -0.00115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60" y="62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2" grpId="1" animBg="1"/>
      <p:bldP spid="52" grpId="2" animBg="1"/>
      <p:bldP spid="53" grpId="0" animBg="1"/>
      <p:bldP spid="53" grpId="1" animBg="1"/>
      <p:bldP spid="53" grpId="2" animBg="1"/>
      <p:bldP spid="54" grpId="0" animBg="1"/>
      <p:bldP spid="54" grpId="1" animBg="1"/>
      <p:bldP spid="54" grpId="2" animBg="1"/>
      <p:bldP spid="55" grpId="0" animBg="1"/>
      <p:bldP spid="55" grpId="1" animBg="1"/>
      <p:bldP spid="55" grpId="2" animBg="1"/>
      <p:bldP spid="56" grpId="0" animBg="1"/>
      <p:bldP spid="56" grpId="1" animBg="1"/>
      <p:bldP spid="56" grpId="2" animBg="1"/>
      <p:bldP spid="57" grpId="0" animBg="1"/>
      <p:bldP spid="57" grpId="1" animBg="1"/>
      <p:bldP spid="57" grpId="2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9330" y="3405563"/>
            <a:ext cx="1168005" cy="1168005"/>
          </a:xfrm>
          <a:prstGeom prst="rect">
            <a:avLst/>
          </a:prstGeom>
        </p:spPr>
      </p:pic>
      <p:sp>
        <p:nvSpPr>
          <p:cNvPr id="6" name="Text Placeholder 7"/>
          <p:cNvSpPr txBox="1">
            <a:spLocks/>
          </p:cNvSpPr>
          <p:nvPr/>
        </p:nvSpPr>
        <p:spPr>
          <a:xfrm>
            <a:off x="7618411" y="1530207"/>
            <a:ext cx="3962399" cy="47402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20021"/>
            <a:ext cx="9577597" cy="1110780"/>
          </a:xfrm>
        </p:spPr>
        <p:txBody>
          <a:bodyPr/>
          <a:lstStyle/>
          <a:p>
            <a:r>
              <a:rPr lang="en-US" dirty="0"/>
              <a:t>Dictionary: </a:t>
            </a:r>
            <a:r>
              <a:rPr lang="en-US" dirty="0">
                <a:latin typeface="Consolas" panose="020B0609020204030204" pitchFamily="49" charset="0"/>
              </a:rPr>
              <a:t>Remove()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618410" y="1524000"/>
            <a:ext cx="39624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Dictionary&lt;string, string&gt;</a:t>
            </a:r>
          </a:p>
        </p:txBody>
      </p:sp>
      <p:sp>
        <p:nvSpPr>
          <p:cNvPr id="20" name="Text Placeholder 7"/>
          <p:cNvSpPr txBox="1">
            <a:spLocks/>
          </p:cNvSpPr>
          <p:nvPr/>
        </p:nvSpPr>
        <p:spPr>
          <a:xfrm>
            <a:off x="7618411" y="30751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1" name="Text Placeholder 7"/>
          <p:cNvSpPr txBox="1">
            <a:spLocks/>
          </p:cNvSpPr>
          <p:nvPr/>
        </p:nvSpPr>
        <p:spPr>
          <a:xfrm>
            <a:off x="9599612" y="30751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2" name="Text Placeholder 7"/>
          <p:cNvSpPr txBox="1">
            <a:spLocks/>
          </p:cNvSpPr>
          <p:nvPr/>
        </p:nvSpPr>
        <p:spPr>
          <a:xfrm>
            <a:off x="7618411" y="3532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3" name="Text Placeholder 7"/>
          <p:cNvSpPr txBox="1">
            <a:spLocks/>
          </p:cNvSpPr>
          <p:nvPr/>
        </p:nvSpPr>
        <p:spPr>
          <a:xfrm>
            <a:off x="9599612" y="3532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4" name="Text Placeholder 7"/>
          <p:cNvSpPr txBox="1">
            <a:spLocks/>
          </p:cNvSpPr>
          <p:nvPr/>
        </p:nvSpPr>
        <p:spPr>
          <a:xfrm>
            <a:off x="7618411" y="39895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5" name="Text Placeholder 7"/>
          <p:cNvSpPr txBox="1">
            <a:spLocks/>
          </p:cNvSpPr>
          <p:nvPr/>
        </p:nvSpPr>
        <p:spPr>
          <a:xfrm>
            <a:off x="9599612" y="39895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7618411" y="44467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7" name="Text Placeholder 7"/>
          <p:cNvSpPr txBox="1">
            <a:spLocks/>
          </p:cNvSpPr>
          <p:nvPr/>
        </p:nvSpPr>
        <p:spPr>
          <a:xfrm>
            <a:off x="9599612" y="44467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8" name="Text Placeholder 7"/>
          <p:cNvSpPr txBox="1">
            <a:spLocks/>
          </p:cNvSpPr>
          <p:nvPr/>
        </p:nvSpPr>
        <p:spPr>
          <a:xfrm>
            <a:off x="7618411" y="49039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9" name="Text Placeholder 7"/>
          <p:cNvSpPr txBox="1">
            <a:spLocks/>
          </p:cNvSpPr>
          <p:nvPr/>
        </p:nvSpPr>
        <p:spPr>
          <a:xfrm>
            <a:off x="9599612" y="49039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0" name="Text Placeholder 7"/>
          <p:cNvSpPr txBox="1">
            <a:spLocks/>
          </p:cNvSpPr>
          <p:nvPr/>
        </p:nvSpPr>
        <p:spPr>
          <a:xfrm>
            <a:off x="7618411" y="53611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1" name="Text Placeholder 7"/>
          <p:cNvSpPr txBox="1">
            <a:spLocks/>
          </p:cNvSpPr>
          <p:nvPr/>
        </p:nvSpPr>
        <p:spPr>
          <a:xfrm>
            <a:off x="9599612" y="53611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2" name="Text Placeholder 7"/>
          <p:cNvSpPr txBox="1">
            <a:spLocks/>
          </p:cNvSpPr>
          <p:nvPr/>
        </p:nvSpPr>
        <p:spPr>
          <a:xfrm>
            <a:off x="7618411" y="5818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3" name="Text Placeholder 7"/>
          <p:cNvSpPr txBox="1">
            <a:spLocks/>
          </p:cNvSpPr>
          <p:nvPr/>
        </p:nvSpPr>
        <p:spPr>
          <a:xfrm>
            <a:off x="9599612" y="5818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4" name="TextBox 33"/>
          <p:cNvSpPr txBox="1"/>
          <p:nvPr/>
        </p:nvSpPr>
        <p:spPr>
          <a:xfrm>
            <a:off x="7618412" y="6305490"/>
            <a:ext cx="396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Key           Value</a:t>
            </a:r>
          </a:p>
        </p:txBody>
      </p:sp>
      <p:sp>
        <p:nvSpPr>
          <p:cNvPr id="35" name="Text Placeholder 7"/>
          <p:cNvSpPr txBox="1">
            <a:spLocks/>
          </p:cNvSpPr>
          <p:nvPr/>
        </p:nvSpPr>
        <p:spPr>
          <a:xfrm>
            <a:off x="4013202" y="3075166"/>
            <a:ext cx="3352799" cy="14954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6" name="TextBox 35"/>
          <p:cNvSpPr txBox="1"/>
          <p:nvPr/>
        </p:nvSpPr>
        <p:spPr>
          <a:xfrm>
            <a:off x="4418012" y="3075166"/>
            <a:ext cx="27431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 Function</a:t>
            </a:r>
          </a:p>
          <a:p>
            <a:pPr algn="ctr"/>
            <a:endParaRPr lang="en-US" sz="2000" dirty="0"/>
          </a:p>
        </p:txBody>
      </p:sp>
      <p:sp>
        <p:nvSpPr>
          <p:cNvPr id="42" name="Text Placeholder 7"/>
          <p:cNvSpPr txBox="1">
            <a:spLocks/>
          </p:cNvSpPr>
          <p:nvPr/>
        </p:nvSpPr>
        <p:spPr>
          <a:xfrm>
            <a:off x="303212" y="2164729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Pesho</a:t>
            </a:r>
          </a:p>
        </p:txBody>
      </p:sp>
      <p:sp>
        <p:nvSpPr>
          <p:cNvPr id="39" name="Text Placeholder 7"/>
          <p:cNvSpPr txBox="1">
            <a:spLocks/>
          </p:cNvSpPr>
          <p:nvPr/>
        </p:nvSpPr>
        <p:spPr>
          <a:xfrm>
            <a:off x="7618411" y="2617905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43" name="Text Placeholder 7"/>
          <p:cNvSpPr txBox="1">
            <a:spLocks/>
          </p:cNvSpPr>
          <p:nvPr/>
        </p:nvSpPr>
        <p:spPr>
          <a:xfrm>
            <a:off x="9599612" y="2617905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50" name="Text Placeholder 7"/>
          <p:cNvSpPr txBox="1">
            <a:spLocks/>
          </p:cNvSpPr>
          <p:nvPr/>
        </p:nvSpPr>
        <p:spPr>
          <a:xfrm>
            <a:off x="7618412" y="21602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51" name="Text Placeholder 7"/>
          <p:cNvSpPr txBox="1">
            <a:spLocks/>
          </p:cNvSpPr>
          <p:nvPr/>
        </p:nvSpPr>
        <p:spPr>
          <a:xfrm>
            <a:off x="9599613" y="21602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52" name="Text Placeholder 7"/>
          <p:cNvSpPr txBox="1">
            <a:spLocks/>
          </p:cNvSpPr>
          <p:nvPr/>
        </p:nvSpPr>
        <p:spPr>
          <a:xfrm>
            <a:off x="7618412" y="2160919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Pesho</a:t>
            </a:r>
          </a:p>
        </p:txBody>
      </p:sp>
      <p:sp>
        <p:nvSpPr>
          <p:cNvPr id="53" name="Text Placeholder 7"/>
          <p:cNvSpPr txBox="1">
            <a:spLocks/>
          </p:cNvSpPr>
          <p:nvPr/>
        </p:nvSpPr>
        <p:spPr>
          <a:xfrm>
            <a:off x="9599612" y="2160919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0881-123-987</a:t>
            </a:r>
          </a:p>
        </p:txBody>
      </p:sp>
      <p:sp>
        <p:nvSpPr>
          <p:cNvPr id="54" name="Text Placeholder 7"/>
          <p:cNvSpPr txBox="1">
            <a:spLocks/>
          </p:cNvSpPr>
          <p:nvPr/>
        </p:nvSpPr>
        <p:spPr>
          <a:xfrm>
            <a:off x="7618412" y="26174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Gosho</a:t>
            </a:r>
          </a:p>
        </p:txBody>
      </p:sp>
      <p:sp>
        <p:nvSpPr>
          <p:cNvPr id="55" name="Text Placeholder 7"/>
          <p:cNvSpPr txBox="1">
            <a:spLocks/>
          </p:cNvSpPr>
          <p:nvPr/>
        </p:nvSpPr>
        <p:spPr>
          <a:xfrm>
            <a:off x="9599612" y="26174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0881-123-789</a:t>
            </a:r>
          </a:p>
        </p:txBody>
      </p:sp>
      <p:sp>
        <p:nvSpPr>
          <p:cNvPr id="56" name="Text Placeholder 7"/>
          <p:cNvSpPr txBox="1">
            <a:spLocks/>
          </p:cNvSpPr>
          <p:nvPr/>
        </p:nvSpPr>
        <p:spPr>
          <a:xfrm>
            <a:off x="7618412" y="30746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Alice</a:t>
            </a:r>
          </a:p>
        </p:txBody>
      </p:sp>
      <p:sp>
        <p:nvSpPr>
          <p:cNvPr id="57" name="Text Placeholder 7"/>
          <p:cNvSpPr txBox="1">
            <a:spLocks/>
          </p:cNvSpPr>
          <p:nvPr/>
        </p:nvSpPr>
        <p:spPr>
          <a:xfrm>
            <a:off x="9599612" y="30746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0881-123-978</a:t>
            </a:r>
          </a:p>
        </p:txBody>
      </p:sp>
    </p:spTree>
    <p:extLst>
      <p:ext uri="{BB962C8B-B14F-4D97-AF65-F5344CB8AC3E}">
        <p14:creationId xmlns:p14="http://schemas.microsoft.com/office/powerpoint/2010/main" val="370327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6577E-6 4.44444E-6 L 0.35634 0.232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817" y="116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4634E-6 0.00115 L 3.94634E-6 -0.0669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403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2493E-6 1.11111E-6 L -3.72493E-6 -0.06644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264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2493E-6 -2.96296E-6 L -3.72493E-6 -0.06667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403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4634E-6 -0.00092 L 3.94634E-6 -0.06643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2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2" grpId="1" animBg="1"/>
      <p:bldP spid="42" grpId="2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</p:bld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SoftUni</Template>
  <TotalTime>0</TotalTime>
  <Words>2741</Words>
  <Application>Microsoft Office PowerPoint</Application>
  <PresentationFormat>Custom</PresentationFormat>
  <Paragraphs>509</Paragraphs>
  <Slides>38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Arial</vt:lpstr>
      <vt:lpstr>Calibri</vt:lpstr>
      <vt:lpstr>Consolas</vt:lpstr>
      <vt:lpstr>Wingdings</vt:lpstr>
      <vt:lpstr>SoftUni 16x9</vt:lpstr>
      <vt:lpstr>Table of Contents</vt:lpstr>
      <vt:lpstr>Associative Arrays</vt:lpstr>
      <vt:lpstr>Associative Arrays (Maps, Dictionaries)</vt:lpstr>
      <vt:lpstr>Dictionary Example – Phonebook</vt:lpstr>
      <vt:lpstr>Dictionary&lt;K, V&gt; vs. SortedDictionary&lt;K, V&gt;</vt:lpstr>
      <vt:lpstr>Dictionaries: Functionality</vt:lpstr>
      <vt:lpstr>Dictionaries: Functionality (2)</vt:lpstr>
      <vt:lpstr>Traditional Dictionary: Add()</vt:lpstr>
      <vt:lpstr>Dictionary: Remove()</vt:lpstr>
      <vt:lpstr>SortedDictionary&lt;K, V&gt; – Example</vt:lpstr>
      <vt:lpstr>Iterating through Dictionaries</vt:lpstr>
      <vt:lpstr>Problem: Odd Occurrences</vt:lpstr>
      <vt:lpstr>Solution: Odd Occurrences</vt:lpstr>
      <vt:lpstr>SortedDictionary Example – Events</vt:lpstr>
      <vt:lpstr>Problem: Count Real Numbers </vt:lpstr>
      <vt:lpstr>Solution: Count Real Numbers</vt:lpstr>
      <vt:lpstr>Processing Sequences with LINQ</vt:lpstr>
      <vt:lpstr>Problem: Sum, Min, Max, Average</vt:lpstr>
      <vt:lpstr>Solution: Sum, Min, Max, Average</vt:lpstr>
      <vt:lpstr>Reading Collections on a Single Line</vt:lpstr>
      <vt:lpstr>Converting Collections</vt:lpstr>
      <vt:lpstr>Sorting Collections</vt:lpstr>
      <vt:lpstr>Sorting Collections by Multiple Criteria</vt:lpstr>
      <vt:lpstr>Take / Skip Elements from Collection</vt:lpstr>
      <vt:lpstr>Problem: Largest 3 Numbers</vt:lpstr>
      <vt:lpstr>Solution: Largest 3 Numbers</vt:lpstr>
      <vt:lpstr>Lambda Expressions</vt:lpstr>
      <vt:lpstr>Lambda Functions</vt:lpstr>
      <vt:lpstr>Filter Collections</vt:lpstr>
      <vt:lpstr>Filtering and Sorting with Lambda Functions</vt:lpstr>
      <vt:lpstr>Getting Unique Elements from Collection</vt:lpstr>
      <vt:lpstr>Problem: Short Words Sorted</vt:lpstr>
      <vt:lpstr>Solution: Short Words Sorted</vt:lpstr>
      <vt:lpstr>Take Single Element from Collection</vt:lpstr>
      <vt:lpstr>Other Operations over Collections</vt:lpstr>
      <vt:lpstr>Problem: Fold and Sum</vt:lpstr>
      <vt:lpstr>Solution: Fold and Sum</vt:lpstr>
      <vt:lpstr>Summary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Dictionaries, Lambda and LINQ</dc:title>
  <dc:subject>Programming Fundamentals Course</dc:subject>
  <dc:creator/>
  <cp:keywords>C#, programming, course, SoftUni, Software University</cp:keywords>
  <dc:description>Programming Fundamentals Course @ SoftUni - https://softuni.bg/courses/programming-fundamentals</dc:description>
  <cp:lastModifiedBy/>
  <cp:revision>1</cp:revision>
  <dcterms:created xsi:type="dcterms:W3CDTF">2014-01-02T17:00:34Z</dcterms:created>
  <dcterms:modified xsi:type="dcterms:W3CDTF">2017-07-14T20:33:30Z</dcterms:modified>
  <cp:category>computer programming;programming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