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633" r:id="rId3"/>
    <p:sldId id="600" r:id="rId4"/>
    <p:sldId id="631" r:id="rId5"/>
    <p:sldId id="537" r:id="rId6"/>
    <p:sldId id="538" r:id="rId7"/>
    <p:sldId id="542" r:id="rId8"/>
    <p:sldId id="545" r:id="rId9"/>
    <p:sldId id="623" r:id="rId10"/>
    <p:sldId id="626" r:id="rId11"/>
    <p:sldId id="548" r:id="rId12"/>
    <p:sldId id="550" r:id="rId13"/>
    <p:sldId id="552" r:id="rId14"/>
    <p:sldId id="553" r:id="rId15"/>
    <p:sldId id="627" r:id="rId16"/>
    <p:sldId id="624" r:id="rId17"/>
    <p:sldId id="554" r:id="rId18"/>
    <p:sldId id="555" r:id="rId19"/>
    <p:sldId id="589" r:id="rId20"/>
    <p:sldId id="557" r:id="rId21"/>
    <p:sldId id="560" r:id="rId22"/>
    <p:sldId id="564" r:id="rId23"/>
    <p:sldId id="562" r:id="rId24"/>
    <p:sldId id="634" r:id="rId25"/>
    <p:sldId id="628" r:id="rId26"/>
    <p:sldId id="635" r:id="rId27"/>
    <p:sldId id="591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BF40F0B-4F43-4FAC-A44B-30B01452C980}">
          <p14:sldIdLst/>
        </p14:section>
        <p14:section name="Strings" id="{FFABAE1C-6DD7-4C2C-8F4E-4384CCAFF100}">
          <p14:sldIdLst>
            <p14:sldId id="633"/>
            <p14:sldId id="600"/>
            <p14:sldId id="631"/>
          </p14:sldIdLst>
        </p14:section>
        <p14:section name="Manipulating Strings" id="{4F292909-1B7D-40DF-82DD-66B412164F61}">
          <p14:sldIdLst>
            <p14:sldId id="537"/>
            <p14:sldId id="538"/>
            <p14:sldId id="542"/>
            <p14:sldId id="545"/>
            <p14:sldId id="623"/>
            <p14:sldId id="626"/>
            <p14:sldId id="548"/>
            <p14:sldId id="550"/>
          </p14:sldIdLst>
        </p14:section>
        <p14:section name="Other String Operations" id="{E9A42B2B-DA87-48CB-A152-B032C727EFC4}">
          <p14:sldIdLst>
            <p14:sldId id="552"/>
            <p14:sldId id="553"/>
            <p14:sldId id="627"/>
            <p14:sldId id="624"/>
            <p14:sldId id="554"/>
            <p14:sldId id="555"/>
            <p14:sldId id="589"/>
          </p14:sldIdLst>
        </p14:section>
        <p14:section name="Building and Modifying Strings" id="{81D2CB48-273A-43B8-9596-1EAD85F95869}">
          <p14:sldIdLst>
            <p14:sldId id="557"/>
            <p14:sldId id="560"/>
            <p14:sldId id="564"/>
            <p14:sldId id="562"/>
            <p14:sldId id="634"/>
            <p14:sldId id="628"/>
            <p14:sldId id="635"/>
          </p14:sldIdLst>
        </p14:section>
        <p14:section name="Conclusion" id="{9286E23B-2FC3-40A0-8C1A-42589FB25A33}">
          <p14:sldIdLst>
            <p14:sldId id="5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0A22E"/>
    <a:srgbClr val="D2A010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1" autoAdjust="0"/>
    <p:restoredTop sz="96256" autoAdjust="0"/>
  </p:normalViewPr>
  <p:slideViewPr>
    <p:cSldViewPr>
      <p:cViewPr varScale="1">
        <p:scale>
          <a:sx n="116" d="100"/>
          <a:sy n="116" d="100"/>
        </p:scale>
        <p:origin x="114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46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9C080-C230-4FC9-8855-25F93EDE6954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370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51A60-BC04-4D56-8364-D10D2FD458CF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513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84200" y="465138"/>
            <a:ext cx="8051800" cy="4530725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26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84200" y="465138"/>
            <a:ext cx="8051800" cy="4530725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301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23597-FBBC-42B6-95B8-38385222AA31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84200" y="465138"/>
            <a:ext cx="8051800" cy="4530725"/>
          </a:xfrm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113236"/>
            <a:ext cx="5733818" cy="3472271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Introducing the StringBuffer Class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latin typeface="Courier New" pitchFamily="49" charset="0"/>
              </a:rPr>
              <a:t>StringBuffer</a:t>
            </a:r>
            <a:r>
              <a:rPr lang="en-US" dirty="0"/>
              <a:t> represents strings that can be modified and extended at run time. The following example creates three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objects, and copies all the characters each time a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is created: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String quote = "Fasten your seatbelts, ";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quote = quote + "it's going to be a bumpy night.";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It is more efficient to preallocate the amount of space required using the </a:t>
            </a:r>
            <a:r>
              <a:rPr lang="en-US" dirty="0">
                <a:latin typeface="Courier New" pitchFamily="49" charset="0"/>
              </a:rPr>
              <a:t>StringBuffer</a:t>
            </a:r>
            <a:r>
              <a:rPr lang="en-US" dirty="0"/>
              <a:t> constructor, and its </a:t>
            </a:r>
            <a:r>
              <a:rPr lang="en-US" dirty="0">
                <a:latin typeface="Courier New" pitchFamily="49" charset="0"/>
              </a:rPr>
              <a:t>append()</a:t>
            </a:r>
            <a:r>
              <a:rPr lang="en-US" dirty="0"/>
              <a:t> method as follows: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StringBuffer quote = new StringBuffer(60); // allocate 60 chars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quote.append("Fasten your seatbelts, ");</a:t>
            </a:r>
            <a:br>
              <a:rPr lang="en-US" dirty="0"/>
            </a:br>
            <a:r>
              <a:rPr lang="en-US" dirty="0"/>
              <a:t>quote.append(" it's going to be a bumpy night. ");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latin typeface="Courier New" pitchFamily="49" charset="0"/>
              </a:rPr>
              <a:t>StringBuffer</a:t>
            </a:r>
            <a:r>
              <a:rPr lang="en-US" dirty="0"/>
              <a:t> also provides a number of overloaded </a:t>
            </a:r>
            <a:r>
              <a:rPr lang="en-US" dirty="0">
                <a:latin typeface="Courier New" pitchFamily="49" charset="0"/>
              </a:rPr>
              <a:t>insert()</a:t>
            </a:r>
            <a:r>
              <a:rPr lang="en-US" dirty="0"/>
              <a:t> methods for inserting various types of data at a particular location in the string buffer.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solidFill>
                  <a:srgbClr val="0000FF"/>
                </a:solidFill>
              </a:rPr>
              <a:t>Instructor Note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0000FF"/>
                </a:solidFill>
              </a:rPr>
              <a:t>The example in the slide uses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to reverse the characters in a string. A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is created, with the same length as the string. The loop traverses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 in reverse order and appends each of its characters to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by using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append()</a:t>
            </a:r>
            <a:r>
              <a:rPr lang="en-US" dirty="0">
                <a:solidFill>
                  <a:srgbClr val="0000FF"/>
                </a:solidFill>
              </a:rPr>
              <a:t>.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therefore holds a reverse copy of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parameter. At the end of the method, a new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 </a:t>
            </a:r>
            <a:r>
              <a:rPr lang="en-US" dirty="0">
                <a:solidFill>
                  <a:srgbClr val="0000FF"/>
                </a:solidFill>
              </a:rPr>
              <a:t>object is created from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object, and this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is returned from the method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7836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043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0#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0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85272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/>
              <a:t> are sequences of characters (texts)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data type</a:t>
            </a:r>
            <a:r>
              <a:rPr lang="en-US" dirty="0"/>
              <a:t> in C#</a:t>
            </a:r>
          </a:p>
          <a:p>
            <a:pPr lvl="1"/>
            <a:r>
              <a:rPr lang="en-US" dirty="0"/>
              <a:t>Declared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Maps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System.String</a:t>
            </a:r>
            <a:r>
              <a:rPr lang="en-US" dirty="0"/>
              <a:t> .NET data type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Concatenated using the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 operator: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bg-BG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84213" y="4534060"/>
            <a:ext cx="62484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"Hello, C#";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89812" y="1524000"/>
            <a:ext cx="4295964" cy="4862014"/>
            <a:chOff x="7008812" y="1600200"/>
            <a:chExt cx="4458687" cy="4660133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147357" y="2959396"/>
              <a:ext cx="881742" cy="248173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9063712" y="2988421"/>
              <a:ext cx="2334561" cy="178312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413" y="1600200"/>
              <a:ext cx="3932261" cy="2304488"/>
            </a:xfrm>
            <a:prstGeom prst="rect">
              <a:avLst/>
            </a:prstGeom>
            <a:ln w="38100"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812" y="4650955"/>
              <a:ext cx="4458687" cy="160937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20877217">
              <a:off x="8983936" y="4355729"/>
              <a:ext cx="13907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string</a:t>
              </a:r>
              <a:endPara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DB24FCD3-A04F-4E40-B1FD-D4CCB6538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5912477"/>
            <a:ext cx="624840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"C#";</a:t>
            </a:r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2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Extracting Substrings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1066801"/>
            <a:ext cx="11049000" cy="56546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str.Substring(int startIndex, int length)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str.Substring(int startIndex)</a:t>
            </a:r>
          </a:p>
        </p:txBody>
      </p:sp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1052511" y="1791856"/>
            <a:ext cx="1014730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@"C:\Pics\Rila2017.jpg";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filename.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(8, 8);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 == "Rila2017"</a:t>
            </a:r>
          </a:p>
        </p:txBody>
      </p:sp>
      <p:sp>
        <p:nvSpPr>
          <p:cNvPr id="607239" name="Rectangle 7"/>
          <p:cNvSpPr>
            <a:spLocks noChangeArrowheads="1"/>
          </p:cNvSpPr>
          <p:nvPr/>
        </p:nvSpPr>
        <p:spPr bwMode="auto">
          <a:xfrm>
            <a:off x="1072498" y="4057072"/>
            <a:ext cx="10127314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@"C:\Pics\Rila2017.jpg";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nameAndExtension = filename.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(8);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nameAndExtension == "Rila2017.jpg"</a:t>
            </a:r>
          </a:p>
        </p:txBody>
      </p:sp>
      <p:graphicFrame>
        <p:nvGraphicFramePr>
          <p:cNvPr id="607342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418128"/>
              </p:ext>
            </p:extLst>
          </p:nvPr>
        </p:nvGraphicFramePr>
        <p:xfrm>
          <a:off x="1072498" y="5659584"/>
          <a:ext cx="10127319" cy="909206"/>
        </p:xfrm>
        <a:graphic>
          <a:graphicData uri="http://schemas.openxmlformats.org/drawingml/2006/table">
            <a:tbl>
              <a:tblPr/>
              <a:tblGrid>
                <a:gridCol w="507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4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93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73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53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53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53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73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53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538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53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0734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0734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0734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4102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4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 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16945" y="5678056"/>
            <a:ext cx="6059055" cy="863976"/>
          </a:xfrm>
          <a:prstGeom prst="rect">
            <a:avLst/>
          </a:prstGeom>
          <a:solidFill>
            <a:srgbClr val="F0A22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Rectangle 2"/>
          <p:cNvSpPr/>
          <p:nvPr/>
        </p:nvSpPr>
        <p:spPr>
          <a:xfrm>
            <a:off x="5116945" y="5678056"/>
            <a:ext cx="4045528" cy="863976"/>
          </a:xfrm>
          <a:prstGeom prst="rect">
            <a:avLst/>
          </a:prstGeom>
          <a:solidFill>
            <a:srgbClr val="F0A22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46864-5063-4076-8DAB-C3C8D3418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612" y="1887721"/>
            <a:ext cx="1981372" cy="19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56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9" grpId="0" animBg="1"/>
      <p:bldP spid="9" grpId="0" animBg="1"/>
      <p:bldP spid="3" grpId="0" animBg="1"/>
      <p:bldP spid="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</a:t>
            </a:r>
            <a:endParaRPr lang="bg-BG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Split a string by given separator(s) :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Example:</a:t>
            </a:r>
            <a:endParaRPr lang="bg-BG" dirty="0"/>
          </a:p>
        </p:txBody>
      </p:sp>
      <p:sp>
        <p:nvSpPr>
          <p:cNvPr id="634884" name="Rectangle 4"/>
          <p:cNvSpPr>
            <a:spLocks noChangeArrowheads="1"/>
          </p:cNvSpPr>
          <p:nvPr/>
        </p:nvSpPr>
        <p:spPr bwMode="auto">
          <a:xfrm>
            <a:off x="684212" y="1915180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(params char[] separator)</a:t>
            </a:r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684212" y="3389055"/>
            <a:ext cx="10668000" cy="2743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listOfBeers = "Amstel,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Zagorka,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Tuborg,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Becks.";</a:t>
            </a:r>
          </a:p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beers = listOfBeers.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', 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Console.WriteLine("Available beers are:");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beer in beers)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Console.WriteLine(beer);</a:t>
            </a:r>
          </a:p>
        </p:txBody>
      </p:sp>
      <p:pic>
        <p:nvPicPr>
          <p:cNvPr id="6" name="Picture 1" descr="C:\Trash\splot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228" y="4704915"/>
            <a:ext cx="1359476" cy="1220213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22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707" y="4248728"/>
            <a:ext cx="10073409" cy="820600"/>
          </a:xfrm>
        </p:spPr>
        <p:txBody>
          <a:bodyPr/>
          <a:lstStyle/>
          <a:p>
            <a:r>
              <a:rPr lang="en-US" dirty="0"/>
              <a:t>Other String Operations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57708" y="5121416"/>
            <a:ext cx="10073408" cy="1339204"/>
          </a:xfrm>
        </p:spPr>
        <p:txBody>
          <a:bodyPr/>
          <a:lstStyle/>
          <a:p>
            <a:r>
              <a:rPr lang="en-US" dirty="0"/>
              <a:t>Replacing and Deleting Substrings, Changing Character Casing, Trimming</a:t>
            </a:r>
            <a:endParaRPr lang="bg-B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8DF579-47D8-406E-8BA8-8FC5FEAA7D7D}"/>
              </a:ext>
            </a:extLst>
          </p:cNvPr>
          <p:cNvGrpSpPr/>
          <p:nvPr/>
        </p:nvGrpSpPr>
        <p:grpSpPr>
          <a:xfrm>
            <a:off x="3198814" y="838200"/>
            <a:ext cx="5791198" cy="3101340"/>
            <a:chOff x="3198814" y="1154430"/>
            <a:chExt cx="5791198" cy="310134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814" y="1154430"/>
              <a:ext cx="5791198" cy="3101340"/>
            </a:xfrm>
            <a:prstGeom prst="roundRect">
              <a:avLst>
                <a:gd name="adj" fmla="val 3265"/>
              </a:avLst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0E7065-DF3A-46F0-B528-CCEEA9914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2510" y="1691991"/>
              <a:ext cx="5023804" cy="181335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4121256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Replacing and Deleting Substrings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str.Replace(match,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replacement)</a:t>
            </a:r>
            <a:r>
              <a:rPr lang="en-US" sz="3200" dirty="0"/>
              <a:t> – replaces all occurrences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000" dirty="0"/>
              <a:t>The result is a new string (strings are immutable)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str.Re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/>
              <a:t>– deletes part of a string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000" dirty="0"/>
              <a:t>Produces a new string as result</a:t>
            </a:r>
            <a:endParaRPr lang="bg-BG" sz="3000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836612" y="2419928"/>
            <a:ext cx="10439400" cy="1320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cocktail = "Vodka + Martini + Cherry";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replaced = cocktail.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("+", "and");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Vodka and Martini and Cherry</a:t>
            </a:r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841950" y="5107712"/>
            <a:ext cx="10434061" cy="1320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price = "$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123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4567";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lowPrice = price.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(2, 3);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$ 4567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194" name="Picture 2" descr="Резултат с изображение за replace icon">
            <a:extLst>
              <a:ext uri="{FF2B5EF4-FFF2-40B4-BE49-F238E27FC236}">
                <a16:creationId xmlns:a16="http://schemas.microsoft.com/office/drawing/2014/main" id="{AC7E8A66-650F-4195-A4C0-19706CA8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412" y="199078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Свързано изображение">
            <a:extLst>
              <a:ext uri="{FF2B5EF4-FFF2-40B4-BE49-F238E27FC236}">
                <a16:creationId xmlns:a16="http://schemas.microsoft.com/office/drawing/2014/main" id="{6A0F9776-5DDF-46D5-B145-745F03D38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212" y="489267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677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Text Filter (Banned Words)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You are given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</a:t>
            </a:r>
            <a:r>
              <a:rPr lang="en-US" dirty="0"/>
              <a:t>and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dirty="0"/>
              <a:t>of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banned words</a:t>
            </a:r>
          </a:p>
          <a:p>
            <a:pPr lvl="1"/>
            <a:r>
              <a:rPr lang="en-US" dirty="0"/>
              <a:t>Replace all banned words in the text with asterisks</a:t>
            </a:r>
          </a:p>
          <a:p>
            <a:pPr lvl="2"/>
            <a:r>
              <a:rPr lang="en-US" dirty="0"/>
              <a:t>Replace </a:t>
            </a:r>
            <a:r>
              <a:rPr lang="en-GB" dirty="0"/>
              <a:t>with asterisks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dirty="0"/>
              <a:t>), whose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dirty="0"/>
              <a:t>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equal</a:t>
            </a:r>
            <a:r>
              <a:rPr lang="en-US" dirty="0"/>
              <a:t> to the word's length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89012" y="3175096"/>
            <a:ext cx="990204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Linux, Windows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 is not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Linux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it is GNU/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Linux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Linux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..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5864548" y="4688879"/>
            <a:ext cx="380999" cy="299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60412" y="620861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https://judge.softuni.bg/Contests/Practice/Index/320#2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93552" y="5123872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 is not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*****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it is GNU/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*****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*****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..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73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026459"/>
          </a:xfrm>
        </p:spPr>
        <p:txBody>
          <a:bodyPr/>
          <a:lstStyle/>
          <a:p>
            <a:r>
              <a:rPr lang="en-GB" dirty="0"/>
              <a:t>Solution: Text Filter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7512" y="990600"/>
            <a:ext cx="11353800" cy="55653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.Split(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add separators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(text.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(banWord))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string(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'*'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542212" y="2183944"/>
            <a:ext cx="3677653" cy="1632420"/>
          </a:xfrm>
          <a:prstGeom prst="wedgeRoundRectCallout">
            <a:avLst>
              <a:gd name="adj1" fmla="val -71599"/>
              <a:gd name="adj2" fmla="val 337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Contains(…)</a:t>
            </a:r>
            <a:r>
              <a:rPr lang="en-US" sz="2800" noProof="1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checks if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FFFFFF"/>
                </a:solidFill>
              </a:rPr>
              <a:t> contains another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2" y="5278584"/>
            <a:ext cx="5105400" cy="1016456"/>
          </a:xfrm>
          <a:prstGeom prst="wedgeRoundRectCallout">
            <a:avLst>
              <a:gd name="adj1" fmla="val -72684"/>
              <a:gd name="adj2" fmla="val -689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Replace a word with a sequence of asterisks of the same length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82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Character Casing</a:t>
            </a:r>
            <a:endParaRPr lang="bg-BG" dirty="0"/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Using the method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ToLower()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</a:pPr>
            <a:endParaRPr lang="en-US" sz="4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Using the method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ToUpper()</a:t>
            </a:r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689550" y="1932067"/>
            <a:ext cx="10510261" cy="133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lowerAlpha = alpha.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ToLower()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abcdefg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Console.WriteLine(lowerAlpha);</a:t>
            </a:r>
          </a:p>
        </p:txBody>
      </p:sp>
      <p:sp>
        <p:nvSpPr>
          <p:cNvPr id="611333" name="Rectangle 5"/>
          <p:cNvSpPr>
            <a:spLocks noChangeArrowheads="1"/>
          </p:cNvSpPr>
          <p:nvPr/>
        </p:nvSpPr>
        <p:spPr bwMode="auto">
          <a:xfrm>
            <a:off x="689550" y="4326771"/>
            <a:ext cx="10515599" cy="133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upperAlpha = alpha.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ToUpper()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ABCDEFG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Console.WriteLine(upperAlpha);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8D9BC1-D604-486D-B807-B1D02441A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640" y="457200"/>
            <a:ext cx="1712570" cy="11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61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29856"/>
            <a:ext cx="11804822" cy="5570355"/>
          </a:xfrm>
        </p:spPr>
        <p:txBody>
          <a:bodyPr/>
          <a:lstStyle/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str.Trim()</a:t>
            </a:r>
            <a:r>
              <a:rPr lang="en-US" sz="3000" noProof="1">
                <a:latin typeface="+mj-lt"/>
                <a:cs typeface="Consolas" pitchFamily="49" charset="0"/>
              </a:rPr>
              <a:t> – trims whitespaces at start and end of string</a:t>
            </a:r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12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Trim(params char[] chars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sz="3000" dirty="0">
              <a:latin typeface="Courier New" pitchFamily="49" charset="0"/>
            </a:endParaRPr>
          </a:p>
          <a:p>
            <a:endParaRPr lang="en-US" sz="3000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b="1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and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str.Trim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White Space</a:t>
            </a:r>
            <a:endParaRPr lang="bg-BG" dirty="0"/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684212" y="1668583"/>
            <a:ext cx="105918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 example of white space    ";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example of white space</a:t>
            </a:r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684212" y="3626842"/>
            <a:ext cx="105918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\t\nHello!!! \n";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', ',' ,'!', '\n','\t');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Hello</a:t>
            </a:r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684212" y="5600181"/>
            <a:ext cx="105918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C#   ";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TrimStart()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clean = "C#   "</a:t>
            </a:r>
          </a:p>
        </p:txBody>
      </p:sp>
      <p:pic>
        <p:nvPicPr>
          <p:cNvPr id="5122" name="Picture 2" descr="Резултат с изображение за trim icon video">
            <a:extLst>
              <a:ext uri="{FF2B5EF4-FFF2-40B4-BE49-F238E27FC236}">
                <a16:creationId xmlns:a16="http://schemas.microsoft.com/office/drawing/2014/main" id="{7E19A4C2-5127-42F4-A44A-A92806CDA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012" y="1089748"/>
            <a:ext cx="1333045" cy="133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0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8" grpId="0" animBg="1"/>
      <p:bldP spid="6379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/>
              <a:t>String Operations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EF5714-794A-4211-B44A-64BDABC2A7A3}"/>
              </a:ext>
            </a:extLst>
          </p:cNvPr>
          <p:cNvGrpSpPr/>
          <p:nvPr/>
        </p:nvGrpSpPr>
        <p:grpSpPr>
          <a:xfrm>
            <a:off x="760412" y="866208"/>
            <a:ext cx="10291087" cy="3667692"/>
            <a:chOff x="760412" y="866208"/>
            <a:chExt cx="10291087" cy="366769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7152" y="1032094"/>
              <a:ext cx="3203660" cy="330688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19E457-A12E-47D2-BADB-4F8077718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412" y="2051954"/>
              <a:ext cx="3510596" cy="1267160"/>
            </a:xfrm>
            <a:prstGeom prst="rect">
              <a:avLst/>
            </a:prstGeom>
          </p:spPr>
        </p:pic>
        <p:pic>
          <p:nvPicPr>
            <p:cNvPr id="8" name="Picture 2" descr="http://www.eton.ac/images/search-icon.png">
              <a:extLst>
                <a:ext uri="{FF2B5EF4-FFF2-40B4-BE49-F238E27FC236}">
                  <a16:creationId xmlns:a16="http://schemas.microsoft.com/office/drawing/2014/main" id="{8F22C2CB-5D16-41B5-9DB7-85F150E2F2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7332" y="3008970"/>
              <a:ext cx="1524930" cy="152493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5B1F628-9DC5-494B-A678-B61CDD1C1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51012" y="866208"/>
              <a:ext cx="1118433" cy="111499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0875E62-6A90-431D-A059-A716128E7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0857697">
              <a:off x="2543561" y="3281536"/>
              <a:ext cx="1286679" cy="857786"/>
            </a:xfrm>
            <a:prstGeom prst="rect">
              <a:avLst/>
            </a:prstGeom>
          </p:spPr>
        </p:pic>
        <p:pic>
          <p:nvPicPr>
            <p:cNvPr id="11" name="Picture 2" descr="Резултат с изображение за replace icon">
              <a:extLst>
                <a:ext uri="{FF2B5EF4-FFF2-40B4-BE49-F238E27FC236}">
                  <a16:creationId xmlns:a16="http://schemas.microsoft.com/office/drawing/2014/main" id="{84FEA1B0-A70E-4ADF-BEA1-1156E54B33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44579">
              <a:off x="8212788" y="131316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Свързано изображение">
              <a:extLst>
                <a:ext uri="{FF2B5EF4-FFF2-40B4-BE49-F238E27FC236}">
                  <a16:creationId xmlns:a16="http://schemas.microsoft.com/office/drawing/2014/main" id="{33F33288-4175-4C0F-9948-EE307BAF60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50523">
              <a:off x="9943135" y="2690571"/>
              <a:ext cx="1108364" cy="1108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4816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58328"/>
            <a:ext cx="8938472" cy="820600"/>
          </a:xfrm>
        </p:spPr>
        <p:txBody>
          <a:bodyPr/>
          <a:lstStyle/>
          <a:p>
            <a:r>
              <a:rPr lang="en-US" sz="4800" dirty="0"/>
              <a:t>Building and Modifying Strings</a:t>
            </a:r>
            <a:endParaRPr lang="bg-BG" sz="4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736496"/>
            <a:ext cx="8938472" cy="719034"/>
          </a:xfrm>
        </p:spPr>
        <p:txBody>
          <a:bodyPr/>
          <a:lstStyle/>
          <a:p>
            <a:r>
              <a:rPr lang="en-US" noProof="1"/>
              <a:t>Using the </a:t>
            </a:r>
            <a:r>
              <a:rPr lang="en-US" b="1" noProof="1">
                <a:latin typeface="Consolas" panose="020B0609020204030204" pitchFamily="49" charset="0"/>
              </a:rPr>
              <a:t>StringBuilder</a:t>
            </a:r>
            <a:r>
              <a:rPr lang="en-US" noProof="1"/>
              <a:t> Class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A4808F-1FC1-413C-9752-E2CE76653DF7}"/>
              </a:ext>
            </a:extLst>
          </p:cNvPr>
          <p:cNvGrpSpPr/>
          <p:nvPr/>
        </p:nvGrpSpPr>
        <p:grpSpPr>
          <a:xfrm>
            <a:off x="963315" y="932872"/>
            <a:ext cx="9904265" cy="3707127"/>
            <a:chOff x="1981052" y="1152823"/>
            <a:chExt cx="8185343" cy="3370115"/>
          </a:xfrm>
        </p:grpSpPr>
        <p:pic>
          <p:nvPicPr>
            <p:cNvPr id="3174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364119" y="1152823"/>
              <a:ext cx="5460586" cy="337011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9E47C1B-0B3E-4AEF-B02E-83B76A423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58667">
              <a:off x="1981052" y="2020022"/>
              <a:ext cx="3510596" cy="126716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E8773F-47C4-4538-B802-9272FD591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23012" y="1236353"/>
              <a:ext cx="3843383" cy="1986233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295949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 marL="304747" lvl="1"/>
            <a:r>
              <a:rPr lang="en-US" sz="3600" dirty="0"/>
              <a:t>Strings are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(read-only) sequences of characters</a:t>
            </a:r>
          </a:p>
          <a:p>
            <a:pPr marL="609494" lvl="2"/>
            <a:r>
              <a:rPr lang="en-US" sz="3400" dirty="0"/>
              <a:t>Accessible by index (read-only)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pPr>
              <a:spcBef>
                <a:spcPts val="1800"/>
              </a:spcBef>
            </a:pPr>
            <a:r>
              <a:rPr lang="en-US" sz="3600" dirty="0"/>
              <a:t>Strings use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Unicode </a:t>
            </a:r>
            <a:r>
              <a:rPr lang="en-US" sz="3600" dirty="0"/>
              <a:t>(can use most alphabets, e.g. Arabic)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C# Strings are Immutable, use Unicode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F87EB-FB2E-4F4D-8D47-E6A3EA265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4" y="2668453"/>
            <a:ext cx="4648198" cy="20559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 =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C#"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ch = str[2];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OK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str[2] = 'a';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Error!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2DCF8D-3652-4446-B850-AC34709E7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722107"/>
            <a:ext cx="11145985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greeting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ar-AE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السَّلَامُ عَلَيْكُمْ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As-salamu alaykum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E44AEA-1454-478A-87A6-08C64EFCDCFA}"/>
              </a:ext>
            </a:extLst>
          </p:cNvPr>
          <p:cNvSpPr/>
          <p:nvPr/>
        </p:nvSpPr>
        <p:spPr>
          <a:xfrm>
            <a:off x="5486403" y="2668453"/>
            <a:ext cx="6191394" cy="2055947"/>
          </a:xfrm>
          <a:prstGeom prst="roundRect">
            <a:avLst>
              <a:gd name="adj" fmla="val 1348"/>
            </a:avLst>
          </a:prstGeom>
          <a:solidFill>
            <a:srgbClr val="F0A22E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52">
            <a:extLst>
              <a:ext uri="{FF2B5EF4-FFF2-40B4-BE49-F238E27FC236}">
                <a16:creationId xmlns:a16="http://schemas.microsoft.com/office/drawing/2014/main" id="{8DDB923D-A2BF-4686-9DE5-284FBF262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94485"/>
              </p:ext>
            </p:extLst>
          </p:nvPr>
        </p:nvGraphicFramePr>
        <p:xfrm>
          <a:off x="7553760" y="3181061"/>
          <a:ext cx="3809998" cy="997968"/>
        </p:xfrm>
        <a:graphic>
          <a:graphicData uri="http://schemas.openxmlformats.org/drawingml/2006/table">
            <a:tbl>
              <a:tblPr/>
              <a:tblGrid>
                <a:gridCol w="422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3854522682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1176687283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840903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8C41DC3-C344-48A4-86A6-7D4B79C337AC}"/>
              </a:ext>
            </a:extLst>
          </p:cNvPr>
          <p:cNvSpPr txBox="1"/>
          <p:nvPr/>
        </p:nvSpPr>
        <p:spPr>
          <a:xfrm>
            <a:off x="6218113" y="3150689"/>
            <a:ext cx="1259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index 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240F96-20C0-442F-A24B-3AF14A4C723B}"/>
              </a:ext>
            </a:extLst>
          </p:cNvPr>
          <p:cNvSpPr txBox="1"/>
          <p:nvPr/>
        </p:nvSpPr>
        <p:spPr>
          <a:xfrm>
            <a:off x="5537067" y="3666413"/>
            <a:ext cx="1940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str[index] =</a:t>
            </a:r>
          </a:p>
        </p:txBody>
      </p:sp>
    </p:spTree>
    <p:extLst>
      <p:ext uri="{BB962C8B-B14F-4D97-AF65-F5344CB8AC3E}">
        <p14:creationId xmlns:p14="http://schemas.microsoft.com/office/powerpoint/2010/main" val="76316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StringBuilde</a:t>
            </a:r>
            <a:r>
              <a:rPr lang="en-US" dirty="0"/>
              <a:t>r: How It Works?</a:t>
            </a:r>
            <a:endParaRPr lang="bg-BG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idx="1"/>
          </p:nvPr>
        </p:nvSpPr>
        <p:spPr>
          <a:xfrm>
            <a:off x="303212" y="4928338"/>
            <a:ext cx="11506200" cy="14015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keeps a buffer space, allocated in advance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 </a:t>
            </a:r>
            <a:r>
              <a:rPr lang="en-US" dirty="0"/>
              <a:t>allocate memory for most operations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performance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graphicFrame>
        <p:nvGraphicFramePr>
          <p:cNvPr id="67384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555913"/>
              </p:ext>
            </p:extLst>
          </p:nvPr>
        </p:nvGraphicFramePr>
        <p:xfrm>
          <a:off x="4594169" y="2338230"/>
          <a:ext cx="5526088" cy="4318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3831" name="AutoShape 39"/>
          <p:cNvSpPr>
            <a:spLocks/>
          </p:cNvSpPr>
          <p:nvPr/>
        </p:nvSpPr>
        <p:spPr bwMode="auto">
          <a:xfrm rot="16200000">
            <a:off x="5994372" y="1417945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2" name="AutoShape 40"/>
          <p:cNvSpPr>
            <a:spLocks/>
          </p:cNvSpPr>
          <p:nvPr/>
        </p:nvSpPr>
        <p:spPr bwMode="auto">
          <a:xfrm rot="16200000">
            <a:off x="8786785" y="1946636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5" name="AutoShape 43"/>
          <p:cNvSpPr>
            <a:spLocks/>
          </p:cNvSpPr>
          <p:nvPr/>
        </p:nvSpPr>
        <p:spPr bwMode="auto">
          <a:xfrm rot="5400000" flipV="1">
            <a:off x="7187352" y="-635951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5340" y="2226531"/>
            <a:ext cx="32367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= 9</a:t>
            </a:r>
          </a:p>
          <a:p>
            <a:pPr lvl="1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 = 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7812" y="1381521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65448" y="3313093"/>
            <a:ext cx="192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buffer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54972" y="3306939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unused buffer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74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4" grpId="0" uiExpand="1" build="p"/>
      <p:bldP spid="673831" grpId="0" animBg="1"/>
      <p:bldP spid="673832" grpId="0" animBg="1"/>
      <p:bldP spid="673835" grpId="0" animBg="1"/>
      <p:bldP spid="13" grpId="0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noProof="1"/>
              <a:t>Use the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System.Text.StringBuilder</a:t>
            </a:r>
            <a:r>
              <a:rPr lang="en-US" sz="3200" noProof="1"/>
              <a:t> to build / modify strings:</a:t>
            </a:r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Changing the Contents of a String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1748" name="Rectangle 4"/>
          <p:cNvSpPr>
            <a:spLocks noChangeArrowheads="1"/>
          </p:cNvSpPr>
          <p:nvPr/>
        </p:nvSpPr>
        <p:spPr bwMode="auto">
          <a:xfrm>
            <a:off x="798512" y="1960416"/>
            <a:ext cx="10591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ReverseString(string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sb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StringBuilder()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str.Length - 1; i &gt;= 0; i--)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(str[i]);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sb.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231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StringBuilde</a:t>
            </a:r>
            <a:r>
              <a:rPr lang="en-US" dirty="0"/>
              <a:t>r Class</a:t>
            </a:r>
            <a:endParaRPr lang="bg-BG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1143001"/>
            <a:ext cx="11201400" cy="53832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StringBuilder(int capacity)</a:t>
            </a:r>
            <a:r>
              <a:rPr lang="en-US" sz="3200" dirty="0"/>
              <a:t> constructor allocates in advance buffer of size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capacity</a:t>
            </a:r>
          </a:p>
          <a:p>
            <a:pPr lvl="1">
              <a:lnSpc>
                <a:spcPct val="11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Capacity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dirty="0"/>
              <a:t>holds the currently allocated space (in characters)</a:t>
            </a:r>
          </a:p>
          <a:p>
            <a:pPr lvl="1">
              <a:lnSpc>
                <a:spcPct val="11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dirty="0"/>
              <a:t>holds the length of the string in the buffer</a:t>
            </a:r>
          </a:p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this[int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index]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/>
              <a:t>(indexer) access the char at given position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3" name="Group 48">
            <a:extLst>
              <a:ext uri="{FF2B5EF4-FFF2-40B4-BE49-F238E27FC236}">
                <a16:creationId xmlns:a16="http://schemas.microsoft.com/office/drawing/2014/main" id="{61F7B190-1B0A-4E8A-BD38-527C85FB4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859365"/>
              </p:ext>
            </p:extLst>
          </p:nvPr>
        </p:nvGraphicFramePr>
        <p:xfrm>
          <a:off x="2882800" y="5229365"/>
          <a:ext cx="5526088" cy="4318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AutoShape 39">
            <a:extLst>
              <a:ext uri="{FF2B5EF4-FFF2-40B4-BE49-F238E27FC236}">
                <a16:creationId xmlns:a16="http://schemas.microsoft.com/office/drawing/2014/main" id="{F07620DF-E5D3-448F-9010-5F0BE56EF24C}"/>
              </a:ext>
            </a:extLst>
          </p:cNvPr>
          <p:cNvSpPr>
            <a:spLocks/>
          </p:cNvSpPr>
          <p:nvPr/>
        </p:nvSpPr>
        <p:spPr bwMode="auto">
          <a:xfrm rot="16200000">
            <a:off x="4318096" y="4273988"/>
            <a:ext cx="390190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40">
            <a:extLst>
              <a:ext uri="{FF2B5EF4-FFF2-40B4-BE49-F238E27FC236}">
                <a16:creationId xmlns:a16="http://schemas.microsoft.com/office/drawing/2014/main" id="{7B516815-4D7E-4551-AB90-0A141FBDF9E2}"/>
              </a:ext>
            </a:extLst>
          </p:cNvPr>
          <p:cNvSpPr>
            <a:spLocks/>
          </p:cNvSpPr>
          <p:nvPr/>
        </p:nvSpPr>
        <p:spPr bwMode="auto">
          <a:xfrm rot="16200000">
            <a:off x="7110509" y="4802678"/>
            <a:ext cx="390190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3">
            <a:extLst>
              <a:ext uri="{FF2B5EF4-FFF2-40B4-BE49-F238E27FC236}">
                <a16:creationId xmlns:a16="http://schemas.microsoft.com/office/drawing/2014/main" id="{07370042-B22D-4CB6-8220-9572EFD7E5FD}"/>
              </a:ext>
            </a:extLst>
          </p:cNvPr>
          <p:cNvSpPr>
            <a:spLocks/>
          </p:cNvSpPr>
          <p:nvPr/>
        </p:nvSpPr>
        <p:spPr bwMode="auto">
          <a:xfrm rot="5400000" flipV="1">
            <a:off x="5511623" y="2295744"/>
            <a:ext cx="26050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E7D5FF-2B70-4F60-A864-08D13D5448C4}"/>
              </a:ext>
            </a:extLst>
          </p:cNvPr>
          <p:cNvSpPr txBox="1"/>
          <p:nvPr/>
        </p:nvSpPr>
        <p:spPr>
          <a:xfrm>
            <a:off x="5015011" y="4412982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DCA10E-DBB3-490E-BF35-546BF244B6B2}"/>
              </a:ext>
            </a:extLst>
          </p:cNvPr>
          <p:cNvSpPr txBox="1"/>
          <p:nvPr/>
        </p:nvSpPr>
        <p:spPr>
          <a:xfrm>
            <a:off x="2900971" y="6091535"/>
            <a:ext cx="3234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buffer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1F19E-37CA-4BC3-AE2A-4746D075E5D1}"/>
              </a:ext>
            </a:extLst>
          </p:cNvPr>
          <p:cNvSpPr txBox="1"/>
          <p:nvPr/>
        </p:nvSpPr>
        <p:spPr>
          <a:xfrm>
            <a:off x="6078395" y="6091535"/>
            <a:ext cx="2454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unused buffer</a:t>
            </a:r>
          </a:p>
        </p:txBody>
      </p:sp>
    </p:spTree>
    <p:extLst>
      <p:ext uri="{BB962C8B-B14F-4D97-AF65-F5344CB8AC3E}">
        <p14:creationId xmlns:p14="http://schemas.microsoft.com/office/powerpoint/2010/main" val="230963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ADDC25-455C-46F7-8343-C09797D5B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C361FF-0524-43F0-9E9B-DD408FBB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StringBuilde</a:t>
            </a:r>
            <a:r>
              <a:rPr lang="en-US" dirty="0"/>
              <a:t>r Operations – Examples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671E3B-15C1-4361-A549-8DACCA13E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183987"/>
            <a:ext cx="108204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builder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StringBuilder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(100);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 Maria, how are you?");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 Maria, how are you?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'D';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 Daria, how are you?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(5, 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Hello, how are you?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(5, " Peter");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 Peter, how are you?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Peter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George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 George, how are you?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83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String Concatenation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Given the code below try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optimize</a:t>
            </a:r>
            <a:r>
              <a:rPr lang="en-US" dirty="0"/>
              <a:t> it to go under a second</a:t>
            </a:r>
          </a:p>
          <a:p>
            <a:pPr lvl="1"/>
            <a:r>
              <a:rPr lang="en-US" dirty="0"/>
              <a:t>Do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change the loop 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Convert.ToString()</a:t>
            </a:r>
            <a:r>
              <a:rPr lang="en-US" dirty="0"/>
              <a:t> method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E787CAA-1E0D-4056-8432-EB399A98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483" y="2941286"/>
            <a:ext cx="589013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timer = new Stopwatch();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timer.Start();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result = "";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50000;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result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Convert.ToString(i,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Console.WriteLine(result.Length);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Console.WriteLine(timer.Elapsed);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FB509-C94C-4B0F-B76B-0DFEA0F35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512" y="2931336"/>
            <a:ext cx="4686300" cy="1362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ACE533-0F5B-48F6-9C77-89DD51685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512" y="4521597"/>
            <a:ext cx="46863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16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DE047D-E977-41BB-8BA6-AD10065D3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2AA062-C4B4-4C61-B815-6E529E17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String Concatenation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A3F1C9-48D2-4022-A6AA-79BD12103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4" y="1447800"/>
            <a:ext cx="10515598" cy="45366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var timer = new Stopwatch();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timer.Start();</a:t>
            </a:r>
          </a:p>
          <a:p>
            <a:pPr eaLnBrk="0" hangingPunct="0">
              <a:lnSpc>
                <a:spcPct val="12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var result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new StringBuilder()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for (int i = 0; i &lt; 50000;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result.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Append(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Convert.ToString(i, 2)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Console.WriteLine(result.Length);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Console.WriteLine(timer.Elapsed);</a:t>
            </a:r>
          </a:p>
        </p:txBody>
      </p:sp>
    </p:spTree>
    <p:extLst>
      <p:ext uri="{BB962C8B-B14F-4D97-AF65-F5344CB8AC3E}">
        <p14:creationId xmlns:p14="http://schemas.microsoft.com/office/powerpoint/2010/main" val="262444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14177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Strings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en-US" dirty="0"/>
              <a:t> sequences of Unicode characters</a:t>
            </a:r>
          </a:p>
          <a:p>
            <a:pPr lvl="1">
              <a:lnSpc>
                <a:spcPct val="110000"/>
              </a:lnSpc>
            </a:pPr>
            <a:endParaRPr lang="en-US" noProof="1"/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noProof="1"/>
              <a:t>String processing methods</a:t>
            </a:r>
          </a:p>
          <a:p>
            <a:pPr lvl="1"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IndexOf()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Compare()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Substring()</a:t>
            </a:r>
            <a:r>
              <a:rPr lang="en-US" noProof="1"/>
              <a:t>,</a:t>
            </a:r>
            <a:br>
              <a:rPr lang="en-US" noProof="1"/>
            </a:b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Remove()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ToUpper / ToLower()</a:t>
            </a:r>
            <a:r>
              <a:rPr lang="en-US" noProof="1"/>
              <a:t>,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Replace()</a:t>
            </a:r>
            <a:r>
              <a:rPr lang="en-US" noProof="1"/>
              <a:t>, …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noProof="1"/>
              <a:t> efficiently builds / modifies strings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2096656"/>
            <a:ext cx="2894668" cy="214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C2160B-A20F-40FB-BD41-DC1432879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1" y="5601645"/>
            <a:ext cx="10668001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var result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new StringBuilder()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for (int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500000;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 result.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(i.ToString());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8ED2BE-0DCC-4FF0-9929-82BEB79A0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828349"/>
            <a:ext cx="5410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C#"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str[2] = 'a';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Error!</a:t>
            </a:r>
          </a:p>
        </p:txBody>
      </p:sp>
    </p:spTree>
    <p:extLst>
      <p:ext uri="{BB962C8B-B14F-4D97-AF65-F5344CB8AC3E}">
        <p14:creationId xmlns:p14="http://schemas.microsoft.com/office/powerpoint/2010/main" val="250340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Initializing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literal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Reading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 from the console: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Converting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 from and to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array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String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905000"/>
            <a:ext cx="6324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 =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C#"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3429000"/>
            <a:ext cx="1074420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Hi,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name);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5410200"/>
            <a:ext cx="1074420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new String(new char[]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['s',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graphicFrame>
        <p:nvGraphicFramePr>
          <p:cNvPr id="10" name="Group 52">
            <a:extLst>
              <a:ext uri="{FF2B5EF4-FFF2-40B4-BE49-F238E27FC236}">
                <a16:creationId xmlns:a16="http://schemas.microsoft.com/office/drawing/2014/main" id="{5A377F8A-835D-4B06-BE4A-9538C2383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075127"/>
              </p:ext>
            </p:extLst>
          </p:nvPr>
        </p:nvGraphicFramePr>
        <p:xfrm>
          <a:off x="7502611" y="1676400"/>
          <a:ext cx="4178539" cy="940056"/>
        </p:xfrm>
        <a:graphic>
          <a:graphicData uri="http://schemas.openxmlformats.org/drawingml/2006/table">
            <a:tbl>
              <a:tblPr/>
              <a:tblGrid>
                <a:gridCol w="46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3854522682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1176687283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840903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9EA2BD9-C0DD-4405-B4B1-E5D661C56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611" y="2971800"/>
            <a:ext cx="4178537" cy="13026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359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title"/>
          </p:nvPr>
        </p:nvSpPr>
        <p:spPr>
          <a:xfrm>
            <a:off x="1626222" y="4365136"/>
            <a:ext cx="8938472" cy="8206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Manipulating Strings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6222" y="5211310"/>
            <a:ext cx="8938472" cy="1339204"/>
          </a:xfrm>
        </p:spPr>
        <p:txBody>
          <a:bodyPr/>
          <a:lstStyle/>
          <a:p>
            <a:r>
              <a:rPr lang="en-US" dirty="0"/>
              <a:t>Comparing, Concatenating, Searching, Extracting Substrings, Splitting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2C28BB-2388-46CC-B20C-052ABAD900CF}"/>
              </a:ext>
            </a:extLst>
          </p:cNvPr>
          <p:cNvGrpSpPr/>
          <p:nvPr/>
        </p:nvGrpSpPr>
        <p:grpSpPr>
          <a:xfrm>
            <a:off x="3072264" y="609163"/>
            <a:ext cx="7370477" cy="3502990"/>
            <a:chOff x="3072264" y="609163"/>
            <a:chExt cx="7370477" cy="3502990"/>
          </a:xfrm>
        </p:grpSpPr>
        <p:pic>
          <p:nvPicPr>
            <p:cNvPr id="7" name="Picture 1" descr="C:\Trash\sinaps.png">
              <a:extLst>
                <a:ext uri="{FF2B5EF4-FFF2-40B4-BE49-F238E27FC236}">
                  <a16:creationId xmlns:a16="http://schemas.microsoft.com/office/drawing/2014/main" id="{55C70D4B-488D-4A6D-819A-77197C11AD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264" y="955495"/>
              <a:ext cx="6136867" cy="3156658"/>
            </a:xfrm>
            <a:prstGeom prst="roundRect">
              <a:avLst>
                <a:gd name="adj" fmla="val 19416"/>
              </a:avLst>
            </a:prstGeom>
            <a:noFill/>
            <a:ln>
              <a:noFill/>
            </a:ln>
            <a:effectLst>
              <a:softEdge rad="63500"/>
            </a:effectLst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8F048E2-842A-4AD1-9F8E-29A02EB7C19E}"/>
                </a:ext>
              </a:extLst>
            </p:cNvPr>
            <p:cNvGrpSpPr/>
            <p:nvPr/>
          </p:nvGrpSpPr>
          <p:grpSpPr>
            <a:xfrm>
              <a:off x="3643225" y="1644647"/>
              <a:ext cx="5023804" cy="2106007"/>
              <a:chOff x="7085012" y="4379292"/>
              <a:chExt cx="4458687" cy="186910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F8FC938-0F73-4402-809E-395AAFF74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85012" y="4639022"/>
                <a:ext cx="4458687" cy="1609378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001D22-920D-4076-BC38-BD2D31FD9AD1}"/>
                  </a:ext>
                </a:extLst>
              </p:cNvPr>
              <p:cNvSpPr txBox="1"/>
              <p:nvPr/>
            </p:nvSpPr>
            <p:spPr>
              <a:xfrm rot="20877217">
                <a:off x="9025193" y="4379292"/>
                <a:ext cx="13907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noProof="1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>
                      <a:glow rad="63500">
                        <a:schemeClr val="accent6">
                          <a:satMod val="175000"/>
                          <a:alpha val="40000"/>
                        </a:schemeClr>
                      </a:glow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string</a:t>
                </a:r>
                <a:endPara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1030" name="Picture 6" descr="http://images.wikia.com/fallout/images/6/6e/Tweezers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65600">
              <a:off x="6228722" y="609163"/>
              <a:ext cx="4214019" cy="220887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443742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76173" name="Rectangle 1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Ordinal</a:t>
            </a:r>
            <a:r>
              <a:rPr lang="en-US" dirty="0"/>
              <a:t> (exact binary) string comparison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Case-insensitive</a:t>
            </a:r>
            <a:r>
              <a:rPr lang="en-US" dirty="0"/>
              <a:t> string comparison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Case-sensitive</a:t>
            </a:r>
            <a:r>
              <a:rPr lang="en-US" dirty="0"/>
              <a:t> string comparison</a:t>
            </a: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Strings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912811" y="3192279"/>
            <a:ext cx="1021079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string.Compare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(str1, str2,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if str1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if str1 is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before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if str1 is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</a:t>
            </a:r>
            <a:endParaRPr lang="en-US" sz="3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912812" y="5967998"/>
            <a:ext cx="10210799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string.Compare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(str1, str2,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E787F97-F8BB-43F5-9A32-EB4AE4A2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1782648"/>
            <a:ext cx="10210799" cy="556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eq = (str1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str2);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uses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String.Equals(…)</a:t>
            </a:r>
          </a:p>
        </p:txBody>
      </p:sp>
      <p:pic>
        <p:nvPicPr>
          <p:cNvPr id="2050" name="Picture 2" descr="Резултат с изображение за compare icon">
            <a:extLst>
              <a:ext uri="{FF2B5EF4-FFF2-40B4-BE49-F238E27FC236}">
                <a16:creationId xmlns:a16="http://schemas.microsoft.com/office/drawing/2014/main" id="{5AF50E60-3315-467C-8591-9C855190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186" y="3913908"/>
            <a:ext cx="1709289" cy="170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368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 animBg="1"/>
      <p:bldP spid="4761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(Combining) Strings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1143001"/>
            <a:ext cx="11263200" cy="53101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Concat()</a:t>
            </a:r>
            <a:r>
              <a:rPr lang="en-US" dirty="0"/>
              <a:t> method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 operators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Any object can be appended to a string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790892" y="1905000"/>
            <a:ext cx="1063752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string.Concat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(str1, str2); </a:t>
            </a:r>
          </a:p>
        </p:txBody>
      </p:sp>
      <p:sp>
        <p:nvSpPr>
          <p:cNvPr id="477190" name="Rectangle 6"/>
          <p:cNvSpPr>
            <a:spLocks noChangeArrowheads="1"/>
          </p:cNvSpPr>
          <p:nvPr/>
        </p:nvSpPr>
        <p:spPr bwMode="auto">
          <a:xfrm>
            <a:off x="790892" y="3313093"/>
            <a:ext cx="10637520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str1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str1;</a:t>
            </a:r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790892" y="5334000"/>
            <a:ext cx="1063752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"Peter";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22;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"Peter 22"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E2666-180D-4F3F-89C9-75BA7366F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012" y="2471613"/>
            <a:ext cx="2202718" cy="20226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0977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0" grpId="0" animBg="1"/>
      <p:bldP spid="47719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Finding a substring within a given string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str.IndexOf(string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term)</a:t>
            </a:r>
            <a:r>
              <a:rPr lang="en-US" noProof="1"/>
              <a:t> – returns the first index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-1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str.LastIndexOf(string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term)</a:t>
            </a:r>
            <a:r>
              <a:rPr lang="en-US" noProof="1"/>
              <a:t> – finds the last occurence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endParaRPr lang="en-US" noProof="1">
              <a:latin typeface="Courier New" pitchFamily="49" charset="0"/>
            </a:endParaRPr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Strings</a:t>
            </a:r>
            <a:endParaRPr lang="bg-BG" dirty="0"/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auto">
          <a:xfrm>
            <a:off x="912812" y="2480749"/>
            <a:ext cx="10210800" cy="1881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email = "vasko@gmail.org";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firstIndex = email.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("@");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secondIndex = email.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("a", 2);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notFound = email.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("/");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606215" name="Rectangle 7"/>
          <p:cNvSpPr>
            <a:spLocks noChangeArrowheads="1"/>
          </p:cNvSpPr>
          <p:nvPr/>
        </p:nvSpPr>
        <p:spPr bwMode="auto">
          <a:xfrm>
            <a:off x="912811" y="5334000"/>
            <a:ext cx="10210801" cy="9764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verse = "To be or not to be…";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lastIndex = verse.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("be");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pic>
        <p:nvPicPr>
          <p:cNvPr id="49154" name="Picture 2" descr="http://www.eton.ac/images/search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0882">
            <a:off x="10044222" y="2328394"/>
            <a:ext cx="1845165" cy="18451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6160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4" grpId="0" animBg="1"/>
      <p:bldP spid="6062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Count Substring Occurrences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You are given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</a:t>
            </a:r>
            <a:r>
              <a:rPr lang="en-US" dirty="0"/>
              <a:t>and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pattern</a:t>
            </a:r>
          </a:p>
          <a:p>
            <a:pPr lvl="1"/>
            <a:r>
              <a:rPr lang="en-US" dirty="0"/>
              <a:t>Find how many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times</a:t>
            </a:r>
            <a:r>
              <a:rPr lang="en-US" dirty="0"/>
              <a:t> that pattern occurs in the text</a:t>
            </a:r>
          </a:p>
          <a:p>
            <a:pPr lvl="2"/>
            <a:r>
              <a:rPr lang="en-US" dirty="0"/>
              <a:t>Overlapping is allowed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22612" y="4707826"/>
            <a:ext cx="38244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Welcome to SoftUni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740960" y="4740402"/>
            <a:ext cx="868052" cy="10507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121537" y="5090233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45195" y="3436203"/>
            <a:ext cx="241110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ababa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aba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aba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64771" y="3436204"/>
            <a:ext cx="815233" cy="954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387292" y="3737689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398778" y="3436203"/>
            <a:ext cx="241110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aaaaaa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aa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13578" y="3436203"/>
            <a:ext cx="73005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8989633" y="3760731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https://judge.softuni.bg/Contests/Practice/Index/320#1</a:t>
            </a:r>
            <a:endParaRPr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933575" y="3525520"/>
            <a:ext cx="586105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329180" y="3525520"/>
            <a:ext cx="584200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303216" y="3525520"/>
            <a:ext cx="610924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59497" y="3525520"/>
            <a:ext cx="423902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883399" y="3525516"/>
            <a:ext cx="386081" cy="345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269480" y="3525516"/>
            <a:ext cx="388620" cy="345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05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Count Substring Occurrences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51121"/>
            <a:ext cx="10668000" cy="5278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 = Console.ReadLine().ToLower();</a:t>
            </a:r>
          </a:p>
          <a:p>
            <a:pPr eaLnBrk="0" hangingPunct="0">
              <a:lnSpc>
                <a:spcPct val="10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Console.ReadLine().ToLower();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input.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!= -1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counter++;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index = input.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(pattern, index + 1)</a:t>
            </a:r>
          </a:p>
          <a:p>
            <a:pPr eaLnBrk="0" hangingPunct="0">
              <a:lnSpc>
                <a:spcPct val="10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Console.WriteLine(counter);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21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1806</Words>
  <Application>Microsoft Office PowerPoint</Application>
  <PresentationFormat>Custom</PresentationFormat>
  <Paragraphs>402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Wingdings</vt:lpstr>
      <vt:lpstr>SoftUni 16x9</vt:lpstr>
      <vt:lpstr>Strings</vt:lpstr>
      <vt:lpstr>In C# Strings are Immutable, use Unicode</vt:lpstr>
      <vt:lpstr>Initializing a String</vt:lpstr>
      <vt:lpstr>Manipulating Strings</vt:lpstr>
      <vt:lpstr>Comparing Strings</vt:lpstr>
      <vt:lpstr>Concatenating (Combining) Strings</vt:lpstr>
      <vt:lpstr>Searching in Strings</vt:lpstr>
      <vt:lpstr>Problem: Count Substring Occurrences</vt:lpstr>
      <vt:lpstr>Solution: Count Substring Occurrences</vt:lpstr>
      <vt:lpstr>Extracting Substrings</vt:lpstr>
      <vt:lpstr>Splitting Strings</vt:lpstr>
      <vt:lpstr>Other String Operations</vt:lpstr>
      <vt:lpstr>Replacing and Deleting Substrings</vt:lpstr>
      <vt:lpstr>Problem: Text Filter (Banned Words)</vt:lpstr>
      <vt:lpstr>Solution: Text Filter</vt:lpstr>
      <vt:lpstr>Changing Character Casing</vt:lpstr>
      <vt:lpstr>Trimming White Space</vt:lpstr>
      <vt:lpstr>String Operations</vt:lpstr>
      <vt:lpstr>Building and Modifying Strings</vt:lpstr>
      <vt:lpstr>StringBuilder: How It Works?</vt:lpstr>
      <vt:lpstr>Changing the Contents of a String</vt:lpstr>
      <vt:lpstr>The StringBuilder Class</vt:lpstr>
      <vt:lpstr>StringBuilder Operations – Examples</vt:lpstr>
      <vt:lpstr>Problem: String Concatenation</vt:lpstr>
      <vt:lpstr>Solution: String Concatenation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Programming Fundamentals Course</dc:subject>
  <dc:creator/>
  <cp:keywords>C#, text, string, processing,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2017-07-22T21:09:50Z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