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25"/>
  </p:notesMasterIdLst>
  <p:handoutMasterIdLst>
    <p:handoutMasterId r:id="rId26"/>
  </p:handoutMasterIdLst>
  <p:sldIdLst>
    <p:sldId id="595" r:id="rId4"/>
    <p:sldId id="633" r:id="rId5"/>
    <p:sldId id="636" r:id="rId6"/>
    <p:sldId id="602" r:id="rId7"/>
    <p:sldId id="603" r:id="rId8"/>
    <p:sldId id="604" r:id="rId9"/>
    <p:sldId id="605" r:id="rId10"/>
    <p:sldId id="606" r:id="rId11"/>
    <p:sldId id="630" r:id="rId12"/>
    <p:sldId id="607" r:id="rId13"/>
    <p:sldId id="609" r:id="rId14"/>
    <p:sldId id="610" r:id="rId15"/>
    <p:sldId id="613" r:id="rId16"/>
    <p:sldId id="614" r:id="rId17"/>
    <p:sldId id="615" r:id="rId18"/>
    <p:sldId id="616" r:id="rId19"/>
    <p:sldId id="617" r:id="rId20"/>
    <p:sldId id="631" r:id="rId21"/>
    <p:sldId id="632" r:id="rId22"/>
    <p:sldId id="618" r:id="rId23"/>
    <p:sldId id="59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BF40F0B-4F43-4FAC-A44B-30B01452C980}">
          <p14:sldIdLst>
            <p14:sldId id="595"/>
          </p14:sldIdLst>
        </p14:section>
        <p14:section name="Regular Expressions" id="{C26D8618-AB4A-4067-AF04-093F256AA5F8}">
          <p14:sldIdLst>
            <p14:sldId id="633"/>
            <p14:sldId id="636"/>
            <p14:sldId id="602"/>
            <p14:sldId id="603"/>
            <p14:sldId id="604"/>
            <p14:sldId id="605"/>
            <p14:sldId id="606"/>
            <p14:sldId id="630"/>
            <p14:sldId id="607"/>
          </p14:sldIdLst>
        </p14:section>
        <p14:section name="Backreference Constructs" id="{92EB2F62-5D24-4E9B-89CF-2FD38F155B65}">
          <p14:sldIdLst>
            <p14:sldId id="609"/>
            <p14:sldId id="610"/>
          </p14:sldIdLst>
        </p14:section>
        <p14:section name="RegEx using built-in Regex classes" id="{302A92F4-F2B8-479D-A6E2-EC86D23CB92E}">
          <p14:sldIdLst>
            <p14:sldId id="613"/>
            <p14:sldId id="614"/>
            <p14:sldId id="615"/>
            <p14:sldId id="616"/>
            <p14:sldId id="617"/>
            <p14:sldId id="631"/>
            <p14:sldId id="632"/>
            <p14:sldId id="618"/>
          </p14:sldIdLst>
        </p14:section>
        <p14:section name="Conclusion" id="{9286E23B-2FC3-40A0-8C1A-42589FB25A33}">
          <p14:sldIdLst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AA"/>
    <a:srgbClr val="F6A35E"/>
    <a:srgbClr val="E85C0E"/>
    <a:srgbClr val="D2A010"/>
    <a:srgbClr val="FFFFFF"/>
    <a:srgbClr val="C6C0AA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256" autoAdjust="0"/>
  </p:normalViewPr>
  <p:slideViewPr>
    <p:cSldViewPr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non-digit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299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18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4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55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5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0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2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85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0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4.png"/><Relationship Id="rId4" Type="http://schemas.openxmlformats.org/officeDocument/2006/relationships/hyperlink" Target="http://www.regextester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3g8g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regex101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</a:t>
            </a:r>
          </a:p>
          <a:p>
            <a:pPr marL="720725" lvl="1" indent="-360363">
              <a:lnSpc>
                <a:spcPct val="115000"/>
              </a:lnSpc>
            </a:pPr>
            <a:r>
              <a:rPr lang="en-US" dirty="0"/>
              <a:t>What are Regular Expressions?</a:t>
            </a:r>
          </a:p>
          <a:p>
            <a:pPr marL="720725" lvl="1" indent="-360363">
              <a:lnSpc>
                <a:spcPct val="115000"/>
              </a:lnSpc>
            </a:pPr>
            <a:r>
              <a:rPr lang="en-US" dirty="0"/>
              <a:t>Character Classes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\w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20725" lvl="1" indent="-360363">
              <a:lnSpc>
                <a:spcPct val="115000"/>
              </a:lnSpc>
            </a:pPr>
            <a:r>
              <a:rPr lang="en-US" dirty="0"/>
              <a:t>Quantifiers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{n}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20725" lvl="1" indent="-360363">
              <a:lnSpc>
                <a:spcPct val="115000"/>
              </a:lnSpc>
            </a:pPr>
            <a:r>
              <a:rPr lang="en-US" dirty="0"/>
              <a:t>Anchors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en-US" dirty="0"/>
              <a:t>) and Groups</a:t>
            </a:r>
            <a:endParaRPr lang="bg-BG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 in C#</a:t>
            </a:r>
          </a:p>
          <a:p>
            <a:pPr marL="720725" lvl="1" indent="-360363">
              <a:lnSpc>
                <a:spcPct val="115000"/>
              </a:lnSpc>
            </a:pPr>
            <a:r>
              <a:rPr lang="en-US" dirty="0"/>
              <a:t>Regular Expressions .NET API: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Regex</a:t>
            </a:r>
            <a:r>
              <a:rPr lang="en-US" dirty="0"/>
              <a:t> Class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720725" lvl="1" indent="-360363">
              <a:lnSpc>
                <a:spcPct val="115000"/>
              </a:lnSpc>
            </a:pPr>
            <a:r>
              <a:rPr lang="en-US" dirty="0"/>
              <a:t>Matching, Grouping, Replacing, Splitting by RegEx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0945" y="1295400"/>
            <a:ext cx="3279774" cy="4229032"/>
          </a:xfrm>
          <a:prstGeom prst="rect">
            <a:avLst/>
          </a:prstGeom>
        </p:spPr>
      </p:pic>
      <p:pic>
        <p:nvPicPr>
          <p:cNvPr id="6" name="image2.jpeg">
            <a:extLst>
              <a:ext uri="{FF2B5EF4-FFF2-40B4-BE49-F238E27FC236}">
                <a16:creationId xmlns:a16="http://schemas.microsoft.com/office/drawing/2014/main" id="{B3F7FCBC-FCF4-44B7-9F5E-F8C819777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0136718" y="1447797"/>
            <a:ext cx="1423404" cy="823714"/>
          </a:xfrm>
          <a:prstGeom prst="roundRect">
            <a:avLst>
              <a:gd name="adj" fmla="val 922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  <p:pic>
        <p:nvPicPr>
          <p:cNvPr id="1026" name="Picture 2" descr="Резултат с изображение за regex icon">
            <a:extLst>
              <a:ext uri="{FF2B5EF4-FFF2-40B4-BE49-F238E27FC236}">
                <a16:creationId xmlns:a16="http://schemas.microsoft.com/office/drawing/2014/main" id="{9A6E8763-3A9C-4AAE-955F-B39058A8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45" y="1380183"/>
            <a:ext cx="958941" cy="95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B9F0DDD0-4E25-4B77-B031-113D4E5A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780905"/>
            <a:ext cx="84111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езултат с изображение за C# icon">
            <a:extLst>
              <a:ext uri="{FF2B5EF4-FFF2-40B4-BE49-F238E27FC236}">
                <a16:creationId xmlns:a16="http://schemas.microsoft.com/office/drawing/2014/main" id="{0BFCE4BE-D5F6-4DA8-A6A5-70ACF9D9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02" y="4190997"/>
            <a:ext cx="855078" cy="8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1" y="2392978"/>
            <a:ext cx="349293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\d{2}-(\w{3})-\d{4}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2412" y="2423755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7143" y="2501721"/>
            <a:ext cx="1896469" cy="2926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5942012" y="2457749"/>
            <a:ext cx="47085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6612" y="3847633"/>
            <a:ext cx="419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^(?:Hi|hello),\s*(\w+)$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42638" y="3847633"/>
            <a:ext cx="213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Hi, Peter</a:t>
            </a:r>
          </a:p>
        </p:txBody>
      </p:sp>
      <p:sp>
        <p:nvSpPr>
          <p:cNvPr id="23" name="Rounded Rectangle 8"/>
          <p:cNvSpPr/>
          <p:nvPr/>
        </p:nvSpPr>
        <p:spPr>
          <a:xfrm>
            <a:off x="6780531" y="3910308"/>
            <a:ext cx="892810" cy="356312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0373" y="5257800"/>
            <a:ext cx="766244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?&lt;day&gt;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\d{2})-(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?&lt;month&gt;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\w{3})-(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?&lt;year&gt;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311721" y="5253335"/>
            <a:ext cx="204049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22-Jan-2015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9366897" y="5324355"/>
            <a:ext cx="1896469" cy="32434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/>
          <p:cNvSpPr/>
          <p:nvPr/>
        </p:nvSpPr>
        <p:spPr>
          <a:xfrm>
            <a:off x="9894075" y="5295939"/>
            <a:ext cx="533400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/>
          <p:cNvSpPr/>
          <p:nvPr/>
        </p:nvSpPr>
        <p:spPr>
          <a:xfrm>
            <a:off x="9372229" y="5295939"/>
            <a:ext cx="397183" cy="388801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/>
          <p:cNvSpPr/>
          <p:nvPr/>
        </p:nvSpPr>
        <p:spPr>
          <a:xfrm>
            <a:off x="10555369" y="5295939"/>
            <a:ext cx="710334" cy="393678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4722812" y="2473125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332412" y="3916486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742527" y="5317711"/>
            <a:ext cx="439497" cy="35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5" y="5427800"/>
            <a:ext cx="8938472" cy="820600"/>
          </a:xfrm>
        </p:spPr>
        <p:txBody>
          <a:bodyPr/>
          <a:lstStyle/>
          <a:p>
            <a:r>
              <a:rPr lang="en-US" noProof="1"/>
              <a:t>Backreferences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82CBA-5231-46D0-BFCE-32F4CD32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5" y="1306683"/>
            <a:ext cx="7698612" cy="37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5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6816" y="1980659"/>
            <a:ext cx="10316796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(\w+)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[^&gt;]*&gt;.*?&lt;\/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\1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6" y="2979525"/>
            <a:ext cx="10316796" cy="17704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&lt;b&gt;Regular Expressions&lt;/b&gt; are cool!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&lt;p&gt;I am a paragraph&lt;/p&gt; … some text after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&lt;div&gt;I am a&lt;code&gt;DIV&lt;/code&gt;&lt;/div&gt;!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1C881377-4590-4528-982A-D6B168A69E59}"/>
              </a:ext>
            </a:extLst>
          </p:cNvPr>
          <p:cNvSpPr/>
          <p:nvPr/>
        </p:nvSpPr>
        <p:spPr>
          <a:xfrm>
            <a:off x="889662" y="3090448"/>
            <a:ext cx="5943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44301DC4-814A-4A90-9FFE-86AF6CD23439}"/>
              </a:ext>
            </a:extLst>
          </p:cNvPr>
          <p:cNvSpPr/>
          <p:nvPr/>
        </p:nvSpPr>
        <p:spPr>
          <a:xfrm>
            <a:off x="889662" y="3624583"/>
            <a:ext cx="528095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031DBFB4-86F6-4EB7-88CB-0567B39BDA91}"/>
              </a:ext>
            </a:extLst>
          </p:cNvPr>
          <p:cNvSpPr/>
          <p:nvPr/>
        </p:nvSpPr>
        <p:spPr>
          <a:xfrm>
            <a:off x="2436812" y="4156172"/>
            <a:ext cx="746760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Regex</a:t>
            </a:r>
          </a:p>
          <a:p>
            <a:pPr lvl="1"/>
            <a:r>
              <a:rPr lang="en-US" sz="3000" noProof="1">
                <a:latin typeface="+mj-lt"/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namespace</a:t>
            </a: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sz="30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2629268"/>
            <a:ext cx="10439400" cy="3619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Regex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regex = new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Regex(pattern)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877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Determines whether the text matches given pattern 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743200"/>
            <a:ext cx="10515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\d{4}-\d{2}-\d{2}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containsValidDate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IsMatch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Console.WriteLine(containsValidDate); // True</a:t>
            </a:r>
          </a:p>
        </p:txBody>
      </p:sp>
    </p:spTree>
    <p:extLst>
      <p:ext uri="{BB962C8B-B14F-4D97-AF65-F5344CB8AC3E}">
        <p14:creationId xmlns:p14="http://schemas.microsoft.com/office/powerpoint/2010/main" val="42131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text)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bg-BG" noProof="1">
                <a:cs typeface="Consolas" panose="020B0609020204030204" pitchFamily="49" charset="0"/>
              </a:rPr>
              <a:t>Р</a:t>
            </a:r>
            <a:r>
              <a:rPr lang="en-US" noProof="1">
                <a:cs typeface="Consolas" panose="020B0609020204030204" pitchFamily="49" charset="0"/>
              </a:rPr>
              <a:t>eturns the first match of given pattern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31281"/>
            <a:ext cx="11049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([A-Z][a-z]+): (\d+)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= regex.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Console.WriteLine(match.Groups.Count);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 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Console.WriteLine("Number: {0}", match.Groups[2]); // 123</a:t>
            </a:r>
          </a:p>
        </p:txBody>
      </p:sp>
    </p:spTree>
    <p:extLst>
      <p:ext uri="{BB962C8B-B14F-4D97-AF65-F5344CB8AC3E}">
        <p14:creationId xmlns:p14="http://schemas.microsoft.com/office/powerpoint/2010/main" val="15433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text)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returns a collection of matches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871553"/>
            <a:ext cx="10439400" cy="450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6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MatchCollection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matches = regex.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(text, pattern);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 in </a:t>
            </a: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matches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Branson</a:t>
            </a:r>
          </a:p>
        </p:txBody>
      </p:sp>
    </p:spTree>
    <p:extLst>
      <p:ext uri="{BB962C8B-B14F-4D97-AF65-F5344CB8AC3E}">
        <p14:creationId xmlns:p14="http://schemas.microsoft.com/office/powerpoint/2010/main" val="40448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text, string replacement)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– </a:t>
            </a:r>
            <a:r>
              <a:rPr lang="en-US" sz="3000" noProof="1">
                <a:cs typeface="Consolas" panose="020B0609020204030204" pitchFamily="49" charset="0"/>
              </a:rPr>
              <a:t>replaces all strings that match the pattern with the provided replacement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Regex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382361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Regex regex = new Regex(pattern);</a:t>
            </a: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regex.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replacement</a:t>
            </a: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Nakov: 999, Branson: 999</a:t>
            </a:r>
          </a:p>
        </p:txBody>
      </p:sp>
    </p:spTree>
    <p:extLst>
      <p:ext uri="{BB962C8B-B14F-4D97-AF65-F5344CB8AC3E}">
        <p14:creationId xmlns:p14="http://schemas.microsoft.com/office/powerpoint/2010/main" val="86338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Replace &lt;a&gt; tag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You are given some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/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text</a:t>
            </a:r>
            <a:endParaRPr lang="en-US" dirty="0"/>
          </a:p>
          <a:p>
            <a:pPr lvl="1"/>
            <a:r>
              <a:rPr lang="en-US" dirty="0"/>
              <a:t>Replace all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tags in it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[URL]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https://judge.softuni.bg/Contests/Practice/Index/320#4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012" y="2848906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&lt;a</a:t>
            </a:r>
            <a:r>
              <a:rPr lang="en-US" sz="3000" noProof="1"/>
              <a:t> href="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3000" noProof="1"/>
              <a:t>SoftUni&lt;/a&gt;&lt;/li&gt;&lt;/ul&gt;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5767544" y="3834755"/>
            <a:ext cx="653736" cy="515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9012" y="4790278"/>
            <a:ext cx="10210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noProof="1"/>
              <a:t>&lt;ul&gt; &lt;li&gt;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[URL </a:t>
            </a:r>
            <a:r>
              <a:rPr lang="en-US" sz="3000" noProof="1"/>
              <a:t>href=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http://softuni.bg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noProof="1"/>
              <a:t>SoftUni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[/URL]</a:t>
            </a:r>
            <a:r>
              <a:rPr lang="en-US" sz="3000" noProof="1"/>
              <a:t>&lt;/li&gt;&lt;/ul&gt;</a:t>
            </a:r>
          </a:p>
        </p:txBody>
      </p:sp>
    </p:spTree>
    <p:extLst>
      <p:ext uri="{BB962C8B-B14F-4D97-AF65-F5344CB8AC3E}">
        <p14:creationId xmlns:p14="http://schemas.microsoft.com/office/powerpoint/2010/main" val="226661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Replace &lt;a&gt; tag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1143000"/>
            <a:ext cx="11125200" cy="5223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(text != "end")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pattern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&lt;a.*?href.*?=(.*)&gt;(.*?)&lt;\/a&gt;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replacement = @"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[URL href=$1]$2[/URL]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replaced = Regex.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text, pattern, replacement);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Console.WriteLine(replaced);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 = Console.ReadLine();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sz="3200" dirty="0"/>
              <a:t>(regex)</a:t>
            </a:r>
            <a:endParaRPr lang="bg-BG" sz="3200" dirty="0"/>
          </a:p>
          <a:p>
            <a:pPr lvl="1"/>
            <a:r>
              <a:rPr lang="en-US" dirty="0"/>
              <a:t>Match text by pattern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3200" dirty="0"/>
              <a:t>are defined by special syntax, e.g.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matches non-empty sequence of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matches a capital + small letters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whitespace (non-empty)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matches non-whitespace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Play with regex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r>
              <a:rPr lang="en-US" sz="3200" dirty="0"/>
              <a:t>, </a:t>
            </a:r>
            <a:r>
              <a:rPr lang="en-US" sz="3200" dirty="0">
                <a:hlinkClick r:id="rId4"/>
              </a:rPr>
              <a:t>regextester.com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Regular Expressions?</a:t>
            </a:r>
          </a:p>
        </p:txBody>
      </p:sp>
      <p:pic>
        <p:nvPicPr>
          <p:cNvPr id="21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4341B6DC-8542-4075-951D-80F83933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3721810"/>
            <a:ext cx="1923649" cy="19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2.jpeg">
            <a:extLst>
              <a:ext uri="{FF2B5EF4-FFF2-40B4-BE49-F238E27FC236}">
                <a16:creationId xmlns:a16="http://schemas.microsoft.com/office/drawing/2014/main" id="{AB8EA9A1-A7EF-4669-96EC-7EBA1715AA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8543370" y="1295400"/>
            <a:ext cx="2979891" cy="1724442"/>
          </a:xfrm>
          <a:prstGeom prst="roundRect">
            <a:avLst>
              <a:gd name="adj" fmla="val 14083"/>
            </a:avLst>
          </a:prstGeom>
          <a:ln>
            <a:solidFill>
              <a:schemeClr val="tx1">
                <a:lumMod val="6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noProof="1">
                <a:latin typeface="+mj-lt"/>
              </a:rPr>
              <a:t> –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noProof="1">
                <a:latin typeface="+mj-lt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Regex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19400"/>
            <a:ext cx="10744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 pattern = 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@"\s+"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kern="1200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ea typeface="+mn-ea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string[] results = Regex.</a:t>
            </a: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Split(text, pattern)</a:t>
            </a: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kern="1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// 1, 2, 3, 4</a:t>
            </a:r>
          </a:p>
        </p:txBody>
      </p:sp>
    </p:spTree>
    <p:extLst>
      <p:ext uri="{BB962C8B-B14F-4D97-AF65-F5344CB8AC3E}">
        <p14:creationId xmlns:p14="http://schemas.microsoft.com/office/powerpoint/2010/main" val="5451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/>
              <a:t>describe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searching through text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Define special characters, operators and </a:t>
            </a:r>
            <a:br>
              <a:rPr lang="en-US" dirty="0"/>
            </a:br>
            <a:r>
              <a:rPr lang="en-US" dirty="0"/>
              <a:t>constructs for building complex pattern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Can utilize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quantifiers </a:t>
            </a:r>
            <a:r>
              <a:rPr lang="en-US" dirty="0"/>
              <a:t>and more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/>
              <a:t>Using RegEx in C#</a:t>
            </a:r>
          </a:p>
          <a:p>
            <a:pPr lvl="1"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Matching</a:t>
            </a:r>
            <a:r>
              <a:rPr lang="en-US" dirty="0"/>
              <a:t> strings,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separating</a:t>
            </a:r>
            <a:r>
              <a:rPr lang="en-US" dirty="0"/>
              <a:t>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match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groups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Splitting</a:t>
            </a:r>
            <a:r>
              <a:rPr lang="en-US" dirty="0"/>
              <a:t> by RegEx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2209800"/>
            <a:ext cx="3502549" cy="259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Резултат с изображение за regex icon">
            <a:extLst>
              <a:ext uri="{FF2B5EF4-FFF2-40B4-BE49-F238E27FC236}">
                <a16:creationId xmlns:a16="http://schemas.microsoft.com/office/drawing/2014/main" id="{15CE5F90-C6E5-4E8E-8B83-CFD37139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3810000"/>
            <a:ext cx="762077" cy="7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Regular expressions (regex) describe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dirty="0"/>
              <a:t>Used to find / extract / replace / split data from text by 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112" y="2667000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l-PL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</a:t>
            </a:r>
            <a:r>
              <a:rPr lang="pl-PL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[a-z]+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pl-PL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\.</a:t>
            </a:r>
            <a:r>
              <a:rPr lang="pl-PL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8112" y="3975633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vanov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gmail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06524" y="4685701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otov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petar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06524" y="5395769"/>
            <a:ext cx="9372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lex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eorgiev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3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alex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3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</a:t>
            </a:r>
            <a:r>
              <a:rPr lang="en-US" sz="3200" noProof="1" smtClean="0">
                <a:latin typeface="Consolas" panose="020B0609020204030204" pitchFamily="49" charset="0"/>
              </a:rPr>
              <a:t>  </a:t>
            </a:r>
            <a:endParaRPr lang="en-US" sz="3200" b="1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2024" y="331606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</a:t>
            </a:r>
          </a:p>
        </p:txBody>
      </p:sp>
      <p:sp>
        <p:nvSpPr>
          <p:cNvPr id="18" name="Rounded Rectangle 5"/>
          <p:cNvSpPr/>
          <p:nvPr/>
        </p:nvSpPr>
        <p:spPr>
          <a:xfrm>
            <a:off x="1440496" y="4053678"/>
            <a:ext cx="6428424" cy="444063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ounded Rectangle 5"/>
          <p:cNvSpPr/>
          <p:nvPr/>
        </p:nvSpPr>
        <p:spPr>
          <a:xfrm>
            <a:off x="1440497" y="4779219"/>
            <a:ext cx="5961063" cy="455122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5"/>
          <p:cNvSpPr/>
          <p:nvPr/>
        </p:nvSpPr>
        <p:spPr>
          <a:xfrm>
            <a:off x="3449780" y="5478181"/>
            <a:ext cx="6608620" cy="467360"/>
          </a:xfrm>
          <a:prstGeom prst="roundRect">
            <a:avLst/>
          </a:prstGeom>
          <a:solidFill>
            <a:srgbClr val="F6A35E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9F669-A48D-469A-8F30-B533FA4A160D}"/>
              </a:ext>
            </a:extLst>
          </p:cNvPr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your regex here: </a:t>
            </a:r>
            <a:r>
              <a:rPr lang="en-US" dirty="0">
                <a:hlinkClick r:id="rId2"/>
              </a:rPr>
              <a:t>http://regexr.com/3g8gc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8" grpId="0" animBg="1"/>
      <p:bldP spid="19" grpId="0" animBg="1"/>
      <p:bldP spid="2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/>
              <a:t> 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/>
              <a:t> – matches any character that is not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/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986239"/>
            <a:ext cx="10287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node.js v0.12.2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1" y="3606225"/>
            <a:ext cx="10287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spc="2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Abraham Lincoln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2" y="5225627"/>
            <a:ext cx="10363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1519 Leonardo da Vinci died at the age of 67.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24560" y="2076049"/>
            <a:ext cx="296284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64080" y="2076050"/>
            <a:ext cx="318453" cy="43180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2914332" y="2076049"/>
            <a:ext cx="307859" cy="431801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640" y="3694612"/>
            <a:ext cx="296284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1558620" y="5302859"/>
            <a:ext cx="939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F0CABE6B-1EE6-4FB6-AF94-4DE9578BC9D5}"/>
              </a:ext>
            </a:extLst>
          </p:cNvPr>
          <p:cNvSpPr/>
          <p:nvPr/>
        </p:nvSpPr>
        <p:spPr>
          <a:xfrm>
            <a:off x="10329933" y="5302859"/>
            <a:ext cx="558151" cy="41503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8A6D7E8E-1F3D-466A-9D7F-75F13E5D0D0E}"/>
              </a:ext>
            </a:extLst>
          </p:cNvPr>
          <p:cNvSpPr/>
          <p:nvPr/>
        </p:nvSpPr>
        <p:spPr>
          <a:xfrm>
            <a:off x="146145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D0A457F7-D05C-471C-B470-D1DA86C79CB3}"/>
              </a:ext>
            </a:extLst>
          </p:cNvPr>
          <p:cNvSpPr/>
          <p:nvPr/>
        </p:nvSpPr>
        <p:spPr>
          <a:xfrm>
            <a:off x="194258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BE0E685E-7BE8-4FAF-8239-4C917421A277}"/>
              </a:ext>
            </a:extLst>
          </p:cNvPr>
          <p:cNvSpPr/>
          <p:nvPr/>
        </p:nvSpPr>
        <p:spPr>
          <a:xfrm>
            <a:off x="2449112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DF45CACF-577C-4C52-863F-314A5D1E8A81}"/>
              </a:ext>
            </a:extLst>
          </p:cNvPr>
          <p:cNvSpPr/>
          <p:nvPr/>
        </p:nvSpPr>
        <p:spPr>
          <a:xfrm>
            <a:off x="2955642" y="3694612"/>
            <a:ext cx="22940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B4A15921-BD02-4625-ACA0-51DDB4EB631E}"/>
              </a:ext>
            </a:extLst>
          </p:cNvPr>
          <p:cNvSpPr/>
          <p:nvPr/>
        </p:nvSpPr>
        <p:spPr>
          <a:xfrm>
            <a:off x="3213620" y="3694612"/>
            <a:ext cx="214172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13B0AEC8-DCA2-49B5-9D26-1DABBF7B760C}"/>
              </a:ext>
            </a:extLst>
          </p:cNvPr>
          <p:cNvSpPr/>
          <p:nvPr/>
        </p:nvSpPr>
        <p:spPr>
          <a:xfrm>
            <a:off x="3456370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0B1DBF0C-1FF4-4FF1-A8D1-CAE95D506E7A}"/>
              </a:ext>
            </a:extLst>
          </p:cNvPr>
          <p:cNvSpPr/>
          <p:nvPr/>
        </p:nvSpPr>
        <p:spPr>
          <a:xfrm>
            <a:off x="3943715" y="3694612"/>
            <a:ext cx="247285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0FCE394F-D2C8-4A01-AEED-5CF6B2F51A95}"/>
              </a:ext>
            </a:extLst>
          </p:cNvPr>
          <p:cNvSpPr/>
          <p:nvPr/>
        </p:nvSpPr>
        <p:spPr>
          <a:xfrm>
            <a:off x="4219505" y="3694612"/>
            <a:ext cx="21353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E312A4FF-0DCC-463E-B30B-40DA02BADCB6}"/>
              </a:ext>
            </a:extLst>
          </p:cNvPr>
          <p:cNvSpPr/>
          <p:nvPr/>
        </p:nvSpPr>
        <p:spPr>
          <a:xfrm>
            <a:off x="4456593" y="3694612"/>
            <a:ext cx="26055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1B15D23F-03D0-4166-AD9E-302CBB49E93B}"/>
              </a:ext>
            </a:extLst>
          </p:cNvPr>
          <p:cNvSpPr/>
          <p:nvPr/>
        </p:nvSpPr>
        <p:spPr>
          <a:xfrm>
            <a:off x="2750162" y="3694612"/>
            <a:ext cx="171790" cy="40169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12" grpId="0" animBg="1"/>
      <p:bldP spid="13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word character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 matches any non-word character (the 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white-space character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 – matches any non-white-space character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noProof="1">
                <a:cs typeface="Consolas" panose="020B0609020204030204" pitchFamily="49" charset="0"/>
              </a:rPr>
              <a:t>)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any decimal digit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 – matches any non-decimal digit (opposite of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-US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Predefined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4644" y="1839211"/>
            <a:ext cx="10363200" cy="6378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aBcd 09_ &amp;*^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3246612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aBcd 09_ &amp;*^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05816" y="1921396"/>
            <a:ext cx="1044546" cy="474564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ounded Rectangle 30"/>
          <p:cNvSpPr/>
          <p:nvPr/>
        </p:nvSpPr>
        <p:spPr>
          <a:xfrm>
            <a:off x="1933109" y="1921396"/>
            <a:ext cx="790178" cy="474563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1792487" y="3331142"/>
            <a:ext cx="205450" cy="47885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2723287" y="3329213"/>
            <a:ext cx="932725" cy="480787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3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noProof="1">
                <a:cs typeface="Consolas" panose="020B0609020204030204" pitchFamily="49" charset="0"/>
              </a:rPr>
              <a:t>or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noProof="1">
                <a:cs typeface="Consolas" panose="020B0609020204030204" pitchFamily="49" charset="0"/>
              </a:rPr>
              <a:t>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noProof="1">
                <a:cs typeface="Consolas" panose="020B0609020204030204" pitchFamily="49" charset="0"/>
              </a:rPr>
              <a:t>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4377" y="170630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170852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\+\d*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9553" y="1762720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4232057" y="178503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37" name="Rounded Rectangle 23">
            <a:extLst>
              <a:ext uri="{FF2B5EF4-FFF2-40B4-BE49-F238E27FC236}">
                <a16:creationId xmlns:a16="http://schemas.microsoft.com/office/drawing/2014/main" id="{7EE2EF26-6570-4072-BCE5-851F6EC643C8}"/>
              </a:ext>
            </a:extLst>
          </p:cNvPr>
          <p:cNvSpPr/>
          <p:nvPr/>
        </p:nvSpPr>
        <p:spPr>
          <a:xfrm>
            <a:off x="8543937" y="1762720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3108354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10577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\+\d+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23">
            <a:extLst>
              <a:ext uri="{FF2B5EF4-FFF2-40B4-BE49-F238E27FC236}">
                <a16:creationId xmlns:a16="http://schemas.microsoft.com/office/drawing/2014/main" id="{1A06446F-11DE-4BBF-8605-517C99CD368B}"/>
              </a:ext>
            </a:extLst>
          </p:cNvPr>
          <p:cNvSpPr/>
          <p:nvPr/>
        </p:nvSpPr>
        <p:spPr>
          <a:xfrm>
            <a:off x="5369553" y="3164774"/>
            <a:ext cx="2833052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4232057" y="3187085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4480059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4482282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\+\d?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ounded Rectangle 23">
            <a:extLst>
              <a:ext uri="{FF2B5EF4-FFF2-40B4-BE49-F238E27FC236}">
                <a16:creationId xmlns:a16="http://schemas.microsoft.com/office/drawing/2014/main" id="{84A3F593-AF05-4B9C-8B43-DDBAF382A980}"/>
              </a:ext>
            </a:extLst>
          </p:cNvPr>
          <p:cNvSpPr/>
          <p:nvPr/>
        </p:nvSpPr>
        <p:spPr>
          <a:xfrm>
            <a:off x="5369553" y="4548054"/>
            <a:ext cx="496259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4232057" y="4558790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4" name="Rounded Rectangle 23">
            <a:extLst>
              <a:ext uri="{FF2B5EF4-FFF2-40B4-BE49-F238E27FC236}">
                <a16:creationId xmlns:a16="http://schemas.microsoft.com/office/drawing/2014/main" id="{6999EB86-7F40-4EB4-B260-E68A646C9ECD}"/>
              </a:ext>
            </a:extLst>
          </p:cNvPr>
          <p:cNvSpPr/>
          <p:nvPr/>
        </p:nvSpPr>
        <p:spPr>
          <a:xfrm>
            <a:off x="8543937" y="4548054"/>
            <a:ext cx="252200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377" y="5956310"/>
            <a:ext cx="4419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+359885976002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58533"/>
            <a:ext cx="28956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\+\d{3}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Rounded Rectangle 23">
            <a:extLst>
              <a:ext uri="{FF2B5EF4-FFF2-40B4-BE49-F238E27FC236}">
                <a16:creationId xmlns:a16="http://schemas.microsoft.com/office/drawing/2014/main" id="{21BD1CAD-9905-439D-A26B-C0D202C7F43C}"/>
              </a:ext>
            </a:extLst>
          </p:cNvPr>
          <p:cNvSpPr/>
          <p:nvPr/>
        </p:nvSpPr>
        <p:spPr>
          <a:xfrm>
            <a:off x="5369553" y="6024305"/>
            <a:ext cx="909327" cy="43308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4232057" y="6035041"/>
            <a:ext cx="458788" cy="39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look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special characters </a:t>
            </a:r>
            <a:r>
              <a:rPr lang="en-US" dirty="0"/>
              <a:t>like new lines, tabs, dots, slashes, brackets,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character escaping </a:t>
            </a:r>
            <a:r>
              <a:rPr lang="en-US" dirty="0"/>
              <a:t>in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RegEx</a:t>
            </a:r>
            <a:r>
              <a:rPr lang="en-US" dirty="0"/>
              <a:t>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3422250"/>
            <a:ext cx="10363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	Peter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Phone: +359882042353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84212" y="2407156"/>
            <a:ext cx="2523078" cy="695598"/>
          </a:xfrm>
          <a:prstGeom prst="wedgeRoundRectCallout">
            <a:avLst>
              <a:gd name="adj1" fmla="val -6934"/>
              <a:gd name="adj2" fmla="val 872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a “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tab</a:t>
            </a:r>
            <a:r>
              <a:rPr lang="en-US" sz="2800" noProof="1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026852" y="2620480"/>
            <a:ext cx="2905760" cy="1058310"/>
          </a:xfrm>
          <a:prstGeom prst="wedgeRoundRectCallout">
            <a:avLst>
              <a:gd name="adj1" fmla="val -71451"/>
              <a:gd name="adj2" fmla="val 463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new line</a:t>
            </a:r>
            <a:r>
              <a:rPr lang="en-US" sz="2800" noProof="1">
                <a:solidFill>
                  <a:srgbClr val="FFFFFF"/>
                </a:solidFill>
              </a:rPr>
              <a:t> comes at the end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4212" y="5420380"/>
            <a:ext cx="548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Name:\t\w+\nPhone:\s*\+\d+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9140" y="3509881"/>
            <a:ext cx="2316480" cy="342899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739140" y="3940410"/>
            <a:ext cx="3995420" cy="353060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1729740" y="3467970"/>
            <a:ext cx="269240" cy="421640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1730692" y="5450860"/>
            <a:ext cx="433388" cy="468683"/>
          </a:xfrm>
          <a:prstGeom prst="roundRect">
            <a:avLst/>
          </a:prstGeom>
          <a:solidFill>
            <a:srgbClr val="FF0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ounded Rectangle 27"/>
          <p:cNvSpPr/>
          <p:nvPr/>
        </p:nvSpPr>
        <p:spPr>
          <a:xfrm>
            <a:off x="2733040" y="5450860"/>
            <a:ext cx="391160" cy="468683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2970212" y="3467970"/>
            <a:ext cx="187008" cy="421640"/>
          </a:xfrm>
          <a:prstGeom prst="roundRect">
            <a:avLst/>
          </a:prstGeom>
          <a:solidFill>
            <a:srgbClr val="FFFF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63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the match must start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beginning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line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the match must occur at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end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of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text</a:t>
            </a:r>
            <a:r>
              <a:rPr lang="en-US" noProof="1">
                <a:cs typeface="Consolas" panose="020B0609020204030204" pitchFamily="49" charset="0"/>
              </a:rPr>
              <a:t> or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line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Example – username validation pattern:</a:t>
            </a: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noProof="1">
                <a:latin typeface="+mj-lt"/>
                <a:cs typeface="Consolas" panose="020B0609020204030204" pitchFamily="49" charset="0"/>
              </a:rPr>
              <a:t>Use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multiline matching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flag) to match the end of line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18412" y="2590800"/>
            <a:ext cx="2438400" cy="534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^\w{6,12}$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12812" y="3299431"/>
            <a:ext cx="102870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jeff_butt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johnny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too_long_username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!lleg@l_ch@rs</a:t>
            </a:r>
          </a:p>
        </p:txBody>
      </p:sp>
      <p:pic>
        <p:nvPicPr>
          <p:cNvPr id="1026" name="Picture 2" descr="http://to-hatch.co.uk/wp-content/uploads/2011/09/shutterstock_80294515-578x38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16" y="3308170"/>
            <a:ext cx="2755954" cy="182141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968647" y="3391534"/>
            <a:ext cx="2165540" cy="478266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11" name="Rounded Rectangle 10"/>
          <p:cNvSpPr/>
          <p:nvPr/>
        </p:nvSpPr>
        <p:spPr>
          <a:xfrm>
            <a:off x="968647" y="4294722"/>
            <a:ext cx="1479740" cy="466328"/>
          </a:xfrm>
          <a:prstGeom prst="roundRect">
            <a:avLst/>
          </a:prstGeom>
          <a:solidFill>
            <a:srgbClr val="F6A35E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52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a Full Name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You are given a sequence of words</a:t>
            </a:r>
          </a:p>
          <a:p>
            <a:pPr lvl="1"/>
            <a:r>
              <a:rPr lang="en-US" noProof="1"/>
              <a:t>Find those which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names</a:t>
            </a:r>
          </a:p>
          <a:p>
            <a:pPr lvl="1"/>
            <a:r>
              <a:rPr lang="en-US" noProof="1"/>
              <a:t>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full name</a:t>
            </a:r>
            <a:r>
              <a:rPr lang="en-US" noProof="1"/>
              <a:t> consists of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two words </a:t>
            </a:r>
            <a:r>
              <a:rPr lang="en-US" noProof="1"/>
              <a:t>(space-separated)</a:t>
            </a:r>
          </a:p>
          <a:p>
            <a:pPr lvl="2"/>
            <a:r>
              <a:rPr lang="en-US" noProof="1"/>
              <a:t>Word are: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uppercase latin letter </a:t>
            </a:r>
            <a:r>
              <a:rPr lang="en-US" noProof="1"/>
              <a:t>+ several lowercase latim letters</a:t>
            </a:r>
          </a:p>
          <a:p>
            <a:pPr lvl="1"/>
            <a:r>
              <a:rPr lang="en-US" noProof="1"/>
              <a:t>Use online regex matcher like </a:t>
            </a:r>
            <a:r>
              <a:rPr lang="en-US" noProof="1">
                <a:hlinkClick r:id="rId3"/>
              </a:rPr>
              <a:t>RegXr</a:t>
            </a:r>
            <a:r>
              <a:rPr lang="en-US" noProof="1"/>
              <a:t>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Regex101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80" y="1270452"/>
            <a:ext cx="2204132" cy="545467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t="7299"/>
          <a:stretch/>
        </p:blipFill>
        <p:spPr>
          <a:xfrm>
            <a:off x="9909142" y="2133810"/>
            <a:ext cx="1657270" cy="533190"/>
          </a:xfrm>
          <a:prstGeom prst="rect">
            <a:avLst/>
          </a:prstGeom>
          <a:ln>
            <a:solidFill>
              <a:srgbClr val="7676AA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463" y="4576602"/>
            <a:ext cx="10157898" cy="18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732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1420</Words>
  <Application>Microsoft Office PowerPoint</Application>
  <PresentationFormat>Custom</PresentationFormat>
  <Paragraphs>246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Table of Contents</vt:lpstr>
      <vt:lpstr>What are Regular Expressions?</vt:lpstr>
      <vt:lpstr>Regular Expression Pattern – Example</vt:lpstr>
      <vt:lpstr>Character Classes: Ranges</vt:lpstr>
      <vt:lpstr>Character Classes: Predefined</vt:lpstr>
      <vt:lpstr>Quantifiers</vt:lpstr>
      <vt:lpstr>Character Escapes</vt:lpstr>
      <vt:lpstr>Anchors</vt:lpstr>
      <vt:lpstr>Problem: Match a Full Name</vt:lpstr>
      <vt:lpstr>Grouping Constructs</vt:lpstr>
      <vt:lpstr>Backreferences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Problem: Replace &lt;a&gt; tag</vt:lpstr>
      <vt:lpstr>Solution: Replace &lt;a&gt; tag</vt:lpstr>
      <vt:lpstr>Splitting With Regex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Course</dc:subject>
  <dc:creator/>
  <cp:keywords>C#, text,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2017-07-23T21:00:51Z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