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34"/>
  </p:notesMasterIdLst>
  <p:handoutMasterIdLst>
    <p:handoutMasterId r:id="rId35"/>
  </p:handoutMasterIdLst>
  <p:sldIdLst>
    <p:sldId id="394" r:id="rId3"/>
    <p:sldId id="523" r:id="rId4"/>
    <p:sldId id="734" r:id="rId5"/>
    <p:sldId id="707" r:id="rId6"/>
    <p:sldId id="708" r:id="rId7"/>
    <p:sldId id="760" r:id="rId8"/>
    <p:sldId id="767" r:id="rId9"/>
    <p:sldId id="768" r:id="rId10"/>
    <p:sldId id="769" r:id="rId11"/>
    <p:sldId id="735" r:id="rId12"/>
    <p:sldId id="736" r:id="rId13"/>
    <p:sldId id="761" r:id="rId14"/>
    <p:sldId id="762" r:id="rId15"/>
    <p:sldId id="745" r:id="rId16"/>
    <p:sldId id="737" r:id="rId17"/>
    <p:sldId id="744" r:id="rId18"/>
    <p:sldId id="764" r:id="rId19"/>
    <p:sldId id="765" r:id="rId20"/>
    <p:sldId id="775" r:id="rId21"/>
    <p:sldId id="766" r:id="rId22"/>
    <p:sldId id="747" r:id="rId23"/>
    <p:sldId id="777" r:id="rId24"/>
    <p:sldId id="770" r:id="rId25"/>
    <p:sldId id="763" r:id="rId26"/>
    <p:sldId id="771" r:id="rId27"/>
    <p:sldId id="772" r:id="rId28"/>
    <p:sldId id="773" r:id="rId29"/>
    <p:sldId id="774" r:id="rId30"/>
    <p:sldId id="591" r:id="rId31"/>
    <p:sldId id="778" r:id="rId32"/>
    <p:sldId id="779"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63AFAA-3DD2-4B69-90C6-D735664EC4D4}">
          <p14:sldIdLst>
            <p14:sldId id="394"/>
            <p14:sldId id="523"/>
            <p14:sldId id="734"/>
          </p14:sldIdLst>
        </p14:section>
        <p14:section name="Polymorphism" id="{61EBE757-1BF8-4D16-A04A-53DF817BA7F2}">
          <p14:sldIdLst>
            <p14:sldId id="707"/>
            <p14:sldId id="708"/>
            <p14:sldId id="760"/>
            <p14:sldId id="767"/>
            <p14:sldId id="768"/>
            <p14:sldId id="769"/>
            <p14:sldId id="735"/>
            <p14:sldId id="736"/>
            <p14:sldId id="761"/>
            <p14:sldId id="762"/>
            <p14:sldId id="745"/>
            <p14:sldId id="737"/>
            <p14:sldId id="744"/>
            <p14:sldId id="764"/>
            <p14:sldId id="765"/>
            <p14:sldId id="775"/>
            <p14:sldId id="766"/>
          </p14:sldIdLst>
        </p14:section>
        <p14:section name="Abstract Method" id="{D43BD235-F302-4AA3-BB16-BBB09855090B}">
          <p14:sldIdLst>
            <p14:sldId id="747"/>
            <p14:sldId id="777"/>
            <p14:sldId id="770"/>
            <p14:sldId id="763"/>
            <p14:sldId id="771"/>
            <p14:sldId id="772"/>
            <p14:sldId id="773"/>
            <p14:sldId id="774"/>
            <p14:sldId id="591"/>
            <p14:sldId id="778"/>
            <p14:sldId id="77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91"/>
    <a:srgbClr val="D2A010"/>
    <a:srgbClr val="FFFFFF"/>
    <a:srgbClr val="C6C0AA"/>
    <a:srgbClr val="F9F0AB"/>
    <a:srgbClr val="F9E6AB"/>
    <a:srgbClr val="F9FAAB"/>
    <a:srgbClr val="7676AA"/>
    <a:srgbClr val="603A14"/>
    <a:srgbClr val="E85C0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4434" autoAdjust="0"/>
  </p:normalViewPr>
  <p:slideViewPr>
    <p:cSldViewPr>
      <p:cViewPr varScale="1">
        <p:scale>
          <a:sx n="86" d="100"/>
          <a:sy n="86" d="100"/>
        </p:scale>
        <p:origin x="370"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4"/>
    </p:cViewPr>
  </p:sorterViewPr>
  <p:notesViewPr>
    <p:cSldViewPr showGuides="1">
      <p:cViewPr>
        <p:scale>
          <a:sx n="150" d="100"/>
          <a:sy n="150" d="100"/>
        </p:scale>
        <p:origin x="-618" y="13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10/23/2017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10/23/2017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245625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42209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46138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3040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4674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27744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99322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79993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71794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9088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0067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401337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4177251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29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17043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612669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97260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7609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72491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8849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7499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6993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135149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09212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2C296BA1-B39D-416D-9F51-8C4F77DE7B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00203B4B-6CEF-4F85-A59C-E6D01121AD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E9D97DBF-F549-4DC3-9427-2D0EA7C6298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8" name="Picture 17">
            <a:extLst>
              <a:ext uri="{FF2B5EF4-FFF2-40B4-BE49-F238E27FC236}">
                <a16:creationId xmlns:a16="http://schemas.microsoft.com/office/drawing/2014/main" id="{834E0FFA-F086-49ED-A937-AC8C3A3124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383013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4.png"/><Relationship Id="rId18" Type="http://schemas.openxmlformats.org/officeDocument/2006/relationships/hyperlink" Target="https://netpeak.net/" TargetMode="External"/><Relationship Id="rId3" Type="http://schemas.openxmlformats.org/officeDocument/2006/relationships/hyperlink" Target="https://softuni.bg/courses/java-oop-basics" TargetMode="External"/><Relationship Id="rId7" Type="http://schemas.openxmlformats.org/officeDocument/2006/relationships/image" Target="../media/image21.png"/><Relationship Id="rId12" Type="http://schemas.openxmlformats.org/officeDocument/2006/relationships/hyperlink" Target="http://www.superhosting.bg/" TargetMode="External"/><Relationship Id="rId17" Type="http://schemas.openxmlformats.org/officeDocument/2006/relationships/image" Target="../media/image26.png"/><Relationship Id="rId2" Type="http://schemas.openxmlformats.org/officeDocument/2006/relationships/notesSlide" Target="../notesSlides/notesSlide23.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hyperlink" Target="http://www.infragistics.com/" TargetMode="External"/><Relationship Id="rId19" Type="http://schemas.openxmlformats.org/officeDocument/2006/relationships/image" Target="../media/image27.png"/><Relationship Id="rId4" Type="http://schemas.openxmlformats.org/officeDocument/2006/relationships/hyperlink" Target="http://xs-software.com/" TargetMode="External"/><Relationship Id="rId9" Type="http://schemas.openxmlformats.org/officeDocument/2006/relationships/image" Target="../media/image22.png"/><Relationship Id="rId14" Type="http://schemas.openxmlformats.org/officeDocument/2006/relationships/hyperlink" Target="http://www.telenor.bg/"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1.png"/><Relationship Id="rId5" Type="http://schemas.openxmlformats.org/officeDocument/2006/relationships/hyperlink" Target="https://www.facebook.com/SoftwareUniversity" TargetMode="External"/><Relationship Id="rId10" Type="http://schemas.openxmlformats.org/officeDocument/2006/relationships/image" Target="../media/image30.png"/><Relationship Id="rId4" Type="http://schemas.openxmlformats.org/officeDocument/2006/relationships/hyperlink" Target="http://softuni.foundation/" TargetMode="External"/><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7"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8"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19"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0"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sp>
        <p:nvSpPr>
          <p:cNvPr id="16" name="TextBox 15"/>
          <p:cNvSpPr txBox="1"/>
          <p:nvPr/>
        </p:nvSpPr>
        <p:spPr>
          <a:xfrm rot="576164">
            <a:off x="5252057" y="3795395"/>
            <a:ext cx="1329146"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2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66942" y="3810189"/>
            <a:ext cx="2999369" cy="2417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4"/>
          <p:cNvSpPr txBox="1">
            <a:spLocks/>
          </p:cNvSpPr>
          <p:nvPr/>
        </p:nvSpPr>
        <p:spPr>
          <a:xfrm>
            <a:off x="3351212" y="762000"/>
            <a:ext cx="8215099" cy="1171552"/>
          </a:xfrm>
          <a:prstGeom prst="rect">
            <a:avLst/>
          </a:prstGeom>
        </p:spPr>
        <p:txBody>
          <a:bodyPr vert="horz" lIns="0" tIns="0" rIns="0" bIns="0" rtlCol="0" anchor="ctr" anchorCtr="0">
            <a:normAutofit/>
          </a:bodyPr>
          <a:lstStyle/>
          <a:p>
            <a:pPr algn="r">
              <a:lnSpc>
                <a:spcPct val="90000"/>
              </a:lnSpc>
              <a:spcBef>
                <a:spcPct val="0"/>
              </a:spcBef>
            </a:pPr>
            <a:r>
              <a:rPr lang="en-US" sz="5400" b="1" dirty="0">
                <a:solidFill>
                  <a:srgbClr val="F6D18E"/>
                </a:solidFill>
                <a:ea typeface="+mj-ea"/>
                <a:cs typeface="+mj-cs"/>
              </a:rPr>
              <a:t>Polymorphism</a:t>
            </a:r>
            <a:endParaRPr kumimoji="0" lang="en-US" sz="5400" b="1" i="0" u="none" strike="noStrike" kern="1200" cap="none" spc="0" normalizeH="0" baseline="0" noProof="0" dirty="0">
              <a:ln>
                <a:noFill/>
              </a:ln>
              <a:solidFill>
                <a:srgbClr val="F6D18E"/>
              </a:solidFill>
              <a:effectLst/>
              <a:uLnTx/>
              <a:uFillTx/>
              <a:latin typeface="+mj-lt"/>
              <a:ea typeface="+mj-ea"/>
              <a:cs typeface="+mj-cs"/>
            </a:endParaRPr>
          </a:p>
        </p:txBody>
      </p:sp>
      <p:sp>
        <p:nvSpPr>
          <p:cNvPr id="15" name="Subtitle 5"/>
          <p:cNvSpPr>
            <a:spLocks noGrp="1"/>
          </p:cNvSpPr>
          <p:nvPr>
            <p:ph type="subTitle" idx="1"/>
          </p:nvPr>
        </p:nvSpPr>
        <p:spPr>
          <a:xfrm>
            <a:off x="4183970" y="1915603"/>
            <a:ext cx="7382341" cy="1235936"/>
          </a:xfrm>
        </p:spPr>
        <p:txBody>
          <a:bodyPr>
            <a:normAutofit/>
          </a:bodyPr>
          <a:lstStyle/>
          <a:p>
            <a:pPr marL="442913" indent="-442913">
              <a:lnSpc>
                <a:spcPct val="100000"/>
              </a:lnSpc>
            </a:pPr>
            <a:r>
              <a:rPr lang="en-US" sz="3600" dirty="0"/>
              <a:t>Abstract Classes and Methods, Overriding</a:t>
            </a:r>
          </a:p>
        </p:txBody>
      </p:sp>
      <p:pic>
        <p:nvPicPr>
          <p:cNvPr id="22" name="Picture 21">
            <a:extLst>
              <a:ext uri="{FF2B5EF4-FFF2-40B4-BE49-F238E27FC236}">
                <a16:creationId xmlns:a16="http://schemas.microsoft.com/office/drawing/2014/main" id="{B4CBB0AE-E1E4-4E49-B026-9F36EEBA1FD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r>
              <a:rPr lang="en-GB" b="1" dirty="0">
                <a:solidFill>
                  <a:schemeClr val="tx2">
                    <a:lumMod val="75000"/>
                  </a:schemeClr>
                </a:solidFill>
              </a:rPr>
              <a:t>Runtime</a:t>
            </a:r>
            <a:r>
              <a:rPr lang="en-GB" dirty="0"/>
              <a:t> polymorphism</a:t>
            </a:r>
          </a:p>
          <a:p>
            <a:endParaRPr lang="en-GB" dirty="0"/>
          </a:p>
          <a:p>
            <a:endParaRPr lang="en-GB" dirty="0"/>
          </a:p>
          <a:p>
            <a:endParaRPr lang="en-GB" dirty="0"/>
          </a:p>
          <a:p>
            <a:pPr>
              <a:spcBef>
                <a:spcPts val="1200"/>
              </a:spcBef>
            </a:pPr>
            <a:r>
              <a:rPr lang="en-US" b="1" dirty="0">
                <a:solidFill>
                  <a:schemeClr val="tx2">
                    <a:lumMod val="75000"/>
                  </a:schemeClr>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31812" y="1752600"/>
            <a:ext cx="11034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Circle extends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9"/>
          <p:cNvSpPr>
            <a:spLocks noChangeArrowheads="1"/>
          </p:cNvSpPr>
          <p:nvPr/>
        </p:nvSpPr>
        <p:spPr bwMode="auto">
          <a:xfrm>
            <a:off x="531812" y="4681216"/>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sum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6"/>
          <p:cNvSpPr>
            <a:spLocks noChangeArrowheads="1"/>
          </p:cNvSpPr>
          <p:nvPr/>
        </p:nvSpPr>
        <p:spPr bwMode="auto">
          <a:xfrm>
            <a:off x="7770812" y="5149126"/>
            <a:ext cx="2727853" cy="1062828"/>
          </a:xfrm>
          <a:prstGeom prst="wedgeRoundRectCallout">
            <a:avLst>
              <a:gd name="adj1" fmla="val -84345"/>
              <a:gd name="adj2" fmla="val -208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685212" y="2133600"/>
            <a:ext cx="2727853" cy="1062828"/>
          </a:xfrm>
          <a:prstGeom prst="wedgeRoundRectCallout">
            <a:avLst>
              <a:gd name="adj1" fmla="val -77818"/>
              <a:gd name="adj2" fmla="val -2064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221517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a:t>Also known as </a:t>
            </a:r>
            <a:r>
              <a:rPr lang="en-US" b="1" dirty="0">
                <a:solidFill>
                  <a:schemeClr val="tx2">
                    <a:lumMod val="75000"/>
                  </a:schemeClr>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4212" y="1828800"/>
            <a:ext cx="10882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static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 myMethod</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static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 myMethod</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b)</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8456612" y="3404884"/>
            <a:ext cx="2727853" cy="1062828"/>
          </a:xfrm>
          <a:prstGeom prst="wedgeRoundRectCallout">
            <a:avLst>
              <a:gd name="adj1" fmla="val -65295"/>
              <a:gd name="adj2" fmla="val -4535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14757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329712" y="1447800"/>
            <a:ext cx="7529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MathOperation</a:t>
            </a:r>
          </a:p>
        </p:txBody>
      </p:sp>
      <p:sp>
        <p:nvSpPr>
          <p:cNvPr id="19" name="Rectangle 18"/>
          <p:cNvSpPr>
            <a:spLocks noChangeArrowheads="1"/>
          </p:cNvSpPr>
          <p:nvPr/>
        </p:nvSpPr>
        <p:spPr bwMode="auto">
          <a:xfrm>
            <a:off x="2329712" y="1960096"/>
            <a:ext cx="75294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72" y="3657600"/>
            <a:ext cx="8456440" cy="160020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768" y="3647840"/>
            <a:ext cx="2214644" cy="2684876"/>
          </a:xfrm>
          <a:prstGeom prst="rect">
            <a:avLst/>
          </a:prstGeom>
        </p:spPr>
      </p:pic>
      <p:sp>
        <p:nvSpPr>
          <p:cNvPr id="12" name="Bent-Up Arrow 11"/>
          <p:cNvSpPr/>
          <p:nvPr/>
        </p:nvSpPr>
        <p:spPr>
          <a:xfrm rot="5400000">
            <a:off x="6721656" y="3490627"/>
            <a:ext cx="516636" cy="44363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83458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608012" y="1143000"/>
            <a:ext cx="109728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accent1">
                    <a:lumMod val="20000"/>
                    <a:lumOff val="80000"/>
                  </a:schemeClr>
                </a:solidFill>
              </a:rPr>
              <a:t>public class MathOperation {</a:t>
            </a:r>
          </a:p>
          <a:p>
            <a:r>
              <a:rPr lang="en-US" sz="3000" dirty="0">
                <a:solidFill>
                  <a:schemeClr val="accent1">
                    <a:lumMod val="20000"/>
                    <a:lumOff val="80000"/>
                  </a:schemeClr>
                </a:solidFill>
              </a:rPr>
              <a:t>  public int add(int a, int b) {</a:t>
            </a:r>
          </a:p>
          <a:p>
            <a:r>
              <a:rPr lang="en-US" sz="3000" dirty="0">
                <a:solidFill>
                  <a:schemeClr val="accent1">
                    <a:lumMod val="20000"/>
                    <a:lumOff val="80000"/>
                  </a:schemeClr>
                </a:solidFill>
              </a:rPr>
              <a:t>    return a + b;</a:t>
            </a:r>
          </a:p>
          <a:p>
            <a:r>
              <a:rPr lang="en-US" sz="3000" dirty="0">
                <a:solidFill>
                  <a:schemeClr val="accent1">
                    <a:lumMod val="20000"/>
                    <a:lumOff val="80000"/>
                  </a:schemeClr>
                </a:solidFill>
              </a:rPr>
              <a:t>  }</a:t>
            </a:r>
          </a:p>
          <a:p>
            <a:r>
              <a:rPr lang="en-US" sz="3000" dirty="0">
                <a:solidFill>
                  <a:schemeClr val="accent1">
                    <a:lumMod val="20000"/>
                    <a:lumOff val="80000"/>
                  </a:schemeClr>
                </a:solidFill>
              </a:rPr>
              <a:t>  public int add(int a, int b, int c) {</a:t>
            </a:r>
          </a:p>
          <a:p>
            <a:r>
              <a:rPr lang="en-US" sz="3000" dirty="0">
                <a:solidFill>
                  <a:schemeClr val="accent1">
                    <a:lumMod val="20000"/>
                    <a:lumOff val="80000"/>
                  </a:schemeClr>
                </a:solidFill>
              </a:rPr>
              <a:t>    return a + b + c;</a:t>
            </a:r>
          </a:p>
          <a:p>
            <a:r>
              <a:rPr lang="en-US" sz="3000" dirty="0">
                <a:solidFill>
                  <a:schemeClr val="accent1">
                    <a:lumMod val="20000"/>
                    <a:lumOff val="80000"/>
                  </a:schemeClr>
                </a:solidFill>
              </a:rPr>
              <a:t>  }</a:t>
            </a:r>
          </a:p>
          <a:p>
            <a:r>
              <a:rPr lang="en-US" sz="3000" dirty="0">
                <a:solidFill>
                  <a:schemeClr val="accent1">
                    <a:lumMod val="20000"/>
                    <a:lumOff val="80000"/>
                  </a:schemeClr>
                </a:solidFill>
              </a:rPr>
              <a:t>  public int add(int a, int b, int c, int d) {</a:t>
            </a:r>
          </a:p>
          <a:p>
            <a:r>
              <a:rPr lang="en-US" sz="3000" dirty="0">
                <a:solidFill>
                  <a:schemeClr val="accent1">
                    <a:lumMod val="20000"/>
                    <a:lumOff val="80000"/>
                  </a:schemeClr>
                </a:solidFill>
              </a:rPr>
              <a:t>    return a + b + c + d;</a:t>
            </a:r>
          </a:p>
          <a:p>
            <a:r>
              <a:rPr lang="en-US" sz="3000" dirty="0">
                <a:solidFill>
                  <a:schemeClr val="accent1">
                    <a:lumMod val="20000"/>
                    <a:lumOff val="80000"/>
                  </a:schemeClr>
                </a:solidFill>
              </a:rPr>
              <a:t>  }</a:t>
            </a:r>
          </a:p>
          <a:p>
            <a:r>
              <a:rPr lang="en-US" sz="3000" dirty="0">
                <a:solidFill>
                  <a:schemeClr val="accent1">
                    <a:lumMod val="20000"/>
                    <a:lumOff val="80000"/>
                  </a:schemeClr>
                </a:solidFill>
              </a:rPr>
              <a:t>}</a:t>
            </a:r>
          </a:p>
        </p:txBody>
      </p:sp>
    </p:spTree>
    <p:extLst>
      <p:ext uri="{BB962C8B-B14F-4D97-AF65-F5344CB8AC3E}">
        <p14:creationId xmlns:p14="http://schemas.microsoft.com/office/powerpoint/2010/main" val="8797382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r>
              <a:rPr lang="en-US" b="1" dirty="0">
                <a:solidFill>
                  <a:schemeClr val="tx2">
                    <a:lumMod val="75000"/>
                  </a:schemeClr>
                </a:solidFill>
              </a:rPr>
              <a:t>Overloading</a:t>
            </a:r>
            <a:r>
              <a:rPr lang="en-US" dirty="0"/>
              <a:t> can take place in the </a:t>
            </a:r>
            <a:r>
              <a:rPr lang="en-US" b="1" dirty="0">
                <a:solidFill>
                  <a:schemeClr val="tx2">
                    <a:lumMod val="75000"/>
                  </a:schemeClr>
                </a:solidFill>
              </a:rPr>
              <a:t>same class </a:t>
            </a:r>
            <a:r>
              <a:rPr lang="en-US" dirty="0"/>
              <a:t>or in its </a:t>
            </a:r>
            <a:r>
              <a:rPr lang="en-US" b="1" dirty="0">
                <a:solidFill>
                  <a:schemeClr val="tx2">
                    <a:lumMod val="75000"/>
                  </a:schemeClr>
                </a:solidFill>
              </a:rPr>
              <a:t>sub-class</a:t>
            </a:r>
            <a:endParaRPr lang="en-US" dirty="0">
              <a:solidFill>
                <a:schemeClr val="tx2">
                  <a:lumMod val="75000"/>
                </a:schemeClr>
              </a:solidFill>
            </a:endParaRPr>
          </a:p>
          <a:p>
            <a:r>
              <a:rPr lang="en-US" b="1" dirty="0">
                <a:solidFill>
                  <a:schemeClr val="tx2">
                    <a:lumMod val="75000"/>
                  </a:schemeClr>
                </a:solidFill>
              </a:rPr>
              <a:t>Constructor</a:t>
            </a:r>
            <a:r>
              <a:rPr lang="en-US" dirty="0"/>
              <a:t> in Java can be </a:t>
            </a:r>
            <a:r>
              <a:rPr lang="en-US" b="1" dirty="0">
                <a:solidFill>
                  <a:schemeClr val="tx2">
                    <a:lumMod val="75000"/>
                  </a:schemeClr>
                </a:solidFill>
              </a:rPr>
              <a:t>overloaded</a:t>
            </a:r>
          </a:p>
          <a:p>
            <a:r>
              <a:rPr lang="en-US" dirty="0"/>
              <a:t>Overloaded methods must have a </a:t>
            </a:r>
            <a:r>
              <a:rPr lang="en-US" b="1" dirty="0">
                <a:solidFill>
                  <a:schemeClr val="tx2">
                    <a:lumMod val="75000"/>
                  </a:schemeClr>
                </a:solidFill>
              </a:rPr>
              <a:t>different argument list</a:t>
            </a:r>
            <a:endParaRPr lang="en-US" dirty="0">
              <a:solidFill>
                <a:schemeClr val="tx2">
                  <a:lumMod val="75000"/>
                </a:schemeClr>
              </a:solidFill>
            </a:endParaRPr>
          </a:p>
          <a:p>
            <a:r>
              <a:rPr lang="en-US" dirty="0"/>
              <a:t>Overloaded method should always be the part of the same class (can also take place in sub class), with </a:t>
            </a:r>
            <a:r>
              <a:rPr lang="en-US" b="1" dirty="0">
                <a:solidFill>
                  <a:schemeClr val="tx2">
                    <a:lumMod val="75000"/>
                  </a:schemeClr>
                </a:solidFill>
              </a:rPr>
              <a:t>same name </a:t>
            </a:r>
            <a:r>
              <a:rPr lang="en-US" dirty="0"/>
              <a:t>but </a:t>
            </a:r>
            <a:r>
              <a:rPr lang="en-US" b="1" dirty="0">
                <a:solidFill>
                  <a:schemeClr val="tx2">
                    <a:lumMod val="75000"/>
                  </a:schemeClr>
                </a:solidFill>
              </a:rPr>
              <a:t>different</a:t>
            </a:r>
            <a:r>
              <a:rPr lang="en-US" dirty="0">
                <a:solidFill>
                  <a:schemeClr val="tx2">
                    <a:lumMod val="75000"/>
                  </a:schemeClr>
                </a:solidFill>
              </a:rPr>
              <a:t> </a:t>
            </a:r>
            <a:r>
              <a:rPr lang="en-US" b="1" dirty="0">
                <a:solidFill>
                  <a:schemeClr val="tx2">
                    <a:lumMod val="75000"/>
                  </a:schemeClr>
                </a:solidFill>
              </a:rPr>
              <a:t>parameters</a:t>
            </a:r>
            <a:endParaRPr lang="en-US" dirty="0">
              <a:solidFill>
                <a:schemeClr val="tx2">
                  <a:lumMod val="75000"/>
                </a:schemeClr>
              </a:solidFill>
            </a:endParaRPr>
          </a:p>
          <a:p>
            <a:r>
              <a:rPr lang="en-US" dirty="0"/>
              <a:t>They may have the </a:t>
            </a:r>
            <a:r>
              <a:rPr lang="en-US" b="1" dirty="0">
                <a:solidFill>
                  <a:schemeClr val="tx2">
                    <a:lumMod val="75000"/>
                  </a:schemeClr>
                </a:solidFill>
              </a:rPr>
              <a:t>same</a:t>
            </a:r>
            <a:r>
              <a:rPr lang="en-US" dirty="0"/>
              <a:t> or </a:t>
            </a:r>
            <a:r>
              <a:rPr lang="en-US" b="1" dirty="0">
                <a:solidFill>
                  <a:schemeClr val="tx2">
                    <a:lumMod val="75000"/>
                  </a:schemeClr>
                </a:solidFill>
              </a:rPr>
              <a:t>different return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Tree>
    <p:extLst>
      <p:ext uri="{BB962C8B-B14F-4D97-AF65-F5344CB8AC3E}">
        <p14:creationId xmlns:p14="http://schemas.microsoft.com/office/powerpoint/2010/main" val="34527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13" name="Content Placeholder 12"/>
          <p:cNvSpPr>
            <a:spLocks noGrp="1"/>
          </p:cNvSpPr>
          <p:nvPr>
            <p:ph idx="1"/>
          </p:nvPr>
        </p:nvSpPr>
        <p:spPr/>
        <p:txBody>
          <a:bodyPr/>
          <a:lstStyle/>
          <a:p>
            <a:r>
              <a:rPr lang="en-US" dirty="0"/>
              <a:t>Using of </a:t>
            </a:r>
            <a:r>
              <a:rPr lang="en-US" b="1" dirty="0">
                <a:solidFill>
                  <a:schemeClr val="tx2">
                    <a:lumMod val="75000"/>
                  </a:schemeClr>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84212" y="2023170"/>
            <a:ext cx="10744200"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System.out.println(rect.area());</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System.out.println(square.area());</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4" name="AutoShape 6"/>
          <p:cNvSpPr>
            <a:spLocks noChangeArrowheads="1"/>
          </p:cNvSpPr>
          <p:nvPr/>
        </p:nvSpPr>
        <p:spPr bwMode="auto">
          <a:xfrm>
            <a:off x="8813912" y="5269990"/>
            <a:ext cx="1905000" cy="872048"/>
          </a:xfrm>
          <a:prstGeom prst="wedgeRoundRectCallout">
            <a:avLst>
              <a:gd name="adj1" fmla="val -67097"/>
              <a:gd name="adj2" fmla="val -507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overriding</a:t>
            </a:r>
            <a:endParaRPr lang="bg-BG" sz="2800" dirty="0">
              <a:solidFill>
                <a:schemeClr val="tx2">
                  <a:lumMod val="75000"/>
                </a:schemeClr>
              </a:solidFill>
            </a:endParaRPr>
          </a:p>
        </p:txBody>
      </p:sp>
    </p:spTree>
    <p:extLst>
      <p:ext uri="{BB962C8B-B14F-4D97-AF65-F5344CB8AC3E}">
        <p14:creationId xmlns:p14="http://schemas.microsoft.com/office/powerpoint/2010/main" val="16117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a:t>Also known as </a:t>
            </a:r>
            <a:r>
              <a:rPr lang="en-US" b="1" dirty="0">
                <a:solidFill>
                  <a:schemeClr val="tx2">
                    <a:lumMod val="75000"/>
                  </a:schemeClr>
                </a:solidFill>
              </a:rPr>
              <a:t>Dynamic Polymorphism</a:t>
            </a:r>
          </a:p>
          <a:p>
            <a:endParaRPr lang="en-US"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5" name="Rectangle 4"/>
          <p:cNvSpPr>
            <a:spLocks noChangeArrowheads="1"/>
          </p:cNvSpPr>
          <p:nvPr/>
        </p:nvSpPr>
        <p:spPr bwMode="auto">
          <a:xfrm>
            <a:off x="684212" y="4191000"/>
            <a:ext cx="108822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Square extend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 area()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b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 * this.a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6627812" y="4724400"/>
            <a:ext cx="1905000" cy="986628"/>
          </a:xfrm>
          <a:prstGeom prst="wedgeRoundRectCallout">
            <a:avLst>
              <a:gd name="adj1" fmla="val -100716"/>
              <a:gd name="adj2" fmla="val -302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overriding</a:t>
            </a:r>
            <a:endParaRPr lang="bg-BG" sz="2800"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84212" y="1752600"/>
            <a:ext cx="108822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Double area()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 * this.b</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63356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836612" y="1683841"/>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9" name="Rectangle 18"/>
          <p:cNvSpPr>
            <a:spLocks noChangeArrowheads="1"/>
          </p:cNvSpPr>
          <p:nvPr/>
        </p:nvSpPr>
        <p:spPr bwMode="auto">
          <a:xfrm>
            <a:off x="836612" y="2196137"/>
            <a:ext cx="3962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sideA</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sideB</a:t>
            </a:r>
          </a:p>
        </p:txBody>
      </p:sp>
      <p:sp>
        <p:nvSpPr>
          <p:cNvPr id="10" name="Rectangle 9"/>
          <p:cNvSpPr>
            <a:spLocks noChangeArrowheads="1"/>
          </p:cNvSpPr>
          <p:nvPr/>
        </p:nvSpPr>
        <p:spPr bwMode="auto">
          <a:xfrm>
            <a:off x="836612" y="310434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area()</a:t>
            </a:r>
          </a:p>
        </p:txBody>
      </p:sp>
      <p:sp>
        <p:nvSpPr>
          <p:cNvPr id="11" name="Rectangle 4"/>
          <p:cNvSpPr>
            <a:spLocks noChangeArrowheads="1"/>
          </p:cNvSpPr>
          <p:nvPr/>
        </p:nvSpPr>
        <p:spPr bwMode="auto">
          <a:xfrm>
            <a:off x="836612" y="4495800"/>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Square</a:t>
            </a:r>
          </a:p>
        </p:txBody>
      </p:sp>
      <p:sp>
        <p:nvSpPr>
          <p:cNvPr id="14" name="Rectangle 13"/>
          <p:cNvSpPr>
            <a:spLocks noChangeArrowheads="1"/>
          </p:cNvSpPr>
          <p:nvPr/>
        </p:nvSpPr>
        <p:spPr bwMode="auto">
          <a:xfrm>
            <a:off x="836612" y="500809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area()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03" y="1683841"/>
            <a:ext cx="5965890" cy="8305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412" y="3042886"/>
            <a:ext cx="1298672" cy="3243350"/>
          </a:xfrm>
          <a:prstGeom prst="rect">
            <a:avLst/>
          </a:prstGeom>
        </p:spPr>
      </p:pic>
      <p:sp>
        <p:nvSpPr>
          <p:cNvPr id="8" name="Bent-Up Arrow 7"/>
          <p:cNvSpPr/>
          <p:nvPr/>
        </p:nvSpPr>
        <p:spPr>
          <a:xfrm rot="5400000">
            <a:off x="7268017" y="2941195"/>
            <a:ext cx="2470153" cy="2074164"/>
          </a:xfrm>
          <a:prstGeom prst="bentUpArrow">
            <a:avLst>
              <a:gd name="adj1" fmla="val 13679"/>
              <a:gd name="adj2" fmla="val 21235"/>
              <a:gd name="adj3" fmla="val 30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cxnSp>
        <p:nvCxnSpPr>
          <p:cNvPr id="6" name="Straight Arrow Connector 5"/>
          <p:cNvCxnSpPr/>
          <p:nvPr/>
        </p:nvCxnSpPr>
        <p:spPr>
          <a:xfrm flipV="1">
            <a:off x="2665412" y="3581400"/>
            <a:ext cx="0"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887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371600"/>
            <a:ext cx="11182398"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Square extends Rectangle {</a:t>
            </a:r>
          </a:p>
          <a:p>
            <a:r>
              <a:rPr lang="en-US" sz="2800" dirty="0">
                <a:solidFill>
                  <a:schemeClr val="accent1">
                    <a:lumMod val="20000"/>
                    <a:lumOff val="80000"/>
                  </a:schemeClr>
                </a:solidFill>
              </a:rPr>
              <a:t>  private Double sideA;</a:t>
            </a:r>
          </a:p>
          <a:p>
            <a:r>
              <a:rPr lang="en-US" sz="2800" dirty="0">
                <a:solidFill>
                  <a:schemeClr val="accent1">
                    <a:lumMod val="20000"/>
                    <a:lumOff val="80000"/>
                  </a:schemeClr>
                </a:solidFill>
              </a:rPr>
              <a:t>  public Square(Double side) {</a:t>
            </a:r>
          </a:p>
          <a:p>
            <a:r>
              <a:rPr lang="en-US" sz="2800" dirty="0">
                <a:solidFill>
                  <a:schemeClr val="accent1">
                    <a:lumMod val="20000"/>
                    <a:lumOff val="80000"/>
                  </a:schemeClr>
                </a:solidFill>
              </a:rPr>
              <a:t>    super(side);</a:t>
            </a:r>
          </a:p>
          <a:p>
            <a:r>
              <a:rPr lang="en-US" sz="2800" dirty="0">
                <a:solidFill>
                  <a:schemeClr val="accent1">
                    <a:lumMod val="20000"/>
                    <a:lumOff val="80000"/>
                  </a:schemeClr>
                </a:solidFill>
              </a:rPr>
              <a:t>    this.sideA = side * 2;</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public Double perimeter() { return this.sideA * 4; }</a:t>
            </a:r>
          </a:p>
          <a:p>
            <a:r>
              <a:rPr lang="en-US" sz="2800" dirty="0">
                <a:solidFill>
                  <a:schemeClr val="accent1">
                    <a:lumMod val="20000"/>
                    <a:lumOff val="80000"/>
                  </a:schemeClr>
                </a:solidFill>
              </a:rPr>
              <a:t>  @Override</a:t>
            </a:r>
          </a:p>
          <a:p>
            <a:r>
              <a:rPr lang="en-US" sz="2800" dirty="0">
                <a:solidFill>
                  <a:schemeClr val="accent1">
                    <a:lumMod val="20000"/>
                    <a:lumOff val="80000"/>
                  </a:schemeClr>
                </a:solidFill>
              </a:rPr>
              <a:t>  public Double area() {</a:t>
            </a:r>
          </a:p>
          <a:p>
            <a:r>
              <a:rPr lang="en-US" sz="2800" dirty="0">
                <a:solidFill>
                  <a:schemeClr val="accent1">
                    <a:lumMod val="20000"/>
                    <a:lumOff val="80000"/>
                  </a:schemeClr>
                </a:solidFill>
              </a:rPr>
              <a:t>    return this.sideA * this.sideA;</a:t>
            </a:r>
          </a:p>
          <a:p>
            <a:r>
              <a:rPr lang="en-US" sz="2800" dirty="0">
                <a:solidFill>
                  <a:schemeClr val="accent1">
                    <a:lumMod val="20000"/>
                    <a:lumOff val="80000"/>
                  </a:schemeClr>
                </a:solidFill>
              </a:rPr>
              <a:t>  } }</a:t>
            </a:r>
          </a:p>
        </p:txBody>
      </p:sp>
    </p:spTree>
    <p:extLst>
      <p:ext uri="{BB962C8B-B14F-4D97-AF65-F5344CB8AC3E}">
        <p14:creationId xmlns:p14="http://schemas.microsoft.com/office/powerpoint/2010/main" val="27235870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normAutofit/>
          </a:bodyPr>
          <a:lstStyle/>
          <a:p>
            <a:r>
              <a:rPr lang="en-US" b="1" dirty="0">
                <a:solidFill>
                  <a:schemeClr val="tx2">
                    <a:lumMod val="75000"/>
                  </a:schemeClr>
                </a:solidFill>
              </a:rPr>
              <a:t>Overriding</a:t>
            </a:r>
            <a:r>
              <a:rPr lang="en-US" dirty="0"/>
              <a:t> can take place </a:t>
            </a:r>
            <a:r>
              <a:rPr lang="en-US" b="1" dirty="0">
                <a:solidFill>
                  <a:schemeClr val="tx2">
                    <a:lumMod val="75000"/>
                  </a:schemeClr>
                </a:solidFill>
              </a:rPr>
              <a:t>sub-class</a:t>
            </a:r>
            <a:r>
              <a:rPr lang="en-US" dirty="0">
                <a:solidFill>
                  <a:schemeClr val="tx2">
                    <a:lumMod val="75000"/>
                  </a:schemeClr>
                </a:solidFill>
              </a:rPr>
              <a:t>.</a:t>
            </a:r>
          </a:p>
          <a:p>
            <a:r>
              <a:rPr lang="en-US" b="1" dirty="0">
                <a:solidFill>
                  <a:schemeClr val="tx2">
                    <a:lumMod val="75000"/>
                  </a:schemeClr>
                </a:solidFill>
              </a:rPr>
              <a:t>Argument list </a:t>
            </a:r>
            <a:r>
              <a:rPr lang="en-US" dirty="0"/>
              <a:t>must be the </a:t>
            </a:r>
            <a:r>
              <a:rPr lang="en-US" b="1" dirty="0">
                <a:solidFill>
                  <a:schemeClr val="tx2">
                    <a:lumMod val="75000"/>
                  </a:schemeClr>
                </a:solidFill>
              </a:rPr>
              <a:t>same</a:t>
            </a:r>
            <a:r>
              <a:rPr lang="en-US" dirty="0"/>
              <a:t> as that of the </a:t>
            </a:r>
            <a:r>
              <a:rPr lang="en-US" b="1" dirty="0">
                <a:solidFill>
                  <a:schemeClr val="tx2">
                    <a:lumMod val="75000"/>
                  </a:schemeClr>
                </a:solidFill>
              </a:rPr>
              <a:t>parent method</a:t>
            </a:r>
          </a:p>
          <a:p>
            <a:r>
              <a:rPr lang="en-US" dirty="0"/>
              <a:t>The overriding method must have </a:t>
            </a:r>
            <a:r>
              <a:rPr lang="en-US" b="1" dirty="0">
                <a:solidFill>
                  <a:schemeClr val="tx2">
                    <a:lumMod val="75000"/>
                  </a:schemeClr>
                </a:solidFill>
              </a:rPr>
              <a:t>same return type</a:t>
            </a:r>
          </a:p>
          <a:p>
            <a:r>
              <a:rPr lang="en-US" b="1" dirty="0">
                <a:solidFill>
                  <a:schemeClr val="tx2">
                    <a:lumMod val="75000"/>
                  </a:schemeClr>
                </a:solidFill>
              </a:rPr>
              <a:t>Access modifier</a:t>
            </a:r>
            <a:r>
              <a:rPr lang="en-US" b="1" dirty="0"/>
              <a:t> </a:t>
            </a:r>
            <a:r>
              <a:rPr lang="en-US" dirty="0"/>
              <a:t>cannot be more </a:t>
            </a:r>
            <a:r>
              <a:rPr lang="en-US" b="1" dirty="0">
                <a:solidFill>
                  <a:schemeClr val="tx2">
                    <a:lumMod val="75000"/>
                  </a:schemeClr>
                </a:solidFill>
              </a:rPr>
              <a:t>restrictive</a:t>
            </a:r>
          </a:p>
          <a:p>
            <a:r>
              <a:rPr lang="en-US" b="1" dirty="0">
                <a:solidFill>
                  <a:schemeClr val="tx2">
                    <a:lumMod val="75000"/>
                  </a:schemeClr>
                </a:solidFill>
              </a:rPr>
              <a:t>Private, static and final </a:t>
            </a:r>
            <a:r>
              <a:rPr lang="en-US" dirty="0"/>
              <a:t>methods can </a:t>
            </a:r>
            <a:r>
              <a:rPr lang="en-US" b="1" dirty="0">
                <a:solidFill>
                  <a:schemeClr val="tx2">
                    <a:lumMod val="75000"/>
                  </a:schemeClr>
                </a:solidFill>
              </a:rPr>
              <a:t>NOT</a:t>
            </a:r>
            <a:r>
              <a:rPr lang="en-US" dirty="0">
                <a:solidFill>
                  <a:schemeClr val="tx2">
                    <a:lumMod val="75000"/>
                  </a:schemeClr>
                </a:solidFill>
              </a:rPr>
              <a:t> </a:t>
            </a:r>
            <a:r>
              <a:rPr lang="en-US" dirty="0"/>
              <a:t>be overriden</a:t>
            </a:r>
          </a:p>
          <a:p>
            <a:r>
              <a:rPr lang="en-US" dirty="0"/>
              <a:t>The overriding method </a:t>
            </a:r>
            <a:r>
              <a:rPr lang="en-US" b="1" dirty="0">
                <a:solidFill>
                  <a:schemeClr val="tx2">
                    <a:lumMod val="75000"/>
                  </a:schemeClr>
                </a:solidFill>
              </a:rPr>
              <a:t>must not </a:t>
            </a:r>
            <a:r>
              <a:rPr lang="en-US" dirty="0"/>
              <a:t>throw new or broader </a:t>
            </a:r>
            <a:r>
              <a:rPr lang="en-US" dirty="0">
                <a:solidFill>
                  <a:schemeClr val="tx2">
                    <a:lumMod val="75000"/>
                  </a:schemeClr>
                </a:solidFill>
              </a:rPr>
              <a:t>c</a:t>
            </a:r>
            <a:r>
              <a:rPr lang="en-US" b="1" dirty="0">
                <a:solidFill>
                  <a:schemeClr val="tx2">
                    <a:lumMod val="75000"/>
                  </a:schemeClr>
                </a:solidFill>
              </a:rPr>
              <a:t>hecked exceptions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2629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en-US" dirty="0"/>
              <a:t>What is Polymorphism?</a:t>
            </a:r>
          </a:p>
          <a:p>
            <a:pPr marL="442913" indent="-442913">
              <a:lnSpc>
                <a:spcPct val="100000"/>
              </a:lnSpc>
              <a:buFontTx/>
              <a:buAutoNum type="arabicPeriod"/>
            </a:pPr>
            <a:r>
              <a:rPr lang="en-US" dirty="0"/>
              <a:t>Types of Polymorphism</a:t>
            </a:r>
          </a:p>
          <a:p>
            <a:pPr marL="442913" indent="-442913">
              <a:lnSpc>
                <a:spcPct val="100000"/>
              </a:lnSpc>
              <a:buFontTx/>
              <a:buAutoNum type="arabicPeriod"/>
            </a:pPr>
            <a:r>
              <a:rPr lang="en-US" dirty="0"/>
              <a:t>Override Methods</a:t>
            </a:r>
          </a:p>
          <a:p>
            <a:pPr marL="442913" indent="-442913">
              <a:lnSpc>
                <a:spcPct val="100000"/>
              </a:lnSpc>
              <a:buFontTx/>
              <a:buAutoNum type="arabicPeriod"/>
            </a:pPr>
            <a:r>
              <a:rPr lang="en-US" dirty="0"/>
              <a:t>Overload Methods</a:t>
            </a:r>
          </a:p>
          <a:p>
            <a:pPr marL="442913" indent="-442913">
              <a:lnSpc>
                <a:spcPct val="100000"/>
              </a:lnSpc>
              <a:buFontTx/>
              <a:buAutoNum type="arabicPeriod"/>
            </a:pPr>
            <a:r>
              <a:rPr lang="en-US" dirty="0"/>
              <a:t>Abstract Classes</a:t>
            </a:r>
          </a:p>
          <a:p>
            <a:pPr marL="442913" indent="-442913">
              <a:lnSpc>
                <a:spcPct val="100000"/>
              </a:lnSpc>
              <a:buFontTx/>
              <a:buAutoNum type="arabicPeriod"/>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7012" y="1371600"/>
            <a:ext cx="3572162" cy="4385137"/>
          </a:xfrm>
          <a:prstGeom prst="rect">
            <a:avLst/>
          </a:prstGeom>
        </p:spPr>
      </p:pic>
    </p:spTree>
    <p:extLst>
      <p:ext uri="{BB962C8B-B14F-4D97-AF65-F5344CB8AC3E}">
        <p14:creationId xmlns:p14="http://schemas.microsoft.com/office/powerpoint/2010/main" val="10426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421338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21</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3808412" y="1981200"/>
            <a:ext cx="4542952" cy="2514600"/>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64423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a:t>Abstract class </a:t>
            </a:r>
            <a:r>
              <a:rPr lang="en-US" b="1" dirty="0">
                <a:solidFill>
                  <a:schemeClr val="tx2">
                    <a:lumMod val="75000"/>
                  </a:schemeClr>
                </a:solidFill>
              </a:rPr>
              <a:t>can NOT be instantiated</a:t>
            </a:r>
          </a:p>
          <a:p>
            <a:endParaRPr lang="en-US" dirty="0"/>
          </a:p>
          <a:p>
            <a:endParaRPr lang="en-US" dirty="0"/>
          </a:p>
          <a:p>
            <a:endParaRPr lang="en-US" dirty="0"/>
          </a:p>
        </p:txBody>
      </p:sp>
      <p:sp>
        <p:nvSpPr>
          <p:cNvPr id="4" name="Title 3"/>
          <p:cNvSpPr>
            <a:spLocks noGrp="1"/>
          </p:cNvSpPr>
          <p:nvPr>
            <p:ph type="title"/>
          </p:nvPr>
        </p:nvSpPr>
        <p:spPr/>
        <p:txBody>
          <a:bodyPr/>
          <a:lstStyle/>
          <a:p>
            <a:r>
              <a:rPr lang="en-US" noProof="1"/>
              <a:t>Abstract Classes</a:t>
            </a:r>
            <a:endParaRPr lang="en-US" dirty="0"/>
          </a:p>
        </p:txBody>
      </p:sp>
      <p:sp>
        <p:nvSpPr>
          <p:cNvPr id="8" name="Text Placeholder 5"/>
          <p:cNvSpPr txBox="1">
            <a:spLocks/>
          </p:cNvSpPr>
          <p:nvPr/>
        </p:nvSpPr>
        <p:spPr>
          <a:xfrm>
            <a:off x="608012" y="1981200"/>
            <a:ext cx="10782397" cy="209978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sz="2800" dirty="0">
                <a:solidFill>
                  <a:schemeClr val="accent1">
                    <a:lumMod val="20000"/>
                    <a:lumOff val="80000"/>
                  </a:schemeClr>
                </a:solidFill>
              </a:rPr>
              <a:t>public </a:t>
            </a:r>
            <a:r>
              <a:rPr lang="en-US" sz="2800" dirty="0">
                <a:solidFill>
                  <a:schemeClr val="tx2">
                    <a:lumMod val="75000"/>
                  </a:schemeClr>
                </a:solidFill>
              </a:rPr>
              <a:t>abstract</a:t>
            </a:r>
            <a:r>
              <a:rPr lang="en-US" sz="2800" dirty="0">
                <a:solidFill>
                  <a:schemeClr val="accent1">
                    <a:lumMod val="20000"/>
                    <a:lumOff val="80000"/>
                  </a:schemeClr>
                </a:solidFill>
              </a:rPr>
              <a:t> class Shape {} </a:t>
            </a:r>
          </a:p>
          <a:p>
            <a:pPr>
              <a:spcBef>
                <a:spcPts val="300"/>
              </a:spcBef>
              <a:spcAft>
                <a:spcPts val="300"/>
              </a:spcAft>
            </a:pPr>
            <a:r>
              <a:rPr lang="en-US" sz="2800" dirty="0">
                <a:solidFill>
                  <a:schemeClr val="accent1">
                    <a:lumMod val="20000"/>
                    <a:lumOff val="80000"/>
                  </a:schemeClr>
                </a:solidFill>
              </a:rPr>
              <a:t>public class Circle extends Shape {}</a:t>
            </a:r>
          </a:p>
          <a:p>
            <a:pPr>
              <a:spcBef>
                <a:spcPts val="300"/>
              </a:spcBef>
              <a:spcAft>
                <a:spcPts val="300"/>
              </a:spcAft>
            </a:pPr>
            <a:r>
              <a:rPr lang="en-US" sz="2800" dirty="0">
                <a:solidFill>
                  <a:schemeClr val="tx2">
                    <a:lumMod val="75000"/>
                  </a:schemeClr>
                </a:solidFill>
              </a:rPr>
              <a:t>Shape</a:t>
            </a:r>
            <a:r>
              <a:rPr lang="en-US" sz="2800" dirty="0">
                <a:solidFill>
                  <a:schemeClr val="accent1">
                    <a:lumMod val="20000"/>
                    <a:lumOff val="80000"/>
                  </a:schemeClr>
                </a:solidFill>
              </a:rPr>
              <a:t> shape = new </a:t>
            </a:r>
            <a:r>
              <a:rPr lang="en-US" sz="2800" dirty="0">
                <a:solidFill>
                  <a:schemeClr val="tx2">
                    <a:lumMod val="75000"/>
                  </a:schemeClr>
                </a:solidFill>
              </a:rPr>
              <a:t>Shape()</a:t>
            </a:r>
            <a:r>
              <a:rPr lang="en-US" sz="2800" dirty="0">
                <a:solidFill>
                  <a:schemeClr val="accent1">
                    <a:lumMod val="20000"/>
                    <a:lumOff val="80000"/>
                  </a:schemeClr>
                </a:solidFill>
              </a:rPr>
              <a:t>; // Compile time error</a:t>
            </a:r>
          </a:p>
          <a:p>
            <a:pPr>
              <a:spcBef>
                <a:spcPts val="300"/>
              </a:spcBef>
              <a:spcAft>
                <a:spcPts val="300"/>
              </a:spcAft>
            </a:pPr>
            <a:r>
              <a:rPr lang="en-US" sz="2800" dirty="0">
                <a:solidFill>
                  <a:schemeClr val="tx2">
                    <a:lumMod val="75000"/>
                  </a:schemeClr>
                </a:solidFill>
              </a:rPr>
              <a:t>Shape</a:t>
            </a:r>
            <a:r>
              <a:rPr lang="en-US" sz="2800" dirty="0">
                <a:solidFill>
                  <a:schemeClr val="accent1">
                    <a:lumMod val="20000"/>
                    <a:lumOff val="80000"/>
                  </a:schemeClr>
                </a:solidFill>
              </a:rPr>
              <a:t> circle = new </a:t>
            </a:r>
            <a:r>
              <a:rPr lang="en-US" sz="2800" dirty="0">
                <a:solidFill>
                  <a:schemeClr val="tx2">
                    <a:lumMod val="75000"/>
                  </a:schemeClr>
                </a:solidFill>
              </a:rPr>
              <a:t>Circle(); </a:t>
            </a:r>
            <a:r>
              <a:rPr lang="en-US" sz="2800" dirty="0">
                <a:solidFill>
                  <a:schemeClr val="accent1">
                    <a:lumMod val="20000"/>
                    <a:lumOff val="80000"/>
                  </a:schemeClr>
                </a:solidFill>
              </a:rPr>
              <a:t>// polymorphism</a:t>
            </a:r>
          </a:p>
        </p:txBody>
      </p:sp>
    </p:spTree>
    <p:extLst>
      <p:ext uri="{BB962C8B-B14F-4D97-AF65-F5344CB8AC3E}">
        <p14:creationId xmlns:p14="http://schemas.microsoft.com/office/powerpoint/2010/main" val="183960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An </a:t>
            </a:r>
            <a:r>
              <a:rPr lang="en-US" b="1" dirty="0">
                <a:solidFill>
                  <a:schemeClr val="tx2">
                    <a:lumMod val="75000"/>
                  </a:schemeClr>
                </a:solidFill>
              </a:rPr>
              <a:t>abstract</a:t>
            </a:r>
            <a:r>
              <a:rPr lang="en-US" dirty="0"/>
              <a:t> class </a:t>
            </a:r>
            <a:r>
              <a:rPr lang="en-US" b="1" dirty="0">
                <a:solidFill>
                  <a:schemeClr val="tx2">
                    <a:lumMod val="75000"/>
                  </a:schemeClr>
                </a:solidFill>
              </a:rPr>
              <a:t>may or may not</a:t>
            </a:r>
            <a:r>
              <a:rPr lang="en-US" b="1" dirty="0"/>
              <a:t> </a:t>
            </a:r>
            <a:r>
              <a:rPr lang="en-US" dirty="0"/>
              <a:t>include abstract </a:t>
            </a:r>
            <a:r>
              <a:rPr lang="en-US" b="1" dirty="0">
                <a:solidFill>
                  <a:schemeClr val="tx2">
                    <a:lumMod val="75000"/>
                  </a:schemeClr>
                </a:solidFill>
              </a:rPr>
              <a:t>methods</a:t>
            </a:r>
            <a:endParaRPr lang="en-US" dirty="0">
              <a:solidFill>
                <a:schemeClr val="tx2">
                  <a:lumMod val="75000"/>
                </a:schemeClr>
              </a:solidFill>
            </a:endParaRPr>
          </a:p>
          <a:p>
            <a:r>
              <a:rPr lang="en-US" dirty="0"/>
              <a:t>If it has </a:t>
            </a:r>
            <a:r>
              <a:rPr lang="en-US" b="1" dirty="0">
                <a:solidFill>
                  <a:schemeClr val="tx2">
                    <a:lumMod val="75000"/>
                  </a:schemeClr>
                </a:solidFill>
              </a:rPr>
              <a:t>at least one abstract method</a:t>
            </a:r>
            <a:r>
              <a:rPr lang="en-US" dirty="0"/>
              <a:t>, it must be declared </a:t>
            </a:r>
            <a:r>
              <a:rPr lang="en-US" b="1" dirty="0">
                <a:solidFill>
                  <a:schemeClr val="tx2">
                    <a:lumMod val="75000"/>
                  </a:schemeClr>
                </a:solidFill>
              </a:rPr>
              <a:t>abstract</a:t>
            </a:r>
          </a:p>
          <a:p>
            <a:r>
              <a:rPr lang="en-US" dirty="0"/>
              <a:t>To use </a:t>
            </a:r>
            <a:r>
              <a:rPr lang="en-US" b="1" dirty="0">
                <a:solidFill>
                  <a:schemeClr val="tx2">
                    <a:lumMod val="75000"/>
                  </a:schemeClr>
                </a:solidFill>
              </a:rPr>
              <a:t>abstract class</a:t>
            </a:r>
            <a:r>
              <a:rPr lang="en-US" dirty="0"/>
              <a:t>, you need to </a:t>
            </a:r>
            <a:r>
              <a:rPr lang="en-US" b="1" dirty="0">
                <a:solidFill>
                  <a:schemeClr val="tx2">
                    <a:lumMod val="75000"/>
                  </a:schemeClr>
                </a:solidFill>
              </a:rPr>
              <a:t>extend it</a:t>
            </a:r>
          </a:p>
        </p:txBody>
      </p:sp>
      <p:sp>
        <p:nvSpPr>
          <p:cNvPr id="4" name="Title 3"/>
          <p:cNvSpPr>
            <a:spLocks noGrp="1"/>
          </p:cNvSpPr>
          <p:nvPr>
            <p:ph type="title"/>
          </p:nvPr>
        </p:nvSpPr>
        <p:spPr/>
        <p:txBody>
          <a:bodyPr/>
          <a:lstStyle/>
          <a:p>
            <a:r>
              <a:rPr lang="en-US" noProof="1"/>
              <a:t>Abstract Classes (2)</a:t>
            </a:r>
            <a:endParaRPr lang="en-US" dirty="0"/>
          </a:p>
        </p:txBody>
      </p:sp>
    </p:spTree>
    <p:extLst>
      <p:ext uri="{BB962C8B-B14F-4D97-AF65-F5344CB8AC3E}">
        <p14:creationId xmlns:p14="http://schemas.microsoft.com/office/powerpoint/2010/main" val="31499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noProof="1"/>
              <a:t>Abstract Classes Elements</a:t>
            </a:r>
            <a:endParaRPr lang="en-US" dirty="0"/>
          </a:p>
        </p:txBody>
      </p:sp>
      <p:sp>
        <p:nvSpPr>
          <p:cNvPr id="5" name="Rectangle 4"/>
          <p:cNvSpPr>
            <a:spLocks noChangeArrowheads="1"/>
          </p:cNvSpPr>
          <p:nvPr/>
        </p:nvSpPr>
        <p:spPr bwMode="auto">
          <a:xfrm>
            <a:off x="608012" y="1681721"/>
            <a:ext cx="10591800" cy="407803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getStartPoint()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300"/>
              </a:spcBef>
              <a:spcAft>
                <a:spcPts val="30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6868849" y="1890005"/>
            <a:ext cx="3146332" cy="685800"/>
          </a:xfrm>
          <a:prstGeom prst="wedgeRoundRectCallout">
            <a:avLst>
              <a:gd name="adj1" fmla="val -68608"/>
              <a:gd name="adj2" fmla="val 363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have </a:t>
            </a:r>
            <a:r>
              <a:rPr lang="en-US" sz="2800" b="1" dirty="0">
                <a:solidFill>
                  <a:schemeClr val="tx2">
                    <a:lumMod val="75000"/>
                  </a:schemeClr>
                </a:solidFill>
              </a:rPr>
              <a:t>fields</a:t>
            </a:r>
            <a:endParaRPr lang="bg-BG" sz="2800" b="1" dirty="0">
              <a:solidFill>
                <a:schemeClr val="tx2">
                  <a:lumMod val="75000"/>
                </a:schemeClr>
              </a:solidFill>
            </a:endParaRPr>
          </a:p>
        </p:txBody>
      </p:sp>
      <p:sp>
        <p:nvSpPr>
          <p:cNvPr id="10" name="AutoShape 6"/>
          <p:cNvSpPr>
            <a:spLocks noChangeArrowheads="1"/>
          </p:cNvSpPr>
          <p:nvPr/>
        </p:nvSpPr>
        <p:spPr bwMode="auto">
          <a:xfrm>
            <a:off x="8472677" y="2806220"/>
            <a:ext cx="3146332" cy="940557"/>
          </a:xfrm>
          <a:prstGeom prst="wedgeRoundRectCallout">
            <a:avLst>
              <a:gd name="adj1" fmla="val -61326"/>
              <a:gd name="adj2" fmla="val -217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have </a:t>
            </a:r>
            <a:r>
              <a:rPr lang="en-US" sz="2800" b="1" dirty="0">
                <a:solidFill>
                  <a:schemeClr val="tx2">
                    <a:lumMod val="75000"/>
                  </a:schemeClr>
                </a:solidFill>
              </a:rPr>
              <a:t>constructors</a:t>
            </a:r>
            <a:endParaRPr lang="bg-BG" sz="2800" dirty="0">
              <a:solidFill>
                <a:schemeClr val="tx2">
                  <a:lumMod val="75000"/>
                </a:schemeClr>
              </a:solidFill>
            </a:endParaRPr>
          </a:p>
        </p:txBody>
      </p:sp>
      <p:sp>
        <p:nvSpPr>
          <p:cNvPr id="11" name="AutoShape 6"/>
          <p:cNvSpPr>
            <a:spLocks noChangeArrowheads="1"/>
          </p:cNvSpPr>
          <p:nvPr/>
        </p:nvSpPr>
        <p:spPr bwMode="auto">
          <a:xfrm>
            <a:off x="8534172" y="4736807"/>
            <a:ext cx="3244043" cy="884238"/>
          </a:xfrm>
          <a:prstGeom prst="wedgeRoundRectCallout">
            <a:avLst>
              <a:gd name="adj1" fmla="val -60133"/>
              <a:gd name="adj2" fmla="val -471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hold </a:t>
            </a:r>
            <a:r>
              <a:rPr lang="en-US" sz="2800" b="1" dirty="0">
                <a:solidFill>
                  <a:schemeClr val="tx2">
                    <a:lumMod val="75000"/>
                  </a:schemeClr>
                </a:solidFill>
              </a:rPr>
              <a:t>methods</a:t>
            </a:r>
            <a:r>
              <a:rPr lang="en-US" sz="2800" dirty="0">
                <a:solidFill>
                  <a:srgbClr val="FFFFFF"/>
                </a:solidFill>
              </a:rPr>
              <a:t> with code in them </a:t>
            </a:r>
            <a:endParaRPr lang="bg-BG" sz="2800" dirty="0">
              <a:solidFill>
                <a:schemeClr val="tx2">
                  <a:lumMod val="75000"/>
                </a:schemeClr>
              </a:solidFill>
            </a:endParaRPr>
          </a:p>
        </p:txBody>
      </p:sp>
      <p:sp>
        <p:nvSpPr>
          <p:cNvPr id="12" name="AutoShape 6"/>
          <p:cNvSpPr>
            <a:spLocks noChangeArrowheads="1"/>
          </p:cNvSpPr>
          <p:nvPr/>
        </p:nvSpPr>
        <p:spPr bwMode="auto">
          <a:xfrm>
            <a:off x="3427412" y="5257800"/>
            <a:ext cx="3668666" cy="838200"/>
          </a:xfrm>
          <a:prstGeom prst="wedgeRoundRectCallout">
            <a:avLst>
              <a:gd name="adj1" fmla="val -56330"/>
              <a:gd name="adj2" fmla="val -498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Abstract methods </a:t>
            </a:r>
            <a:r>
              <a:rPr lang="en-US" sz="2800" b="1" dirty="0">
                <a:solidFill>
                  <a:schemeClr val="tx2">
                    <a:lumMod val="75000"/>
                  </a:schemeClr>
                </a:solidFill>
              </a:rPr>
              <a:t>MUST</a:t>
            </a:r>
            <a:r>
              <a:rPr lang="en-US" sz="2800" dirty="0">
                <a:solidFill>
                  <a:srgbClr val="FFFFFF"/>
                </a:solidFill>
              </a:rPr>
              <a:t> be </a:t>
            </a:r>
            <a:r>
              <a:rPr lang="en-US" sz="2800" b="1" dirty="0">
                <a:solidFill>
                  <a:schemeClr val="tx2">
                    <a:lumMod val="75000"/>
                  </a:schemeClr>
                </a:solidFill>
              </a:rPr>
              <a:t>overridden</a:t>
            </a:r>
            <a:endParaRPr lang="bg-BG" sz="2800" dirty="0">
              <a:solidFill>
                <a:schemeClr val="tx2">
                  <a:lumMod val="75000"/>
                </a:schemeClr>
              </a:solidFill>
            </a:endParaRPr>
          </a:p>
        </p:txBody>
      </p:sp>
    </p:spTree>
    <p:extLst>
      <p:ext uri="{BB962C8B-B14F-4D97-AF65-F5344CB8AC3E}">
        <p14:creationId xmlns:p14="http://schemas.microsoft.com/office/powerpoint/2010/main" val="41534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a:latin typeface="Consolas" panose="020B0609020204030204" pitchFamily="49" charset="0"/>
              </a:rPr>
              <a:t>Shape</a:t>
            </a: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area</a:t>
            </a:r>
          </a:p>
        </p:txBody>
      </p:sp>
      <p:sp>
        <p:nvSpPr>
          <p:cNvPr id="10" name="Rectangle 9"/>
          <p:cNvSpPr>
            <a:spLocks noChangeArrowheads="1"/>
          </p:cNvSpPr>
          <p:nvPr/>
        </p:nvSpPr>
        <p:spPr bwMode="auto">
          <a:xfrm>
            <a:off x="3275012" y="2483584"/>
            <a:ext cx="5424600"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#setPerimeter(Double area)</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Circle</a:t>
            </a: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6" name="AutoShape 6"/>
          <p:cNvSpPr>
            <a:spLocks noChangeArrowheads="1"/>
          </p:cNvSpPr>
          <p:nvPr/>
        </p:nvSpPr>
        <p:spPr bwMode="auto">
          <a:xfrm>
            <a:off x="128680" y="1393210"/>
            <a:ext cx="3146332" cy="708789"/>
          </a:xfrm>
          <a:prstGeom prst="wedgeRoundRectCallout">
            <a:avLst>
              <a:gd name="adj1" fmla="val 51338"/>
              <a:gd name="adj2" fmla="val 2168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Encapsulate area</a:t>
            </a:r>
            <a:endParaRPr lang="bg-BG" sz="3200" dirty="0">
              <a:solidFill>
                <a:schemeClr val="tx2">
                  <a:lumMod val="75000"/>
                </a:schemeClr>
              </a:solidFill>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19410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dirty="0">
                <a:solidFill>
                  <a:schemeClr val="accent1">
                    <a:lumMod val="20000"/>
                    <a:lumOff val="80000"/>
                  </a:schemeClr>
                </a:solidFill>
              </a:rPr>
              <a:t>public </a:t>
            </a:r>
            <a:r>
              <a:rPr lang="en-US" dirty="0">
                <a:solidFill>
                  <a:schemeClr val="tx2">
                    <a:lumMod val="75000"/>
                  </a:schemeClr>
                </a:solidFill>
              </a:rPr>
              <a:t>abstract</a:t>
            </a:r>
            <a:r>
              <a:rPr lang="en-US" dirty="0">
                <a:solidFill>
                  <a:schemeClr val="accent1">
                    <a:lumMod val="20000"/>
                    <a:lumOff val="80000"/>
                  </a:schemeClr>
                </a:solidFill>
              </a:rPr>
              <a:t> class Shape {</a:t>
            </a:r>
          </a:p>
          <a:p>
            <a:pPr>
              <a:spcBef>
                <a:spcPts val="300"/>
              </a:spcBef>
              <a:spcAft>
                <a:spcPts val="300"/>
              </a:spcAft>
            </a:pPr>
            <a:r>
              <a:rPr lang="en-US" dirty="0">
                <a:solidFill>
                  <a:schemeClr val="accent1">
                    <a:lumMod val="20000"/>
                    <a:lumOff val="80000"/>
                  </a:schemeClr>
                </a:solidFill>
              </a:rPr>
              <a:t>  private Double perimeter;</a:t>
            </a:r>
          </a:p>
          <a:p>
            <a:pPr>
              <a:spcBef>
                <a:spcPts val="300"/>
              </a:spcBef>
              <a:spcAft>
                <a:spcPts val="300"/>
              </a:spcAft>
            </a:pPr>
            <a:r>
              <a:rPr lang="en-US" dirty="0">
                <a:solidFill>
                  <a:schemeClr val="accent1">
                    <a:lumMod val="20000"/>
                    <a:lumOff val="80000"/>
                  </a:schemeClr>
                </a:solidFill>
              </a:rPr>
              <a:t>  private Double area;</a:t>
            </a:r>
          </a:p>
          <a:p>
            <a:pPr>
              <a:spcBef>
                <a:spcPts val="300"/>
              </a:spcBef>
              <a:spcAft>
                <a:spcPts val="300"/>
              </a:spcAft>
            </a:pPr>
            <a:r>
              <a:rPr lang="en-US" dirty="0">
                <a:solidFill>
                  <a:schemeClr val="accent1">
                    <a:lumMod val="20000"/>
                    <a:lumOff val="80000"/>
                  </a:schemeClr>
                </a:solidFill>
              </a:rPr>
              <a:t>  protected void setPerimeter(Double perimeter) {     </a:t>
            </a:r>
          </a:p>
          <a:p>
            <a:pPr>
              <a:spcBef>
                <a:spcPts val="300"/>
              </a:spcBef>
              <a:spcAft>
                <a:spcPts val="300"/>
              </a:spcAft>
            </a:pPr>
            <a:r>
              <a:rPr lang="en-US" dirty="0">
                <a:solidFill>
                  <a:schemeClr val="accent1">
                    <a:lumMod val="20000"/>
                    <a:lumOff val="80000"/>
                  </a:schemeClr>
                </a:solidFill>
              </a:rPr>
              <a:t>    this.perimeter = perimeter;</a:t>
            </a:r>
          </a:p>
          <a:p>
            <a:pPr>
              <a:spcBef>
                <a:spcPts val="300"/>
              </a:spcBef>
              <a:spcAft>
                <a:spcPts val="300"/>
              </a:spcAft>
            </a:pPr>
            <a:r>
              <a:rPr lang="en-US" dirty="0">
                <a:solidFill>
                  <a:schemeClr val="accent1">
                    <a:lumMod val="20000"/>
                    <a:lumOff val="80000"/>
                  </a:schemeClr>
                </a:solidFill>
              </a:rPr>
              <a:t>  }</a:t>
            </a:r>
          </a:p>
          <a:p>
            <a:pPr>
              <a:spcBef>
                <a:spcPts val="300"/>
              </a:spcBef>
              <a:spcAft>
                <a:spcPts val="300"/>
              </a:spcAft>
            </a:pPr>
            <a:r>
              <a:rPr lang="en-US" dirty="0">
                <a:solidFill>
                  <a:schemeClr val="accent1">
                    <a:lumMod val="20000"/>
                    <a:lumOff val="80000"/>
                  </a:schemeClr>
                </a:solidFill>
              </a:rPr>
              <a:t>  public Double getPerimeter() { return this.perimeter; }</a:t>
            </a:r>
          </a:p>
          <a:p>
            <a:pPr>
              <a:spcBef>
                <a:spcPts val="300"/>
              </a:spcBef>
              <a:spcAft>
                <a:spcPts val="300"/>
              </a:spcAft>
            </a:pPr>
            <a:r>
              <a:rPr lang="en-US" dirty="0">
                <a:solidFill>
                  <a:schemeClr val="accent1">
                    <a:lumMod val="20000"/>
                    <a:lumOff val="80000"/>
                  </a:schemeClr>
                </a:solidFill>
              </a:rPr>
              <a:t>  protected void setArea(Double area) {this.area = area;}</a:t>
            </a:r>
          </a:p>
          <a:p>
            <a:pPr>
              <a:spcBef>
                <a:spcPts val="300"/>
              </a:spcBef>
              <a:spcAft>
                <a:spcPts val="300"/>
              </a:spcAft>
            </a:pPr>
            <a:r>
              <a:rPr lang="en-US" dirty="0">
                <a:solidFill>
                  <a:schemeClr val="accent1">
                    <a:lumMod val="20000"/>
                    <a:lumOff val="80000"/>
                  </a:schemeClr>
                </a:solidFill>
              </a:rPr>
              <a:t>  public Double getArea() { return this.area; }</a:t>
            </a:r>
          </a:p>
          <a:p>
            <a:pPr>
              <a:spcBef>
                <a:spcPts val="300"/>
              </a:spcBef>
              <a:spcAft>
                <a:spcPts val="300"/>
              </a:spcAft>
            </a:pPr>
            <a:r>
              <a:rPr lang="en-US" dirty="0">
                <a:solidFill>
                  <a:schemeClr val="tx2">
                    <a:lumMod val="75000"/>
                  </a:schemeClr>
                </a:solidFill>
              </a:rPr>
              <a:t>  protected abstract void calculatePerimeter();</a:t>
            </a:r>
          </a:p>
          <a:p>
            <a:pPr>
              <a:spcBef>
                <a:spcPts val="300"/>
              </a:spcBef>
              <a:spcAft>
                <a:spcPts val="300"/>
              </a:spcAft>
            </a:pPr>
            <a:r>
              <a:rPr lang="en-US" dirty="0">
                <a:solidFill>
                  <a:schemeClr val="tx2">
                    <a:lumMod val="75000"/>
                  </a:schemeClr>
                </a:solidFill>
              </a:rPr>
              <a:t>  protected abstract void calculateArea();</a:t>
            </a:r>
          </a:p>
          <a:p>
            <a:pPr>
              <a:spcBef>
                <a:spcPts val="300"/>
              </a:spcBef>
              <a:spcAft>
                <a:spcPts val="300"/>
              </a:spcAft>
            </a:pPr>
            <a:r>
              <a:rPr lang="en-US" dirty="0">
                <a:solidFill>
                  <a:schemeClr val="accent1">
                    <a:lumMod val="20000"/>
                    <a:lumOff val="80000"/>
                  </a:schemeClr>
                </a:solidFill>
              </a:rPr>
              <a:t>}</a:t>
            </a:r>
          </a:p>
        </p:txBody>
      </p:sp>
    </p:spTree>
    <p:extLst>
      <p:ext uri="{BB962C8B-B14F-4D97-AF65-F5344CB8AC3E}">
        <p14:creationId xmlns:p14="http://schemas.microsoft.com/office/powerpoint/2010/main" val="10392274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300"/>
              </a:spcBef>
              <a:spcAft>
                <a:spcPts val="300"/>
              </a:spcAft>
            </a:pPr>
            <a:r>
              <a:rPr lang="en-US" dirty="0">
                <a:solidFill>
                  <a:schemeClr val="accent1">
                    <a:lumMod val="20000"/>
                    <a:lumOff val="80000"/>
                  </a:schemeClr>
                </a:solidFill>
              </a:rPr>
              <a:t>public class Rectangle extends Shape {</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//TODO: Add fields</a:t>
            </a:r>
          </a:p>
          <a:p>
            <a:pPr>
              <a:spcBef>
                <a:spcPts val="300"/>
              </a:spcBef>
              <a:spcAft>
                <a:spcPts val="300"/>
              </a:spcAft>
            </a:pPr>
            <a:r>
              <a:rPr lang="en-US" dirty="0">
                <a:solidFill>
                  <a:schemeClr val="accent1">
                    <a:lumMod val="20000"/>
                    <a:lumOff val="80000"/>
                  </a:schemeClr>
                </a:solidFill>
              </a:rPr>
              <a:t>  public Rectangle(Double height, Double width) {</a:t>
            </a:r>
          </a:p>
          <a:p>
            <a:pPr>
              <a:spcBef>
                <a:spcPts val="300"/>
              </a:spcBef>
              <a:spcAft>
                <a:spcPts val="300"/>
              </a:spcAft>
            </a:pPr>
            <a:r>
              <a:rPr lang="en-US" dirty="0">
                <a:solidFill>
                  <a:schemeClr val="accent1">
                    <a:lumMod val="20000"/>
                    <a:lumOff val="80000"/>
                  </a:schemeClr>
                </a:solidFill>
              </a:rPr>
              <a:t>    this.setHeight(height); this.setWidth(width);</a:t>
            </a:r>
          </a:p>
          <a:p>
            <a:pPr>
              <a:spcBef>
                <a:spcPts val="300"/>
              </a:spcBef>
              <a:spcAft>
                <a:spcPts val="300"/>
              </a:spcAft>
            </a:pPr>
            <a:r>
              <a:rPr lang="en-US" dirty="0">
                <a:solidFill>
                  <a:schemeClr val="accent1">
                    <a:lumMod val="20000"/>
                    <a:lumOff val="80000"/>
                  </a:schemeClr>
                </a:solidFill>
              </a:rPr>
              <a:t>    this.calculatePerimeter(); this.calculateArea(); }</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//TODO: Add getters and setters</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@Override</a:t>
            </a:r>
          </a:p>
          <a:p>
            <a:pPr>
              <a:spcBef>
                <a:spcPts val="300"/>
              </a:spcBef>
              <a:spcAft>
                <a:spcPts val="300"/>
              </a:spcAft>
            </a:pPr>
            <a:r>
              <a:rPr lang="en-US" dirty="0">
                <a:solidFill>
                  <a:schemeClr val="accent1">
                    <a:lumMod val="20000"/>
                    <a:lumOff val="80000"/>
                  </a:schemeClr>
                </a:solidFill>
              </a:rPr>
              <a:t>  protected void calculatePerimeter() {</a:t>
            </a:r>
          </a:p>
          <a:p>
            <a:pPr>
              <a:spcBef>
                <a:spcPts val="300"/>
              </a:spcBef>
              <a:spcAft>
                <a:spcPts val="300"/>
              </a:spcAft>
            </a:pPr>
            <a:r>
              <a:rPr lang="en-US" dirty="0">
                <a:solidFill>
                  <a:schemeClr val="accent1">
                    <a:lumMod val="20000"/>
                    <a:lumOff val="80000"/>
                  </a:schemeClr>
                </a:solidFill>
              </a:rPr>
              <a:t>    setPerimeter(this.height * 2 + this.width * 2); }</a:t>
            </a:r>
          </a:p>
          <a:p>
            <a:pPr>
              <a:spcBef>
                <a:spcPts val="300"/>
              </a:spcBef>
              <a:spcAft>
                <a:spcPts val="300"/>
              </a:spcAft>
            </a:pPr>
            <a:r>
              <a:rPr lang="en-US" dirty="0">
                <a:solidFill>
                  <a:schemeClr val="accent1">
                    <a:lumMod val="20000"/>
                    <a:lumOff val="80000"/>
                  </a:schemeClr>
                </a:solidFill>
              </a:rPr>
              <a:t>  </a:t>
            </a:r>
            <a:r>
              <a:rPr lang="en-US" dirty="0">
                <a:solidFill>
                  <a:schemeClr val="tx2">
                    <a:lumMod val="75000"/>
                  </a:schemeClr>
                </a:solidFill>
              </a:rPr>
              <a:t>@Override</a:t>
            </a:r>
          </a:p>
          <a:p>
            <a:pPr>
              <a:spcBef>
                <a:spcPts val="300"/>
              </a:spcBef>
              <a:spcAft>
                <a:spcPts val="300"/>
              </a:spcAft>
            </a:pPr>
            <a:r>
              <a:rPr lang="en-US" dirty="0">
                <a:solidFill>
                  <a:schemeClr val="accent1">
                    <a:lumMod val="20000"/>
                    <a:lumOff val="80000"/>
                  </a:schemeClr>
                </a:solidFill>
              </a:rPr>
              <a:t>  protected void calculateArea() {</a:t>
            </a:r>
          </a:p>
          <a:p>
            <a:pPr>
              <a:spcBef>
                <a:spcPts val="300"/>
              </a:spcBef>
              <a:spcAft>
                <a:spcPts val="300"/>
              </a:spcAft>
            </a:pPr>
            <a:r>
              <a:rPr lang="en-US" dirty="0">
                <a:solidFill>
                  <a:schemeClr val="accent1">
                    <a:lumMod val="20000"/>
                    <a:lumOff val="80000"/>
                  </a:schemeClr>
                </a:solidFill>
              </a:rPr>
              <a:t>  </a:t>
            </a:r>
            <a:r>
              <a:rPr lang="en-US" dirty="0" err="1">
                <a:solidFill>
                  <a:schemeClr val="accent1">
                    <a:lumMod val="20000"/>
                    <a:lumOff val="80000"/>
                  </a:schemeClr>
                </a:solidFill>
              </a:rPr>
              <a:t>setArea</a:t>
            </a:r>
            <a:r>
              <a:rPr lang="en-US" dirty="0">
                <a:solidFill>
                  <a:schemeClr val="accent1">
                    <a:lumMod val="20000"/>
                    <a:lumOff val="80000"/>
                  </a:schemeClr>
                </a:solidFill>
              </a:rPr>
              <a:t>(</a:t>
            </a:r>
            <a:r>
              <a:rPr lang="en-US" dirty="0" err="1">
                <a:solidFill>
                  <a:schemeClr val="accent1">
                    <a:lumMod val="20000"/>
                    <a:lumOff val="80000"/>
                  </a:schemeClr>
                </a:solidFill>
              </a:rPr>
              <a:t>this.height</a:t>
            </a:r>
            <a:r>
              <a:rPr lang="en-US" dirty="0">
                <a:solidFill>
                  <a:schemeClr val="accent1">
                    <a:lumMod val="20000"/>
                    <a:lumOff val="80000"/>
                  </a:schemeClr>
                </a:solidFill>
              </a:rPr>
              <a:t> * </a:t>
            </a:r>
            <a:r>
              <a:rPr lang="en-US" dirty="0" err="1">
                <a:solidFill>
                  <a:schemeClr val="accent1">
                    <a:lumMod val="20000"/>
                    <a:lumOff val="80000"/>
                  </a:schemeClr>
                </a:solidFill>
              </a:rPr>
              <a:t>this.width</a:t>
            </a:r>
            <a:r>
              <a:rPr lang="en-US" dirty="0">
                <a:solidFill>
                  <a:schemeClr val="accent1">
                    <a:lumMod val="20000"/>
                    <a:lumOff val="80000"/>
                  </a:schemeClr>
                </a:solidFill>
              </a:rPr>
              <a:t>); } }</a:t>
            </a:r>
          </a:p>
        </p:txBody>
      </p:sp>
    </p:spTree>
    <p:extLst>
      <p:ext uri="{BB962C8B-B14F-4D97-AF65-F5344CB8AC3E}">
        <p14:creationId xmlns:p14="http://schemas.microsoft.com/office/powerpoint/2010/main" val="39507463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11" name="Text Placeholder 5"/>
          <p:cNvSpPr txBox="1">
            <a:spLocks/>
          </p:cNvSpPr>
          <p:nvPr/>
        </p:nvSpPr>
        <p:spPr>
          <a:xfrm>
            <a:off x="379412" y="1143000"/>
            <a:ext cx="11430000" cy="494672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solidFill>
                  <a:schemeClr val="accent1">
                    <a:lumMod val="20000"/>
                    <a:lumOff val="80000"/>
                  </a:schemeClr>
                </a:solidFill>
              </a:rPr>
              <a:t>public class Circle extends Shape{</a:t>
            </a:r>
          </a:p>
          <a:p>
            <a:r>
              <a:rPr lang="en-US" dirty="0">
                <a:solidFill>
                  <a:schemeClr val="accent1">
                    <a:lumMod val="20000"/>
                    <a:lumOff val="80000"/>
                  </a:schemeClr>
                </a:solidFill>
              </a:rPr>
              <a:t>  private Double radius;</a:t>
            </a:r>
          </a:p>
          <a:p>
            <a:r>
              <a:rPr lang="en-US" dirty="0">
                <a:solidFill>
                  <a:schemeClr val="accent1">
                    <a:lumMod val="20000"/>
                    <a:lumOff val="80000"/>
                  </a:schemeClr>
                </a:solidFill>
              </a:rPr>
              <a:t>  public Circle (Double radius) {</a:t>
            </a:r>
          </a:p>
          <a:p>
            <a:r>
              <a:rPr lang="en-US" dirty="0">
                <a:solidFill>
                  <a:schemeClr val="accent1">
                    <a:lumMod val="20000"/>
                    <a:lumOff val="80000"/>
                  </a:schemeClr>
                </a:solidFill>
              </a:rPr>
              <a:t>    </a:t>
            </a:r>
            <a:r>
              <a:rPr lang="en-US" dirty="0" err="1">
                <a:solidFill>
                  <a:schemeClr val="accent1">
                    <a:lumMod val="20000"/>
                    <a:lumOff val="80000"/>
                  </a:schemeClr>
                </a:solidFill>
              </a:rPr>
              <a:t>this.setRadius</a:t>
            </a:r>
            <a:r>
              <a:rPr lang="en-US" dirty="0">
                <a:solidFill>
                  <a:schemeClr val="accent1">
                    <a:lumMod val="20000"/>
                    <a:lumOff val="80000"/>
                  </a:schemeClr>
                </a:solidFill>
              </a:rPr>
              <a:t>(radius);</a:t>
            </a:r>
          </a:p>
          <a:p>
            <a:r>
              <a:rPr lang="en-US" dirty="0">
                <a:solidFill>
                  <a:schemeClr val="accent1">
                    <a:lumMod val="20000"/>
                    <a:lumOff val="80000"/>
                  </a:schemeClr>
                </a:solidFill>
              </a:rPr>
              <a:t>    </a:t>
            </a:r>
            <a:r>
              <a:rPr lang="en-US" dirty="0" err="1">
                <a:solidFill>
                  <a:schemeClr val="accent1">
                    <a:lumMod val="20000"/>
                    <a:lumOff val="80000"/>
                  </a:schemeClr>
                </a:solidFill>
              </a:rPr>
              <a:t>this.calculatePerimeter</a:t>
            </a:r>
            <a:r>
              <a:rPr lang="en-US" dirty="0">
                <a:solidFill>
                  <a:schemeClr val="accent1">
                    <a:lumMod val="20000"/>
                    <a:lumOff val="80000"/>
                  </a:schemeClr>
                </a:solidFill>
              </a:rPr>
              <a:t>();</a:t>
            </a:r>
          </a:p>
          <a:p>
            <a:r>
              <a:rPr lang="en-US" dirty="0">
                <a:solidFill>
                  <a:schemeClr val="accent1">
                    <a:lumMod val="20000"/>
                    <a:lumOff val="80000"/>
                  </a:schemeClr>
                </a:solidFill>
              </a:rPr>
              <a:t>    </a:t>
            </a:r>
            <a:r>
              <a:rPr lang="en-US" dirty="0" err="1">
                <a:solidFill>
                  <a:schemeClr val="accent1">
                    <a:lumMod val="20000"/>
                    <a:lumOff val="80000"/>
                  </a:schemeClr>
                </a:solidFill>
              </a:rPr>
              <a:t>this.calculateArea</a:t>
            </a:r>
            <a:r>
              <a:rPr lang="en-US" dirty="0">
                <a:solidFill>
                  <a:schemeClr val="accent1">
                    <a:lumMod val="20000"/>
                    <a:lumOff val="80000"/>
                  </a:schemeClr>
                </a:solidFill>
              </a:rPr>
              <a:t>(); }</a:t>
            </a:r>
          </a:p>
          <a:p>
            <a:r>
              <a:rPr lang="en-US" dirty="0">
                <a:solidFill>
                  <a:schemeClr val="accent1">
                    <a:lumMod val="20000"/>
                    <a:lumOff val="80000"/>
                  </a:schemeClr>
                </a:solidFill>
              </a:rPr>
              <a:t>  public final Double </a:t>
            </a:r>
            <a:r>
              <a:rPr lang="en-US" dirty="0" err="1">
                <a:solidFill>
                  <a:schemeClr val="accent1">
                    <a:lumMod val="20000"/>
                    <a:lumOff val="80000"/>
                  </a:schemeClr>
                </a:solidFill>
              </a:rPr>
              <a:t>getRadius</a:t>
            </a:r>
            <a:r>
              <a:rPr lang="en-US" dirty="0">
                <a:solidFill>
                  <a:schemeClr val="accent1">
                    <a:lumMod val="20000"/>
                    <a:lumOff val="80000"/>
                  </a:schemeClr>
                </a:solidFill>
              </a:rPr>
              <a:t>() {</a:t>
            </a:r>
          </a:p>
          <a:p>
            <a:r>
              <a:rPr lang="en-US" dirty="0">
                <a:solidFill>
                  <a:schemeClr val="accent1">
                    <a:lumMod val="20000"/>
                    <a:lumOff val="80000"/>
                  </a:schemeClr>
                </a:solidFill>
              </a:rPr>
              <a:t>    return radius;</a:t>
            </a:r>
          </a:p>
          <a:p>
            <a:r>
              <a:rPr lang="en-US" dirty="0">
                <a:solidFill>
                  <a:schemeClr val="accent1">
                    <a:lumMod val="20000"/>
                    <a:lumOff val="80000"/>
                  </a:schemeClr>
                </a:solidFill>
              </a:rPr>
              <a:t>  }</a:t>
            </a:r>
          </a:p>
          <a:p>
            <a:endParaRPr lang="en-US" dirty="0">
              <a:solidFill>
                <a:schemeClr val="accent1">
                  <a:lumMod val="20000"/>
                  <a:lumOff val="80000"/>
                </a:schemeClr>
              </a:solidFill>
            </a:endParaRPr>
          </a:p>
          <a:p>
            <a:r>
              <a:rPr lang="en-US" dirty="0">
                <a:solidFill>
                  <a:schemeClr val="tx2">
                    <a:lumMod val="75000"/>
                  </a:schemeClr>
                </a:solidFill>
              </a:rPr>
              <a:t>  //TODO: Finish encapsulation</a:t>
            </a:r>
          </a:p>
          <a:p>
            <a:r>
              <a:rPr lang="en-US" dirty="0">
                <a:solidFill>
                  <a:schemeClr val="tx2">
                    <a:lumMod val="75000"/>
                  </a:schemeClr>
                </a:solidFill>
              </a:rPr>
              <a:t>  //TODO: Override calculate Area and Perimeter</a:t>
            </a:r>
          </a:p>
          <a:p>
            <a:r>
              <a:rPr lang="en-US" dirty="0">
                <a:solidFill>
                  <a:schemeClr val="accent1">
                    <a:lumMod val="20000"/>
                    <a:lumOff val="80000"/>
                  </a:schemeClr>
                </a:solidFill>
              </a:rPr>
              <a:t>}</a:t>
            </a:r>
          </a:p>
        </p:txBody>
      </p:sp>
    </p:spTree>
    <p:extLst>
      <p:ext uri="{BB962C8B-B14F-4D97-AF65-F5344CB8AC3E}">
        <p14:creationId xmlns:p14="http://schemas.microsoft.com/office/powerpoint/2010/main" val="294433367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pPr>
            <a:r>
              <a:rPr lang="en-US" sz="3600" dirty="0"/>
              <a:t>What is </a:t>
            </a:r>
            <a:r>
              <a:rPr lang="en-US" sz="3600" b="1" dirty="0">
                <a:solidFill>
                  <a:schemeClr val="tx2">
                    <a:lumMod val="75000"/>
                  </a:schemeClr>
                </a:solidFill>
              </a:rPr>
              <a:t>Polymorphism</a:t>
            </a:r>
            <a:r>
              <a:rPr lang="en-US" sz="3600" dirty="0"/>
              <a:t>?</a:t>
            </a:r>
          </a:p>
          <a:p>
            <a:pPr>
              <a:lnSpc>
                <a:spcPct val="100000"/>
              </a:lnSpc>
            </a:pPr>
            <a:r>
              <a:rPr lang="en-US" sz="3600" dirty="0"/>
              <a:t>Types of Polymorphism</a:t>
            </a:r>
          </a:p>
          <a:p>
            <a:pPr lvl="1">
              <a:lnSpc>
                <a:spcPct val="100000"/>
              </a:lnSpc>
            </a:pPr>
            <a:r>
              <a:rPr lang="en-US" b="1" dirty="0">
                <a:solidFill>
                  <a:schemeClr val="tx2">
                    <a:lumMod val="75000"/>
                  </a:schemeClr>
                </a:solidFill>
              </a:rPr>
              <a:t>Static</a:t>
            </a:r>
            <a:r>
              <a:rPr lang="en-US" dirty="0"/>
              <a:t> polymorphism</a:t>
            </a:r>
          </a:p>
          <a:p>
            <a:pPr lvl="1">
              <a:lnSpc>
                <a:spcPct val="100000"/>
              </a:lnSpc>
            </a:pPr>
            <a:r>
              <a:rPr lang="en-US" b="1" dirty="0">
                <a:solidFill>
                  <a:schemeClr val="tx2">
                    <a:lumMod val="75000"/>
                  </a:schemeClr>
                </a:solidFill>
              </a:rPr>
              <a:t>Dynamic</a:t>
            </a:r>
            <a:r>
              <a:rPr lang="en-US" dirty="0"/>
              <a:t> polymorphism</a:t>
            </a:r>
          </a:p>
          <a:p>
            <a:pPr>
              <a:lnSpc>
                <a:spcPct val="100000"/>
              </a:lnSpc>
            </a:pPr>
            <a:r>
              <a:rPr lang="en-US" sz="3600" b="1" dirty="0">
                <a:solidFill>
                  <a:schemeClr val="tx2">
                    <a:lumMod val="75000"/>
                  </a:schemeClr>
                </a:solidFill>
              </a:rPr>
              <a:t>Overload</a:t>
            </a:r>
            <a:r>
              <a:rPr lang="en-US" sz="3600" dirty="0"/>
              <a:t> Methods</a:t>
            </a:r>
          </a:p>
          <a:p>
            <a:pPr>
              <a:lnSpc>
                <a:spcPct val="100000"/>
              </a:lnSpc>
            </a:pPr>
            <a:r>
              <a:rPr lang="en-US" sz="3600" b="1" dirty="0">
                <a:solidFill>
                  <a:schemeClr val="tx2">
                    <a:lumMod val="75000"/>
                  </a:schemeClr>
                </a:solidFill>
              </a:rPr>
              <a:t>Override</a:t>
            </a:r>
            <a:r>
              <a:rPr lang="en-US" sz="3600" dirty="0"/>
              <a:t> Methods</a:t>
            </a:r>
          </a:p>
          <a:p>
            <a:pPr>
              <a:lnSpc>
                <a:spcPct val="100000"/>
              </a:lnSpc>
            </a:pPr>
            <a:r>
              <a:rPr lang="en-US" sz="3600" dirty="0"/>
              <a:t>Abstract Classes</a:t>
            </a:r>
          </a:p>
          <a:p>
            <a:pPr>
              <a:lnSpc>
                <a:spcPct val="100000"/>
              </a:lnSpc>
            </a:pPr>
            <a:r>
              <a:rPr lang="en-US" sz="3600" dirty="0"/>
              <a:t>Abstract Methods</a:t>
            </a:r>
          </a:p>
        </p:txBody>
      </p:sp>
      <p:sp>
        <p:nvSpPr>
          <p:cNvPr id="3" name="Slide Number Placeholder 2"/>
          <p:cNvSpPr>
            <a:spLocks noGrp="1"/>
          </p:cNvSpPr>
          <p:nvPr>
            <p:ph type="sldNum" sz="quarter" idx="4"/>
          </p:nvPr>
        </p:nvSpPr>
        <p:spPr/>
        <p:txBody>
          <a:bodyPr/>
          <a:lstStyle/>
          <a:p>
            <a:fld id="{C014DD1E-5D91-48A3-AD6D-45FBA980D106}" type="slidenum">
              <a:rPr lang="en-US" smtClean="0"/>
              <a:pPr/>
              <a:t>29</a:t>
            </a:fld>
            <a:endParaRPr lang="en-US" dirty="0"/>
          </a:p>
        </p:txBody>
      </p:sp>
      <p:pic>
        <p:nvPicPr>
          <p:cNvPr id="7" name="Picture 6">
            <a:extLst>
              <a:ext uri="{FF2B5EF4-FFF2-40B4-BE49-F238E27FC236}">
                <a16:creationId xmlns:a16="http://schemas.microsoft.com/office/drawing/2014/main" id="{1E016E45-353F-4DD1-AFC5-1E24E2C852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50340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41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41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41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41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1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4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9600" b="1" dirty="0"/>
              <a:t>#</a:t>
            </a:r>
            <a:r>
              <a:rPr lang="en-US" sz="9600" b="1" dirty="0" err="1"/>
              <a:t>JavaFundamentals</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8200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https://softuni.bg/courses/java-oop-basics</a:t>
            </a:r>
            <a:endParaRPr lang="en-US" dirty="0"/>
          </a:p>
        </p:txBody>
      </p:sp>
      <p:sp>
        <p:nvSpPr>
          <p:cNvPr id="11" name="Title 10"/>
          <p:cNvSpPr>
            <a:spLocks noGrp="1"/>
          </p:cNvSpPr>
          <p:nvPr>
            <p:ph type="title"/>
          </p:nvPr>
        </p:nvSpPr>
        <p:spPr/>
        <p:txBody>
          <a:bodyPr>
            <a:normAutofit/>
          </a:bodyPr>
          <a:lstStyle/>
          <a:p>
            <a:r>
              <a:rPr lang="en-GB" dirty="0"/>
              <a:t>Polymorphism</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928454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7098" y="3019984"/>
            <a:ext cx="2269870" cy="566147"/>
          </a:xfrm>
          <a:prstGeom prst="roundRect">
            <a:avLst>
              <a:gd name="adj" fmla="val 3940"/>
            </a:avLst>
          </a:prstGeom>
          <a:solidFill>
            <a:srgbClr val="231F20">
              <a:alpha val="50000"/>
            </a:srgbClr>
          </a:solidFill>
          <a:ln>
            <a:noFill/>
          </a:ln>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4189412" y="1524000"/>
            <a:ext cx="3781213" cy="3352800"/>
          </a:xfrm>
          <a:prstGeom prst="roundRect">
            <a:avLst>
              <a:gd name="adj" fmla="val 3693"/>
            </a:avLst>
          </a:prstGeom>
          <a:noFill/>
        </p:spPr>
      </p:pic>
    </p:spTree>
    <p:extLst>
      <p:ext uri="{BB962C8B-B14F-4D97-AF65-F5344CB8AC3E}">
        <p14:creationId xmlns:p14="http://schemas.microsoft.com/office/powerpoint/2010/main" val="252027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a:t>From the Greek</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5" name="Rectangle: Rounded Corners 4"/>
          <p:cNvSpPr>
            <a:spLocks noChangeArrowheads="1"/>
          </p:cNvSpPr>
          <p:nvPr/>
        </p:nvSpPr>
        <p:spPr bwMode="auto">
          <a:xfrm>
            <a:off x="2056592" y="2162889"/>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a:solidFill>
                  <a:schemeClr val="tx2"/>
                </a:solidFill>
                <a:effectLst>
                  <a:outerShdw blurRad="38100" dist="38100" dir="2700000" algn="tl">
                    <a:srgbClr val="000000">
                      <a:alpha val="43137"/>
                    </a:srgbClr>
                  </a:outerShdw>
                </a:effectLst>
                <a:latin typeface="Consolas" pitchFamily="49" charset="0"/>
              </a:rPr>
              <a:t>(many)</a:t>
            </a:r>
          </a:p>
        </p:txBody>
      </p:sp>
      <p:sp>
        <p:nvSpPr>
          <p:cNvPr id="6" name="Rectangle: Rounded Corners 4"/>
          <p:cNvSpPr>
            <a:spLocks noChangeArrowheads="1"/>
          </p:cNvSpPr>
          <p:nvPr/>
        </p:nvSpPr>
        <p:spPr bwMode="auto">
          <a:xfrm>
            <a:off x="7024325" y="2162889"/>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a:solidFill>
                  <a:schemeClr val="tx2"/>
                </a:solidFill>
                <a:effectLst>
                  <a:outerShdw blurRad="38100" dist="38100" dir="2700000" algn="tl">
                    <a:srgbClr val="000000">
                      <a:alpha val="43137"/>
                    </a:srgbClr>
                  </a:outerShdw>
                </a:effectLst>
                <a:latin typeface="Consolas" pitchFamily="49" charset="0"/>
              </a:rPr>
              <a:t>(shape/forms)</a:t>
            </a:r>
          </a:p>
        </p:txBody>
      </p:sp>
      <p:sp>
        <p:nvSpPr>
          <p:cNvPr id="10" name="Rectangle: Rounded Corners 4"/>
          <p:cNvSpPr>
            <a:spLocks noChangeArrowheads="1"/>
          </p:cNvSpPr>
          <p:nvPr/>
        </p:nvSpPr>
        <p:spPr bwMode="auto">
          <a:xfrm>
            <a:off x="4532312" y="3686889"/>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Polumorphos</a:t>
            </a:r>
          </a:p>
        </p:txBody>
      </p:sp>
      <p:cxnSp>
        <p:nvCxnSpPr>
          <p:cNvPr id="16" name="Straight Connector 15"/>
          <p:cNvCxnSpPr>
            <a:stCxn id="5" idx="3"/>
            <a:endCxn id="6" idx="1"/>
          </p:cNvCxnSpPr>
          <p:nvPr/>
        </p:nvCxnSpPr>
        <p:spPr>
          <a:xfrm>
            <a:off x="5180792" y="2694413"/>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694413"/>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5171182"/>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noProof="1">
                <a:solidFill>
                  <a:srgbClr val="FBEEDC"/>
                </a:solidFill>
                <a:effectLst>
                  <a:outerShdw blurRad="38100" dist="38100" dir="2700000" algn="tl">
                    <a:srgbClr val="000000">
                      <a:alpha val="43137"/>
                    </a:srgbClr>
                  </a:outerShdw>
                </a:effectLst>
                <a:cs typeface="Consolas" pitchFamily="49" charset="0"/>
              </a:rPr>
              <a:t>This is something similar to word having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several</a:t>
            </a:r>
            <a:r>
              <a:rPr lang="en-US" sz="3200"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different</a:t>
            </a:r>
            <a:r>
              <a:rPr lang="en-US" sz="3200" noProof="1">
                <a:solidFill>
                  <a:srgbClr val="FBEEDC"/>
                </a:solidFill>
                <a:effectLst>
                  <a:outerShdw blurRad="38100" dist="38100" dir="2700000" algn="tl">
                    <a:srgbClr val="000000">
                      <a:alpha val="43137"/>
                    </a:srgbClr>
                  </a:outerShdw>
                </a:effectLst>
                <a:cs typeface="Consolas" pitchFamily="49" charset="0"/>
              </a:rPr>
              <a:t> meanings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noProof="1">
                <a:solidFill>
                  <a:srgbClr val="FBEEDC"/>
                </a:solidFill>
                <a:effectLst>
                  <a:outerShdw blurRad="38100" dist="38100" dir="2700000" algn="tl">
                    <a:srgbClr val="000000">
                      <a:alpha val="43137"/>
                    </a:srgbClr>
                  </a:outerShdw>
                </a:effectLst>
                <a:cs typeface="Consolas" pitchFamily="49" charset="0"/>
              </a:rPr>
              <a:t> on the </a:t>
            </a:r>
            <a:r>
              <a:rPr lang="en-US" sz="3200" b="1" noProof="1">
                <a:solidFill>
                  <a:schemeClr val="tx2">
                    <a:lumMod val="75000"/>
                  </a:schemeClr>
                </a:solidFill>
                <a:effectLst>
                  <a:outerShdw blurRad="38100" dist="38100" dir="2700000" algn="tl">
                    <a:srgbClr val="000000">
                      <a:alpha val="43137"/>
                    </a:srgbClr>
                  </a:outerShdw>
                </a:effectLst>
                <a:cs typeface="Consolas" pitchFamily="49" charset="0"/>
              </a:rPr>
              <a:t>context</a:t>
            </a:r>
          </a:p>
        </p:txBody>
      </p:sp>
    </p:spTree>
    <p:extLst>
      <p:ext uri="{BB962C8B-B14F-4D97-AF65-F5344CB8AC3E}">
        <p14:creationId xmlns:p14="http://schemas.microsoft.com/office/powerpoint/2010/main" val="13159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a:t>Ability of an </a:t>
            </a:r>
            <a:r>
              <a:rPr lang="en-US" b="1" dirty="0">
                <a:solidFill>
                  <a:schemeClr val="tx2">
                    <a:lumMod val="75000"/>
                  </a:schemeClr>
                </a:solidFill>
              </a:rPr>
              <a:t>object</a:t>
            </a:r>
            <a:r>
              <a:rPr lang="en-US" dirty="0"/>
              <a:t> to take on </a:t>
            </a:r>
            <a:r>
              <a:rPr lang="en-US" b="1" dirty="0">
                <a:solidFill>
                  <a:schemeClr val="tx2">
                    <a:lumMod val="75000"/>
                  </a:schemeClr>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1812" y="2133600"/>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p:txBody>
      </p:sp>
      <p:sp>
        <p:nvSpPr>
          <p:cNvPr id="8" name="Rectangle 7"/>
          <p:cNvSpPr>
            <a:spLocks noChangeArrowheads="1"/>
          </p:cNvSpPr>
          <p:nvPr/>
        </p:nvSpPr>
        <p:spPr bwMode="auto">
          <a:xfrm>
            <a:off x="941986" y="41910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p>
        </p:txBody>
      </p:sp>
      <p:sp>
        <p:nvSpPr>
          <p:cNvPr id="9" name="Rectangle 8"/>
          <p:cNvSpPr>
            <a:spLocks noChangeArrowheads="1"/>
          </p:cNvSpPr>
          <p:nvPr/>
        </p:nvSpPr>
        <p:spPr bwMode="auto">
          <a:xfrm>
            <a:off x="941986" y="5294531"/>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p>
        </p:txBody>
      </p:sp>
      <p:sp>
        <p:nvSpPr>
          <p:cNvPr id="10" name="Rectangle 9"/>
          <p:cNvSpPr>
            <a:spLocks noChangeArrowheads="1"/>
          </p:cNvSpPr>
          <p:nvPr/>
        </p:nvSpPr>
        <p:spPr bwMode="auto">
          <a:xfrm>
            <a:off x="6233488" y="5294531"/>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p>
        </p:txBody>
      </p:sp>
      <p:sp>
        <p:nvSpPr>
          <p:cNvPr id="11" name="Rectangle 10"/>
          <p:cNvSpPr>
            <a:spLocks noChangeArrowheads="1"/>
          </p:cNvSpPr>
          <p:nvPr/>
        </p:nvSpPr>
        <p:spPr bwMode="auto">
          <a:xfrm>
            <a:off x="6233488" y="4191000"/>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p>
        </p:txBody>
      </p:sp>
    </p:spTree>
    <p:extLst>
      <p:ext uri="{BB962C8B-B14F-4D97-AF65-F5344CB8AC3E}">
        <p14:creationId xmlns:p14="http://schemas.microsoft.com/office/powerpoint/2010/main" val="3473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b="1" dirty="0">
                <a:solidFill>
                  <a:schemeClr val="tx2">
                    <a:lumMod val="75000"/>
                  </a:schemeClr>
                </a:solidFill>
              </a:rPr>
              <a:t>Variables</a:t>
            </a:r>
            <a:r>
              <a:rPr lang="en-US" dirty="0"/>
              <a:t> are saved in </a:t>
            </a:r>
            <a:r>
              <a:rPr lang="en-US" b="1" dirty="0">
                <a:solidFill>
                  <a:schemeClr val="tx2">
                    <a:lumMod val="75000"/>
                  </a:schemeClr>
                </a:solidFill>
              </a:rPr>
              <a:t>reference</a:t>
            </a:r>
            <a:r>
              <a:rPr lang="en-US" dirty="0"/>
              <a:t> type</a:t>
            </a:r>
          </a:p>
          <a:p>
            <a:r>
              <a:rPr lang="en-US" dirty="0"/>
              <a:t>You can use only </a:t>
            </a:r>
            <a:r>
              <a:rPr lang="en-US" b="1" dirty="0">
                <a:solidFill>
                  <a:schemeClr val="tx2">
                    <a:lumMod val="75000"/>
                  </a:schemeClr>
                </a:solidFill>
              </a:rPr>
              <a:t>reference</a:t>
            </a:r>
            <a:r>
              <a:rPr lang="en-US" b="1" dirty="0"/>
              <a:t> </a:t>
            </a:r>
            <a:r>
              <a:rPr lang="en-US" b="1" dirty="0">
                <a:solidFill>
                  <a:schemeClr val="tx2">
                    <a:lumMod val="75000"/>
                  </a:schemeClr>
                </a:solidFill>
              </a:rPr>
              <a:t>methods</a:t>
            </a:r>
          </a:p>
          <a:p>
            <a:r>
              <a:rPr lang="en-US" dirty="0"/>
              <a:t>If you need </a:t>
            </a:r>
            <a:r>
              <a:rPr lang="en-US" b="1" dirty="0">
                <a:solidFill>
                  <a:schemeClr val="tx2">
                    <a:lumMod val="75000"/>
                  </a:schemeClr>
                </a:solidFill>
              </a:rPr>
              <a:t>object</a:t>
            </a:r>
            <a:r>
              <a:rPr lang="en-US" b="1" dirty="0"/>
              <a:t> </a:t>
            </a:r>
            <a:r>
              <a:rPr lang="en-US" b="1" dirty="0">
                <a:solidFill>
                  <a:schemeClr val="tx2">
                    <a:lumMod val="75000"/>
                  </a:schemeClr>
                </a:solidFill>
              </a:rPr>
              <a:t>method</a:t>
            </a:r>
            <a:r>
              <a:rPr lang="en-US" b="1" dirty="0"/>
              <a:t> </a:t>
            </a:r>
            <a:r>
              <a:rPr lang="en-US" dirty="0"/>
              <a:t>you need to </a:t>
            </a:r>
            <a:r>
              <a:rPr lang="en-US" b="1" dirty="0">
                <a:solidFill>
                  <a:schemeClr val="tx2">
                    <a:lumMod val="75000"/>
                  </a:schemeClr>
                </a:solidFill>
              </a:rPr>
              <a:t>cast</a:t>
            </a:r>
            <a:r>
              <a:rPr lang="en-US" b="1" dirty="0"/>
              <a:t> </a:t>
            </a:r>
            <a:r>
              <a:rPr lang="en-US" b="1" dirty="0">
                <a:solidFill>
                  <a:schemeClr val="tx2">
                    <a:lumMod val="75000"/>
                  </a:schemeClr>
                </a:solidFill>
              </a:rPr>
              <a:t>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141412" y="3398491"/>
            <a:ext cx="3276600" cy="488418"/>
          </a:xfrm>
          <a:prstGeom prst="wedgeRoundRectCallout">
            <a:avLst>
              <a:gd name="adj1" fmla="val -47244"/>
              <a:gd name="adj2" fmla="val -846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3912" y="3396834"/>
            <a:ext cx="3276600" cy="488416"/>
          </a:xfrm>
          <a:prstGeom prst="wedgeRoundRectCallout">
            <a:avLst>
              <a:gd name="adj1" fmla="val -48057"/>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Object</a:t>
            </a:r>
            <a:r>
              <a:rPr lang="en-US" sz="3600" dirty="0">
                <a:solidFill>
                  <a:srgbClr val="FFFFFF"/>
                </a:solidFill>
              </a:rPr>
              <a:t> Type</a:t>
            </a:r>
            <a:endParaRPr lang="bg-BG" sz="3600" dirty="0">
              <a:solidFill>
                <a:srgbClr val="FFFFFF"/>
              </a:solidFill>
            </a:endParaRPr>
          </a:p>
        </p:txBody>
      </p:sp>
    </p:spTree>
    <p:extLst>
      <p:ext uri="{BB962C8B-B14F-4D97-AF65-F5344CB8AC3E}">
        <p14:creationId xmlns:p14="http://schemas.microsoft.com/office/powerpoint/2010/main" val="23097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690A2-C823-4A2C-9583-9E5045C831D4}"/>
              </a:ext>
            </a:extLst>
          </p:cNvPr>
          <p:cNvSpPr>
            <a:spLocks noChangeArrowheads="1"/>
          </p:cNvSpPr>
          <p:nvPr/>
        </p:nvSpPr>
        <p:spPr bwMode="auto">
          <a:xfrm>
            <a:off x="507686" y="3200400"/>
            <a:ext cx="11034600"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if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instanceof</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Person)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507686" y="4757916"/>
            <a:ext cx="11034600"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if (person.getClass() == Person.class)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a:t>Check if </a:t>
            </a:r>
            <a:r>
              <a:rPr lang="en-US" b="1" dirty="0">
                <a:solidFill>
                  <a:schemeClr val="tx2">
                    <a:lumMod val="75000"/>
                  </a:schemeClr>
                </a:solidFill>
              </a:rPr>
              <a:t>object</a:t>
            </a:r>
            <a:r>
              <a:rPr lang="en-US" dirty="0"/>
              <a:t> is an </a:t>
            </a:r>
            <a:r>
              <a:rPr lang="en-US" b="1" dirty="0">
                <a:solidFill>
                  <a:schemeClr val="tx2">
                    <a:lumMod val="75000"/>
                  </a:schemeClr>
                </a:solidFill>
              </a:rPr>
              <a:t>instance</a:t>
            </a:r>
            <a:r>
              <a:rPr lang="en-US" dirty="0"/>
              <a:t> of a specific </a:t>
            </a:r>
            <a:r>
              <a:rPr lang="en-US" b="1" dirty="0">
                <a:solidFill>
                  <a:schemeClr val="tx2">
                    <a:lumMod val="75000"/>
                  </a:schemeClr>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a:t>Keyword - instanceof</a:t>
            </a:r>
            <a:endParaRPr lang="en-US" dirty="0"/>
          </a:p>
        </p:txBody>
      </p:sp>
      <p:sp>
        <p:nvSpPr>
          <p:cNvPr id="7" name="Rectangle 6"/>
          <p:cNvSpPr>
            <a:spLocks noChangeArrowheads="1"/>
          </p:cNvSpPr>
          <p:nvPr/>
        </p:nvSpPr>
        <p:spPr bwMode="auto">
          <a:xfrm>
            <a:off x="507686" y="1941493"/>
            <a:ext cx="11034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Mammal gosho = new Person();</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Person ivan = new Person();</a:t>
            </a:r>
            <a:endPar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AutoShape 6"/>
          <p:cNvSpPr>
            <a:spLocks noChangeArrowheads="1"/>
          </p:cNvSpPr>
          <p:nvPr/>
        </p:nvSpPr>
        <p:spPr bwMode="auto">
          <a:xfrm>
            <a:off x="7085012" y="2911423"/>
            <a:ext cx="2362200" cy="758028"/>
          </a:xfrm>
          <a:prstGeom prst="wedgeRoundRectCallout">
            <a:avLst>
              <a:gd name="adj1" fmla="val -65812"/>
              <a:gd name="adj2" fmla="val 283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Check object type of </a:t>
            </a:r>
            <a:r>
              <a:rPr lang="en-US" dirty="0">
                <a:solidFill>
                  <a:srgbClr val="FFFFFF"/>
                </a:solidFill>
                <a:latin typeface="Consolas" panose="020B0609020204030204" pitchFamily="49" charset="0"/>
              </a:rPr>
              <a:t>person</a:t>
            </a:r>
            <a:endParaRPr lang="bg-BG" dirty="0">
              <a:solidFill>
                <a:schemeClr val="tx2">
                  <a:lumMod val="75000"/>
                </a:schemeClr>
              </a:solidFill>
              <a:latin typeface="Consolas" panose="020B0609020204030204" pitchFamily="49" charset="0"/>
            </a:endParaRPr>
          </a:p>
        </p:txBody>
      </p:sp>
      <p:sp>
        <p:nvSpPr>
          <p:cNvPr id="3" name="Multiplication Sign 2">
            <a:extLst>
              <a:ext uri="{FF2B5EF4-FFF2-40B4-BE49-F238E27FC236}">
                <a16:creationId xmlns:a16="http://schemas.microsoft.com/office/drawing/2014/main" id="{46041DE6-0B9E-4645-B53D-43AA95BD60EA}"/>
              </a:ext>
            </a:extLst>
          </p:cNvPr>
          <p:cNvSpPr/>
          <p:nvPr/>
        </p:nvSpPr>
        <p:spPr>
          <a:xfrm>
            <a:off x="10654231" y="3601668"/>
            <a:ext cx="990600" cy="9906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2" name="Multiplication Sign 11">
            <a:extLst>
              <a:ext uri="{FF2B5EF4-FFF2-40B4-BE49-F238E27FC236}">
                <a16:creationId xmlns:a16="http://schemas.microsoft.com/office/drawing/2014/main" id="{76BE1729-099B-4B8C-8BE4-00354A5B7C3D}"/>
              </a:ext>
            </a:extLst>
          </p:cNvPr>
          <p:cNvSpPr/>
          <p:nvPr/>
        </p:nvSpPr>
        <p:spPr>
          <a:xfrm>
            <a:off x="10633265" y="5123895"/>
            <a:ext cx="990600" cy="9906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7" name="AutoShape 6"/>
          <p:cNvSpPr>
            <a:spLocks noChangeArrowheads="1"/>
          </p:cNvSpPr>
          <p:nvPr/>
        </p:nvSpPr>
        <p:spPr bwMode="auto">
          <a:xfrm>
            <a:off x="8956606" y="4331062"/>
            <a:ext cx="2875472" cy="872043"/>
          </a:xfrm>
          <a:prstGeom prst="wedgeRoundRectCallout">
            <a:avLst>
              <a:gd name="adj1" fmla="val -63882"/>
              <a:gd name="adj2" fmla="val 2911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Cast to object type and use its methods</a:t>
            </a:r>
            <a:endParaRPr lang="bg-BG"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4901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3" grpId="0" animBg="1"/>
      <p:bldP spid="1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a:t>Keyword - instanceof (2)</a:t>
            </a:r>
          </a:p>
        </p:txBody>
      </p:sp>
      <p:sp>
        <p:nvSpPr>
          <p:cNvPr id="7" name="Rectangle 6"/>
          <p:cNvSpPr>
            <a:spLocks noChangeArrowheads="1"/>
          </p:cNvSpPr>
          <p:nvPr/>
        </p:nvSpPr>
        <p:spPr bwMode="auto">
          <a:xfrm>
            <a:off x="684212" y="2209800"/>
            <a:ext cx="10820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Anytime you find yourself writing code of the form "if the object is of type T1, then do something, but if it's of type T2, then do something else"… </a:t>
            </a:r>
          </a:p>
          <a:p>
            <a:pPr fontAlgn="base"/>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yourself</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TextBox 4"/>
          <p:cNvSpPr txBox="1"/>
          <p:nvPr/>
        </p:nvSpPr>
        <p:spPr>
          <a:xfrm>
            <a:off x="5365367" y="57398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48955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3411</Words>
  <Application>Microsoft Office PowerPoint</Application>
  <PresentationFormat>Custom</PresentationFormat>
  <Paragraphs>450</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Wingdings</vt:lpstr>
      <vt:lpstr>Wingdings 2</vt:lpstr>
      <vt:lpstr>SoftUni 16x9</vt:lpstr>
      <vt:lpstr>PowerPoint Presentation</vt:lpstr>
      <vt:lpstr>Table of Contents</vt:lpstr>
      <vt:lpstr>Questions</vt:lpstr>
      <vt:lpstr>Polymorphism</vt:lpstr>
      <vt:lpstr>What is Polimorphism?</vt:lpstr>
      <vt:lpstr>Polymorphism in OOP</vt:lpstr>
      <vt:lpstr>Reference Type and Object Type</vt:lpstr>
      <vt:lpstr>Keyword - instanceof</vt:lpstr>
      <vt:lpstr>Keyword - instanceof (2)</vt:lpstr>
      <vt:lpstr>Types of Polymorphism</vt:lpstr>
      <vt:lpstr>Compile Time Polymorphism</vt:lpstr>
      <vt:lpstr>Problem: Overload Method</vt:lpstr>
      <vt:lpstr>Solution: Overload Method</vt:lpstr>
      <vt:lpstr>Rules for Overloading Method</vt:lpstr>
      <vt:lpstr>Runtime Polymorphism</vt:lpstr>
      <vt:lpstr>Runtime Polymorphism (2)</vt:lpstr>
      <vt:lpstr>Problem: Override Method</vt:lpstr>
      <vt:lpstr>Solution: Override Method</vt:lpstr>
      <vt:lpstr>Rules for Overriding Method</vt:lpstr>
      <vt:lpstr>Polymorphism</vt:lpstr>
      <vt:lpstr>Abstract Classes</vt:lpstr>
      <vt:lpstr>Abstract Classes</vt:lpstr>
      <vt:lpstr>Abstract Classes (2)</vt:lpstr>
      <vt:lpstr>Abstract Classes Elements</vt:lpstr>
      <vt:lpstr>Problem: Shapes</vt:lpstr>
      <vt:lpstr>Solution: Shapes</vt:lpstr>
      <vt:lpstr>Solution: Shapes</vt:lpstr>
      <vt:lpstr>Solution: Shapes</vt:lpstr>
      <vt:lpstr>Summary</vt:lpstr>
      <vt:lpstr>Polymorphism</vt:lpstr>
      <vt:lpstr>Trainings @ Software University (SoftUni)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 and Text Files</dc:title>
  <dc:subject>Java OOP  Course</dc:subject>
  <dc:creator/>
  <cp:keywords>Java, OOP, Basics, text, files, streams, string, processing, programming, course, SoftUni, Software University</cp:keywords>
  <dc:description>Software University Foundation - http://softuni.org</dc:description>
  <cp:lastModifiedBy/>
  <cp:revision>1</cp:revision>
  <dcterms:created xsi:type="dcterms:W3CDTF">2014-01-02T17:00:34Z</dcterms:created>
  <dcterms:modified xsi:type="dcterms:W3CDTF">2017-10-23T16:36:07Z</dcterms:modified>
  <cp:category>programming, software engineering, Java, OOP Basics,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