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9"/>
  </p:notesMasterIdLst>
  <p:handoutMasterIdLst>
    <p:handoutMasterId r:id="rId50"/>
  </p:handoutMasterIdLst>
  <p:sldIdLst>
    <p:sldId id="394" r:id="rId3"/>
    <p:sldId id="395" r:id="rId4"/>
    <p:sldId id="477" r:id="rId5"/>
    <p:sldId id="544" r:id="rId6"/>
    <p:sldId id="549" r:id="rId7"/>
    <p:sldId id="550" r:id="rId8"/>
    <p:sldId id="551" r:id="rId9"/>
    <p:sldId id="560" r:id="rId10"/>
    <p:sldId id="569" r:id="rId11"/>
    <p:sldId id="545" r:id="rId12"/>
    <p:sldId id="562" r:id="rId13"/>
    <p:sldId id="546" r:id="rId14"/>
    <p:sldId id="555" r:id="rId15"/>
    <p:sldId id="559" r:id="rId16"/>
    <p:sldId id="552" r:id="rId17"/>
    <p:sldId id="580" r:id="rId18"/>
    <p:sldId id="558" r:id="rId19"/>
    <p:sldId id="565" r:id="rId20"/>
    <p:sldId id="567" r:id="rId21"/>
    <p:sldId id="568" r:id="rId22"/>
    <p:sldId id="570" r:id="rId23"/>
    <p:sldId id="579" r:id="rId24"/>
    <p:sldId id="553" r:id="rId25"/>
    <p:sldId id="581" r:id="rId26"/>
    <p:sldId id="582" r:id="rId27"/>
    <p:sldId id="548" r:id="rId28"/>
    <p:sldId id="576" r:id="rId29"/>
    <p:sldId id="561" r:id="rId30"/>
    <p:sldId id="563" r:id="rId31"/>
    <p:sldId id="573" r:id="rId32"/>
    <p:sldId id="574" r:id="rId33"/>
    <p:sldId id="540" r:id="rId34"/>
    <p:sldId id="542" r:id="rId35"/>
    <p:sldId id="564" r:id="rId36"/>
    <p:sldId id="572" r:id="rId37"/>
    <p:sldId id="583" r:id="rId38"/>
    <p:sldId id="490" r:id="rId39"/>
    <p:sldId id="577" r:id="rId40"/>
    <p:sldId id="547" r:id="rId41"/>
    <p:sldId id="571" r:id="rId42"/>
    <p:sldId id="578" r:id="rId43"/>
    <p:sldId id="543" r:id="rId44"/>
    <p:sldId id="533" r:id="rId45"/>
    <p:sldId id="421" r:id="rId46"/>
    <p:sldId id="584" r:id="rId47"/>
    <p:sldId id="585" r:id="rId4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606"/>
    <a:srgbClr val="F9F0AB"/>
    <a:srgbClr val="F9E6AB"/>
    <a:srgbClr val="F9FAAB"/>
    <a:srgbClr val="767691"/>
    <a:srgbClr val="7676AA"/>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88610" autoAdjust="0"/>
  </p:normalViewPr>
  <p:slideViewPr>
    <p:cSldViewPr>
      <p:cViewPr varScale="1">
        <p:scale>
          <a:sx n="86" d="100"/>
          <a:sy n="86" d="100"/>
        </p:scale>
        <p:origin x="504"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98"/>
    </p:cViewPr>
  </p:sorterViewPr>
  <p:notesViewPr>
    <p:cSldViewPr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10/23/2017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10/23/2017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115127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36657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09350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144144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397332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3103833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2289165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612470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1476710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175579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398855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130423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Tree>
    <p:extLst>
      <p:ext uri="{BB962C8B-B14F-4D97-AF65-F5344CB8AC3E}">
        <p14:creationId xmlns:p14="http://schemas.microsoft.com/office/powerpoint/2010/main" val="466346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Tree>
    <p:extLst>
      <p:ext uri="{BB962C8B-B14F-4D97-AF65-F5344CB8AC3E}">
        <p14:creationId xmlns:p14="http://schemas.microsoft.com/office/powerpoint/2010/main" val="1440430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4137292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3518944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12985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1246065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Tree>
    <p:extLst>
      <p:ext uri="{BB962C8B-B14F-4D97-AF65-F5344CB8AC3E}">
        <p14:creationId xmlns:p14="http://schemas.microsoft.com/office/powerpoint/2010/main" val="3099760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202456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129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2891413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1284343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40</a:t>
            </a:fld>
            <a:r>
              <a:rPr lang="en-US" sz="1000" i="1" dirty="0"/>
              <a:t>##</a:t>
            </a:r>
            <a:endParaRPr lang="en-US" sz="1200" i="1" dirty="0"/>
          </a:p>
        </p:txBody>
      </p:sp>
    </p:spTree>
    <p:extLst>
      <p:ext uri="{BB962C8B-B14F-4D97-AF65-F5344CB8AC3E}">
        <p14:creationId xmlns:p14="http://schemas.microsoft.com/office/powerpoint/2010/main" val="2270626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41</a:t>
            </a:fld>
            <a:r>
              <a:rPr lang="en-US" sz="1000" i="1" dirty="0"/>
              <a:t>##</a:t>
            </a:r>
            <a:endParaRPr lang="en-US" sz="1200" i="1" dirty="0"/>
          </a:p>
        </p:txBody>
      </p:sp>
    </p:spTree>
    <p:extLst>
      <p:ext uri="{BB962C8B-B14F-4D97-AF65-F5344CB8AC3E}">
        <p14:creationId xmlns:p14="http://schemas.microsoft.com/office/powerpoint/2010/main" val="739706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42</a:t>
            </a:fld>
            <a:r>
              <a:rPr lang="en-US" sz="1000" i="1" dirty="0"/>
              <a:t>##</a:t>
            </a:r>
            <a:endParaRPr lang="en-US" sz="1200" i="1" dirty="0"/>
          </a:p>
        </p:txBody>
      </p:sp>
    </p:spTree>
    <p:extLst>
      <p:ext uri="{BB962C8B-B14F-4D97-AF65-F5344CB8AC3E}">
        <p14:creationId xmlns:p14="http://schemas.microsoft.com/office/powerpoint/2010/main" val="2685840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42625988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0030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7031347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292181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110483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22807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50412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2461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6887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520738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10/23/2017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6837529C-7D16-4D4B-9E8D-8E96B10EAC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453171B9-5BB4-4B23-AE6D-180F13B671E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7" name="Picture 16">
            <a:extLst>
              <a:ext uri="{FF2B5EF4-FFF2-40B4-BE49-F238E27FC236}">
                <a16:creationId xmlns:a16="http://schemas.microsoft.com/office/drawing/2014/main" id="{E9D97DBF-F549-4DC3-9427-2D0EA7C6298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pic>
        <p:nvPicPr>
          <p:cNvPr id="18" name="Picture 17">
            <a:extLst>
              <a:ext uri="{FF2B5EF4-FFF2-40B4-BE49-F238E27FC236}">
                <a16:creationId xmlns:a16="http://schemas.microsoft.com/office/drawing/2014/main" id="{834E0FFA-F086-49ED-A937-AC8C3A3124E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26619667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10/23/2017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creativecommons.org/licenses/by-nc-sa/4.0/"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bg/"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7.png"/><Relationship Id="rId18" Type="http://schemas.openxmlformats.org/officeDocument/2006/relationships/hyperlink" Target="https://netpeak.net/" TargetMode="External"/><Relationship Id="rId3" Type="http://schemas.openxmlformats.org/officeDocument/2006/relationships/hyperlink" Target="https://softuni.bg/courses/java-oop-basics" TargetMode="External"/><Relationship Id="rId7" Type="http://schemas.openxmlformats.org/officeDocument/2006/relationships/image" Target="../media/image24.png"/><Relationship Id="rId12" Type="http://schemas.openxmlformats.org/officeDocument/2006/relationships/hyperlink" Target="http://www.superhosting.bg/" TargetMode="External"/><Relationship Id="rId17" Type="http://schemas.openxmlformats.org/officeDocument/2006/relationships/image" Target="../media/image29.png"/><Relationship Id="rId2" Type="http://schemas.openxmlformats.org/officeDocument/2006/relationships/notesSlide" Target="../notesSlides/notesSlide37.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8.png"/><Relationship Id="rId10" Type="http://schemas.openxmlformats.org/officeDocument/2006/relationships/hyperlink" Target="http://www.infragistics.com/" TargetMode="External"/><Relationship Id="rId19" Type="http://schemas.openxmlformats.org/officeDocument/2006/relationships/image" Target="../media/image30.png"/><Relationship Id="rId4" Type="http://schemas.openxmlformats.org/officeDocument/2006/relationships/hyperlink" Target="http://xs-software.com/" TargetMode="External"/><Relationship Id="rId9" Type="http://schemas.openxmlformats.org/officeDocument/2006/relationships/image" Target="../media/image25.png"/><Relationship Id="rId14" Type="http://schemas.openxmlformats.org/officeDocument/2006/relationships/hyperlink" Target="http://www.telenor.bg/"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1.png"/><Relationship Id="rId12"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4.png"/><Relationship Id="rId5" Type="http://schemas.openxmlformats.org/officeDocument/2006/relationships/hyperlink" Target="https://www.facebook.com/SoftwareUniversity" TargetMode="External"/><Relationship Id="rId10" Type="http://schemas.openxmlformats.org/officeDocument/2006/relationships/image" Target="../media/image33.png"/><Relationship Id="rId4" Type="http://schemas.openxmlformats.org/officeDocument/2006/relationships/hyperlink" Target="http://softuni.foundation/" TargetMode="External"/><Relationship Id="rId9"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51212" y="762000"/>
            <a:ext cx="8215099" cy="1171552"/>
          </a:xfrm>
        </p:spPr>
        <p:txBody>
          <a:bodyPr>
            <a:normAutofit/>
          </a:bodyPr>
          <a:lstStyle/>
          <a:p>
            <a:r>
              <a:rPr lang="en-US" dirty="0"/>
              <a:t>Inheritance</a:t>
            </a:r>
          </a:p>
        </p:txBody>
      </p:sp>
      <p:sp>
        <p:nvSpPr>
          <p:cNvPr id="6" name="Subtitle 5"/>
          <p:cNvSpPr>
            <a:spLocks noGrp="1"/>
          </p:cNvSpPr>
          <p:nvPr>
            <p:ph type="subTitle" idx="1"/>
          </p:nvPr>
        </p:nvSpPr>
        <p:spPr>
          <a:xfrm>
            <a:off x="4183970" y="1915603"/>
            <a:ext cx="7382341" cy="1235936"/>
          </a:xfrm>
        </p:spPr>
        <p:txBody>
          <a:bodyPr>
            <a:normAutofit/>
          </a:bodyPr>
          <a:lstStyle/>
          <a:p>
            <a:pPr>
              <a:lnSpc>
                <a:spcPct val="110000"/>
              </a:lnSpc>
            </a:pPr>
            <a:r>
              <a:rPr lang="en-US" dirty="0"/>
              <a:t>Extending Classes</a:t>
            </a:r>
            <a:endParaRPr lang="en-US" dirty="0">
              <a:solidFill>
                <a:srgbClr val="FF0000"/>
              </a:solidFill>
            </a:endParaRPr>
          </a:p>
        </p:txBody>
      </p:sp>
      <p:pic>
        <p:nvPicPr>
          <p:cNvPr id="102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33" t="-11972" r="-4044" b="1048"/>
          <a:stretch/>
        </p:blipFill>
        <p:spPr bwMode="auto">
          <a:xfrm>
            <a:off x="825157" y="1887144"/>
            <a:ext cx="2172351" cy="795696"/>
          </a:xfrm>
          <a:prstGeom prst="roundRect">
            <a:avLst>
              <a:gd name="adj" fmla="val 3940"/>
            </a:avLst>
          </a:prstGeom>
          <a:solidFill>
            <a:srgbClr val="231F20">
              <a:alpha val="50000"/>
            </a:srgbClr>
          </a:solidFill>
          <a:ln>
            <a:solidFill>
              <a:schemeClr val="accent1">
                <a:lumMod val="75000"/>
                <a:alpha val="50000"/>
              </a:schemeClr>
            </a:solidFill>
          </a:ln>
        </p:spPr>
      </p:pic>
      <p:sp>
        <p:nvSpPr>
          <p:cNvPr id="18" name="Text Placeholder 6"/>
          <p:cNvSpPr>
            <a:spLocks noGrp="1"/>
          </p:cNvSpPr>
          <p:nvPr>
            <p:ph type="body" sz="quarter" idx="10"/>
          </p:nvPr>
        </p:nvSpPr>
        <p:spPr>
          <a:xfrm>
            <a:off x="760412" y="4343400"/>
            <a:ext cx="3187613" cy="525135"/>
          </a:xfrm>
        </p:spPr>
        <p:txBody>
          <a:bodyPr/>
          <a:lstStyle/>
          <a:p>
            <a:r>
              <a:rPr lang="en-US" dirty="0"/>
              <a:t>SoftUni Team</a:t>
            </a:r>
          </a:p>
        </p:txBody>
      </p:sp>
      <p:sp>
        <p:nvSpPr>
          <p:cNvPr id="19" name="Text Placeholder 7"/>
          <p:cNvSpPr>
            <a:spLocks noGrp="1"/>
          </p:cNvSpPr>
          <p:nvPr>
            <p:ph type="body" sz="quarter" idx="13"/>
          </p:nvPr>
        </p:nvSpPr>
        <p:spPr>
          <a:xfrm>
            <a:off x="760413" y="4813299"/>
            <a:ext cx="3187614" cy="444343"/>
          </a:xfrm>
        </p:spPr>
        <p:txBody>
          <a:bodyPr/>
          <a:lstStyle/>
          <a:p>
            <a:r>
              <a:rPr lang="en-US" dirty="0"/>
              <a:t>Technical Trainers</a:t>
            </a:r>
          </a:p>
        </p:txBody>
      </p:sp>
      <p:sp>
        <p:nvSpPr>
          <p:cNvPr id="20" name="Text Placeholder 10"/>
          <p:cNvSpPr>
            <a:spLocks noGrp="1"/>
          </p:cNvSpPr>
          <p:nvPr>
            <p:ph type="body" sz="quarter" idx="17"/>
          </p:nvPr>
        </p:nvSpPr>
        <p:spPr>
          <a:xfrm>
            <a:off x="760412" y="5257800"/>
            <a:ext cx="3187613" cy="363552"/>
          </a:xfrm>
        </p:spPr>
        <p:txBody>
          <a:bodyPr/>
          <a:lstStyle/>
          <a:p>
            <a:r>
              <a:rPr lang="en-US" dirty="0"/>
              <a:t>Software University</a:t>
            </a:r>
          </a:p>
        </p:txBody>
      </p:sp>
      <p:sp>
        <p:nvSpPr>
          <p:cNvPr id="21" name="Text Placeholder 11"/>
          <p:cNvSpPr>
            <a:spLocks noGrp="1"/>
          </p:cNvSpPr>
          <p:nvPr>
            <p:ph type="body" sz="quarter" idx="18"/>
          </p:nvPr>
        </p:nvSpPr>
        <p:spPr>
          <a:xfrm>
            <a:off x="760412" y="5598962"/>
            <a:ext cx="3187613" cy="331235"/>
          </a:xfrm>
        </p:spPr>
        <p:txBody>
          <a:bodyPr/>
          <a:lstStyle/>
          <a:p>
            <a:r>
              <a:rPr lang="en-US" dirty="0">
                <a:hlinkClick r:id="rId6"/>
              </a:rPr>
              <a:t>http://softuni.bg</a:t>
            </a:r>
            <a:endParaRPr lang="en-US" dirty="0"/>
          </a:p>
        </p:txBody>
      </p:sp>
      <p:sp>
        <p:nvSpPr>
          <p:cNvPr id="11" name="TextBox 10"/>
          <p:cNvSpPr txBox="1"/>
          <p:nvPr/>
        </p:nvSpPr>
        <p:spPr>
          <a:xfrm rot="576164">
            <a:off x="5298946" y="3761768"/>
            <a:ext cx="1228799" cy="615553"/>
          </a:xfrm>
          <a:prstGeom prst="rect">
            <a:avLst/>
          </a:prstGeom>
          <a:noFill/>
        </p:spPr>
        <p:txBody>
          <a:bodyPr wrap="none" rtlCol="0">
            <a:spAutoFit/>
          </a:bodyPr>
          <a:lstStyle/>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Java OOP</a:t>
            </a:r>
          </a:p>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Basics</a:t>
            </a:r>
          </a:p>
        </p:txBody>
      </p:sp>
      <p:pic>
        <p:nvPicPr>
          <p:cNvPr id="14" name="Picture 13">
            <a:extLst>
              <a:ext uri="{FF2B5EF4-FFF2-40B4-BE49-F238E27FC236}">
                <a16:creationId xmlns:a16="http://schemas.microsoft.com/office/drawing/2014/main" id="{A5192A44-5504-4081-9755-0B6EC0EED90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15" name="Picture 2" descr="http://faculty.ycp.edu/~dhovemey/fall2013/cs201/lecture/figures/classHier.png">
            <a:extLst>
              <a:ext uri="{FF2B5EF4-FFF2-40B4-BE49-F238E27FC236}">
                <a16:creationId xmlns:a16="http://schemas.microsoft.com/office/drawing/2014/main" id="{5F047350-C98C-46F1-939A-86A0B050395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4131" t="-9580" r="-4131" b="-9580"/>
          <a:stretch/>
        </p:blipFill>
        <p:spPr bwMode="auto">
          <a:xfrm>
            <a:off x="8403626" y="4420521"/>
            <a:ext cx="3162685" cy="2038110"/>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Java supports inheritance through </a:t>
            </a:r>
            <a:r>
              <a:rPr lang="en-US" b="1" noProof="1">
                <a:solidFill>
                  <a:schemeClr val="tx2">
                    <a:lumMod val="75000"/>
                  </a:schemeClr>
                </a:solidFill>
              </a:rPr>
              <a:t>extends</a:t>
            </a:r>
            <a:r>
              <a:rPr lang="en-US" noProof="1">
                <a:solidFill>
                  <a:schemeClr val="tx1">
                    <a:lumMod val="40000"/>
                    <a:lumOff val="60000"/>
                  </a:schemeClr>
                </a:solidFill>
              </a:rPr>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Java</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10</a:t>
            </a:fld>
            <a:endParaRPr lang="en-US" dirty="0"/>
          </a:p>
        </p:txBody>
      </p:sp>
      <p:sp>
        <p:nvSpPr>
          <p:cNvPr id="7" name="Text Placeholder 5"/>
          <p:cNvSpPr txBox="1">
            <a:spLocks/>
          </p:cNvSpPr>
          <p:nvPr/>
        </p:nvSpPr>
        <p:spPr>
          <a:xfrm>
            <a:off x="745935" y="1964381"/>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a:solidFill>
                  <a:schemeClr val="tx2">
                    <a:lumMod val="75000"/>
                  </a:schemeClr>
                </a:solidFill>
              </a:rPr>
              <a:t>extends</a:t>
            </a:r>
            <a:r>
              <a:rPr lang="en-US" sz="2800" dirty="0">
                <a:solidFill>
                  <a:schemeClr val="accent1">
                    <a:lumMod val="20000"/>
                    <a:lumOff val="80000"/>
                  </a:schemeClr>
                </a:solidFill>
              </a:rPr>
              <a:t> Person { … }</a:t>
            </a:r>
          </a:p>
          <a:p>
            <a:r>
              <a:rPr lang="en-US" sz="2800" dirty="0">
                <a:solidFill>
                  <a:schemeClr val="accent1">
                    <a:lumMod val="20000"/>
                    <a:lumOff val="80000"/>
                  </a:schemeClr>
                </a:solidFill>
              </a:rPr>
              <a:t>class Employee </a:t>
            </a:r>
            <a:r>
              <a:rPr lang="en-US" sz="2800" dirty="0">
                <a:solidFill>
                  <a:schemeClr val="tx2">
                    <a:lumMod val="75000"/>
                  </a:schemeClr>
                </a:solidFill>
              </a:rPr>
              <a:t>extends</a:t>
            </a:r>
            <a:r>
              <a:rPr lang="en-US" sz="2800" dirty="0">
                <a:solidFill>
                  <a:schemeClr val="accent1">
                    <a:lumMod val="20000"/>
                    <a:lumOff val="80000"/>
                  </a:schemeClr>
                </a:solidFill>
              </a:rPr>
              <a:t> 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cxnSpLocks/>
            <a:stCxn id="12" idx="0"/>
            <a:endCxn id="9" idx="2"/>
          </p:cNvCxnSpPr>
          <p:nvPr/>
        </p:nvCxnSpPr>
        <p:spPr>
          <a:xfrm flipH="1" flipV="1">
            <a:off x="7969158" y="4816289"/>
            <a:ext cx="14478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127876" y="4520135"/>
            <a:ext cx="2857597" cy="1058862"/>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Student </a:t>
            </a:r>
            <a:r>
              <a:rPr lang="en-US" sz="3200" dirty="0">
                <a:solidFill>
                  <a:schemeClr val="tx2">
                    <a:lumMod val="75000"/>
                  </a:schemeClr>
                </a:solidFill>
              </a:rPr>
              <a:t>extends</a:t>
            </a:r>
            <a:r>
              <a:rPr lang="en-US" sz="3200" dirty="0">
                <a:solidFill>
                  <a:srgbClr val="FFFFFF"/>
                </a:solidFill>
              </a:rPr>
              <a:t> person</a:t>
            </a:r>
            <a:endParaRPr lang="bg-BG" sz="3200"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cxnSpLocks/>
            <a:stCxn id="21" idx="0"/>
            <a:endCxn id="9" idx="2"/>
          </p:cNvCxnSpPr>
          <p:nvPr/>
        </p:nvCxnSpPr>
        <p:spPr>
          <a:xfrm flipV="1">
            <a:off x="6445158" y="4816289"/>
            <a:ext cx="15240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071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11</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pPr>
              <a:lnSpc>
                <a:spcPct val="110000"/>
              </a:lnSpc>
            </a:pPr>
            <a:r>
              <a:rPr lang="en-US" dirty="0"/>
              <a:t>Class</a:t>
            </a:r>
            <a:r>
              <a:rPr lang="en-US" dirty="0">
                <a:solidFill>
                  <a:schemeClr val="tx2">
                    <a:lumMod val="75000"/>
                  </a:schemeClr>
                </a:solidFill>
              </a:rPr>
              <a:t> </a:t>
            </a:r>
            <a:r>
              <a:rPr lang="en-US" b="1" dirty="0">
                <a:solidFill>
                  <a:schemeClr val="tx2">
                    <a:lumMod val="75000"/>
                  </a:schemeClr>
                </a:solidFill>
              </a:rPr>
              <a:t>takes</a:t>
            </a:r>
            <a:r>
              <a:rPr lang="en-US" b="1" dirty="0"/>
              <a:t> </a:t>
            </a:r>
            <a:r>
              <a:rPr lang="en-US" b="1" dirty="0">
                <a:solidFill>
                  <a:schemeClr val="tx2">
                    <a:lumMod val="75000"/>
                  </a:schemeClr>
                </a:solidFill>
              </a:rPr>
              <a:t>all members </a:t>
            </a:r>
            <a:r>
              <a:rPr lang="en-US"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132012" y="1790983"/>
            <a:ext cx="7570199" cy="4686017"/>
            <a:chOff x="4037012" y="1333783"/>
            <a:chExt cx="7570199" cy="4686017"/>
          </a:xfrm>
        </p:grpSpPr>
        <p:sp>
          <p:nvSpPr>
            <p:cNvPr id="7" name="Rectangle: Rounded Corners 6"/>
            <p:cNvSpPr/>
            <p:nvPr/>
          </p:nvSpPr>
          <p:spPr>
            <a:xfrm>
              <a:off x="5366836" y="13337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4037012"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8007211"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5651871" y="21719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5651871" y="28917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4230513" y="5233982"/>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School: School</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8189461" y="5226135"/>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Org: Organization</a:t>
              </a:r>
              <a:endParaRPr lang="en-US" sz="3200" dirty="0">
                <a:effectLst>
                  <a:outerShdw blurRad="38100" dist="38100" dir="2700000" algn="tl">
                    <a:srgbClr val="000000">
                      <a:alpha val="43137"/>
                    </a:srgbClr>
                  </a:outerShdw>
                </a:effectLst>
              </a:endParaRPr>
            </a:p>
          </p:txBody>
        </p:sp>
      </p:grpSp>
      <p:cxnSp>
        <p:nvCxnSpPr>
          <p:cNvPr id="17" name="Straight Arrow Connector 16"/>
          <p:cNvCxnSpPr>
            <a:cxnSpLocks/>
            <a:stCxn id="8" idx="0"/>
            <a:endCxn id="7" idx="2"/>
          </p:cNvCxnSpPr>
          <p:nvPr/>
        </p:nvCxnSpPr>
        <p:spPr>
          <a:xfrm flipV="1">
            <a:off x="3932012" y="4114800"/>
            <a:ext cx="1937792"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a:endCxn id="7" idx="2"/>
          </p:cNvCxnSpPr>
          <p:nvPr/>
        </p:nvCxnSpPr>
        <p:spPr>
          <a:xfrm flipH="1" flipV="1">
            <a:off x="5869804" y="4114800"/>
            <a:ext cx="2032407"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884426" y="1261269"/>
            <a:ext cx="2239186" cy="1287462"/>
          </a:xfrm>
          <a:prstGeom prst="wedgeRoundRectCallout">
            <a:avLst>
              <a:gd name="adj1" fmla="val -123720"/>
              <a:gd name="adj2" fmla="val 3031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Person</a:t>
            </a:r>
            <a:endParaRPr lang="bg-BG" sz="3600" dirty="0">
              <a:solidFill>
                <a:schemeClr val="tx2">
                  <a:lumMod val="75000"/>
                </a:schemeClr>
              </a:solidFill>
            </a:endParaRPr>
          </a:p>
        </p:txBody>
      </p:sp>
    </p:spTree>
    <p:extLst>
      <p:ext uri="{BB962C8B-B14F-4D97-AF65-F5344CB8AC3E}">
        <p14:creationId xmlns:p14="http://schemas.microsoft.com/office/powerpoint/2010/main" val="395974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a:solidFill>
                  <a:schemeClr val="tx1">
                    <a:lumMod val="40000"/>
                    <a:lumOff val="60000"/>
                  </a:schemeClr>
                </a:solidFill>
              </a:rPr>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7" name="Text Placeholder 5"/>
          <p:cNvSpPr txBox="1">
            <a:spLocks/>
          </p:cNvSpPr>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public void </a:t>
            </a:r>
            <a:r>
              <a:rPr lang="en-US" sz="3200" dirty="0">
                <a:solidFill>
                  <a:schemeClr val="tx2">
                    <a:lumMod val="75000"/>
                  </a:schemeClr>
                </a:solidFill>
              </a:rPr>
              <a:t>sleep()</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 }</a:t>
            </a:r>
          </a:p>
        </p:txBody>
      </p:sp>
      <p:sp>
        <p:nvSpPr>
          <p:cNvPr id="10" name="Text Placeholder 5"/>
          <p:cNvSpPr txBox="1">
            <a:spLocks/>
          </p:cNvSpPr>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accent1">
                    <a:lumMod val="20000"/>
                    <a:lumOff val="80000"/>
                  </a:schemeClr>
                </a:solidFill>
              </a:rPr>
              <a:t>Student </a:t>
            </a:r>
            <a:r>
              <a:rPr lang="en-US" sz="3600" dirty="0" err="1">
                <a:solidFill>
                  <a:schemeClr val="accent1">
                    <a:lumMod val="20000"/>
                    <a:lumOff val="80000"/>
                  </a:schemeClr>
                </a:solidFill>
              </a:rPr>
              <a:t>student</a:t>
            </a:r>
            <a:r>
              <a:rPr lang="en-US" sz="3600" dirty="0">
                <a:solidFill>
                  <a:schemeClr val="accent1">
                    <a:lumMod val="20000"/>
                    <a:lumOff val="80000"/>
                  </a:schemeClr>
                </a:solidFill>
              </a:rPr>
              <a:t> = new Student();</a:t>
            </a:r>
          </a:p>
          <a:p>
            <a:r>
              <a:rPr lang="en-US" sz="3600" dirty="0" err="1">
                <a:solidFill>
                  <a:schemeClr val="accent1">
                    <a:lumMod val="20000"/>
                    <a:lumOff val="80000"/>
                  </a:schemeClr>
                </a:solidFill>
              </a:rPr>
              <a:t>student.</a:t>
            </a:r>
            <a:r>
              <a:rPr lang="en-US" sz="3600" dirty="0" err="1">
                <a:solidFill>
                  <a:schemeClr val="tx2">
                    <a:lumMod val="75000"/>
                  </a:schemeClr>
                </a:solidFill>
              </a:rPr>
              <a:t>sleep</a:t>
            </a:r>
            <a:r>
              <a:rPr lang="en-US" sz="3600" dirty="0">
                <a:solidFill>
                  <a:schemeClr val="tx2">
                    <a:lumMod val="75000"/>
                  </a:schemeClr>
                </a:solidFill>
              </a:rPr>
              <a:t>()</a:t>
            </a:r>
            <a:r>
              <a:rPr lang="en-US" sz="3600" dirty="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a:t>
            </a:r>
            <a:r>
              <a:rPr lang="en-US" sz="3600" dirty="0" err="1">
                <a:solidFill>
                  <a:schemeClr val="accent1">
                    <a:lumMod val="20000"/>
                    <a:lumOff val="80000"/>
                  </a:schemeClr>
                </a:solidFill>
              </a:rPr>
              <a:t>employee</a:t>
            </a:r>
            <a:r>
              <a:rPr lang="en-US" sz="3600" dirty="0">
                <a:solidFill>
                  <a:schemeClr val="accent1">
                    <a:lumMod val="20000"/>
                    <a:lumOff val="80000"/>
                  </a:schemeClr>
                </a:solidFill>
              </a:rPr>
              <a:t> = new Employee();</a:t>
            </a:r>
          </a:p>
          <a:p>
            <a:r>
              <a:rPr lang="en-GB" sz="3600" dirty="0" err="1">
                <a:solidFill>
                  <a:schemeClr val="accent1">
                    <a:lumMod val="20000"/>
                    <a:lumOff val="80000"/>
                  </a:schemeClr>
                </a:solidFill>
              </a:rPr>
              <a:t>employee.</a:t>
            </a:r>
            <a:r>
              <a:rPr lang="en-GB" sz="3600" dirty="0" err="1">
                <a:solidFill>
                  <a:schemeClr val="tx2">
                    <a:lumMod val="75000"/>
                  </a:schemeClr>
                </a:solidFill>
              </a:rPr>
              <a:t>sleep</a:t>
            </a:r>
            <a:r>
              <a:rPr lang="en-GB" sz="3600" dirty="0">
                <a:solidFill>
                  <a:schemeClr val="tx2">
                    <a:lumMod val="75000"/>
                  </a:schemeClr>
                </a:solidFill>
              </a:rPr>
              <a:t>()</a:t>
            </a:r>
            <a:r>
              <a:rPr lang="en-GB" sz="3600" dirty="0">
                <a:solidFill>
                  <a:schemeClr val="accent1">
                    <a:lumMod val="20000"/>
                    <a:lumOff val="80000"/>
                  </a:schemeClr>
                </a:solidFill>
              </a:rPr>
              <a:t>;</a:t>
            </a:r>
            <a:endParaRPr lang="en-US" sz="3600" dirty="0">
              <a:solidFill>
                <a:schemeClr val="accent1">
                  <a:lumMod val="20000"/>
                  <a:lumOff val="80000"/>
                </a:schemeClr>
              </a:solidFill>
            </a:endParaRPr>
          </a:p>
        </p:txBody>
      </p:sp>
    </p:spTree>
    <p:extLst>
      <p:ext uri="{BB962C8B-B14F-4D97-AF65-F5344CB8AC3E}">
        <p14:creationId xmlns:p14="http://schemas.microsoft.com/office/powerpoint/2010/main" val="298422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tx2">
                    <a:lumMod val="75000"/>
                  </a:schemeClr>
                </a:solidFill>
              </a:rPr>
              <a:t>not inherited </a:t>
            </a:r>
          </a:p>
          <a:p>
            <a:pPr marL="361950" indent="-361950">
              <a:lnSpc>
                <a:spcPct val="110000"/>
              </a:lnSpc>
            </a:pPr>
            <a:r>
              <a:rPr lang="en-US" dirty="0"/>
              <a:t>Constructors </a:t>
            </a:r>
            <a:r>
              <a:rPr lang="en-US" b="1" dirty="0">
                <a:solidFill>
                  <a:schemeClr val="tx2">
                    <a:lumMod val="75000"/>
                  </a:schemeClr>
                </a:solidFill>
              </a:rPr>
              <a:t>can be reused</a:t>
            </a:r>
            <a:r>
              <a:rPr lang="en-US" b="1" dirty="0"/>
              <a:t>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6" name="Text Placeholder 5"/>
          <p:cNvSpPr txBox="1">
            <a:spLocks/>
          </p:cNvSpPr>
          <p:nvPr/>
        </p:nvSpPr>
        <p:spPr>
          <a:xfrm>
            <a:off x="843648"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a:t>
            </a:r>
          </a:p>
          <a:p>
            <a:r>
              <a:rPr lang="en-US" sz="3200" dirty="0">
                <a:solidFill>
                  <a:schemeClr val="accent1">
                    <a:lumMod val="20000"/>
                    <a:lumOff val="80000"/>
                  </a:schemeClr>
                </a:solidFill>
              </a:rPr>
              <a:t>  private School </a:t>
            </a:r>
            <a:r>
              <a:rPr lang="en-US" sz="3200" dirty="0" err="1">
                <a:solidFill>
                  <a:schemeClr val="accent1">
                    <a:lumMod val="20000"/>
                    <a:lumOff val="80000"/>
                  </a:schemeClr>
                </a:solidFill>
              </a:rPr>
              <a:t>school</a:t>
            </a:r>
            <a:r>
              <a:rPr lang="en-US" sz="3200" dirty="0">
                <a:solidFill>
                  <a:schemeClr val="accent1">
                    <a:lumMod val="20000"/>
                    <a:lumOff val="80000"/>
                  </a:schemeClr>
                </a:solidFill>
              </a:rPr>
              <a:t>;</a:t>
            </a:r>
          </a:p>
          <a:p>
            <a:r>
              <a:rPr lang="en-US" sz="3200" dirty="0">
                <a:solidFill>
                  <a:schemeClr val="accent1">
                    <a:lumMod val="20000"/>
                    <a:lumOff val="80000"/>
                  </a:schemeClr>
                </a:solidFill>
              </a:rPr>
              <a:t>  public Student(String name, School school) {</a:t>
            </a:r>
          </a:p>
          <a:p>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r>
              <a:rPr lang="en-US" sz="3200" dirty="0" err="1">
                <a:solidFill>
                  <a:schemeClr val="accent1">
                    <a:lumMod val="20000"/>
                    <a:lumOff val="80000"/>
                  </a:schemeClr>
                </a:solidFill>
              </a:rPr>
              <a:t>this.school</a:t>
            </a:r>
            <a:r>
              <a:rPr lang="en-US" sz="3200" dirty="0">
                <a:solidFill>
                  <a:schemeClr val="accent1">
                    <a:lumMod val="20000"/>
                    <a:lumOff val="80000"/>
                  </a:schemeClr>
                </a:solidFill>
              </a:rPr>
              <a:t> = school;</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7389812" y="4343400"/>
            <a:ext cx="3338400" cy="1062828"/>
          </a:xfrm>
          <a:prstGeom prst="wedgeRoundRectCallout">
            <a:avLst>
              <a:gd name="adj1" fmla="val -133480"/>
              <a:gd name="adj2" fmla="val -305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Constructor call should be first</a:t>
            </a:r>
            <a:endParaRPr lang="bg-BG" sz="3200" dirty="0">
              <a:solidFill>
                <a:schemeClr val="tx2">
                  <a:lumMod val="75000"/>
                </a:schemeClr>
              </a:solidFill>
            </a:endParaRPr>
          </a:p>
        </p:txBody>
      </p:sp>
    </p:spTree>
    <p:extLst>
      <p:ext uri="{BB962C8B-B14F-4D97-AF65-F5344CB8AC3E}">
        <p14:creationId xmlns:p14="http://schemas.microsoft.com/office/powerpoint/2010/main" val="3368945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Derived class instance </a:t>
            </a:r>
            <a:r>
              <a:rPr lang="en-GB" b="1" dirty="0">
                <a:solidFill>
                  <a:schemeClr val="tx2">
                    <a:lumMod val="75000"/>
                  </a:schemeClr>
                </a:solidFill>
              </a:rPr>
              <a:t>contains</a:t>
            </a:r>
            <a:r>
              <a:rPr lang="en-GB" dirty="0"/>
              <a:t> instance of its base class</a:t>
            </a:r>
            <a:endParaRPr lang="en-US" dirty="0"/>
          </a:p>
          <a:p>
            <a:endParaRPr lang="en-US" dirty="0"/>
          </a:p>
        </p:txBody>
      </p:sp>
      <p:sp>
        <p:nvSpPr>
          <p:cNvPr id="10" name="Rectangle: Rounded Corners 9"/>
          <p:cNvSpPr/>
          <p:nvPr/>
        </p:nvSpPr>
        <p:spPr>
          <a:xfrm>
            <a:off x="1687364" y="2069969"/>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a:effectLst>
                  <a:outerShdw blurRad="38100" dist="38100" dir="2700000" algn="tl">
                    <a:srgbClr val="000000">
                      <a:alpha val="43137"/>
                    </a:srgbClr>
                  </a:outerShdw>
                </a:effectLst>
                <a:latin typeface="Consolas" panose="020B0609020204030204" pitchFamily="49" charset="0"/>
              </a:rPr>
              <a:t>+work():void</a:t>
            </a:r>
          </a:p>
        </p:txBody>
      </p:sp>
      <p:sp>
        <p:nvSpPr>
          <p:cNvPr id="13" name="Rectangle: Rounded Corners 12"/>
          <p:cNvSpPr/>
          <p:nvPr/>
        </p:nvSpPr>
        <p:spPr>
          <a:xfrm>
            <a:off x="1674812" y="2057400"/>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+study():void</a:t>
            </a:r>
          </a:p>
        </p:txBody>
      </p:sp>
      <p:sp>
        <p:nvSpPr>
          <p:cNvPr id="12" name="Rectangle: Rounded Corners 11"/>
          <p:cNvSpPr/>
          <p:nvPr/>
        </p:nvSpPr>
        <p:spPr>
          <a:xfrm>
            <a:off x="1917520" y="2310100"/>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+sleep():void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a:t>Thinking About Inheritance - Extends</a:t>
            </a:r>
          </a:p>
        </p:txBody>
      </p:sp>
    </p:spTree>
    <p:extLst>
      <p:ext uri="{BB962C8B-B14F-4D97-AF65-F5344CB8AC3E}">
        <p14:creationId xmlns:p14="http://schemas.microsoft.com/office/powerpoint/2010/main" val="390889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Inheritance has a </a:t>
            </a:r>
            <a:r>
              <a:rPr lang="en-US" b="1" noProof="1">
                <a:solidFill>
                  <a:schemeClr val="tx2">
                    <a:lumMod val="75000"/>
                  </a:schemeClr>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sp>
        <p:nvSpPr>
          <p:cNvPr id="7" name="Text Placeholder 5"/>
          <p:cNvSpPr txBox="1">
            <a:spLocks/>
          </p:cNvSpPr>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a:t>
            </a:r>
            <a:r>
              <a:rPr lang="en-US" sz="3200" dirty="0" err="1">
                <a:solidFill>
                  <a:schemeClr val="accent1">
                    <a:lumMod val="20000"/>
                    <a:lumOff val="80000"/>
                  </a:schemeClr>
                </a:solidFill>
              </a:rPr>
              <a:t>CollegeStudent</a:t>
            </a:r>
            <a:r>
              <a:rPr lang="en-US" sz="3200" dirty="0">
                <a:solidFill>
                  <a:schemeClr val="accent1">
                    <a:lumMod val="20000"/>
                    <a:lumOff val="80000"/>
                  </a:schemeClr>
                </a:solidFill>
              </a:rPr>
              <a:t> </a:t>
            </a:r>
            <a:r>
              <a:rPr lang="en-US" sz="3200" dirty="0">
                <a:solidFill>
                  <a:schemeClr val="tx2">
                    <a:lumMod val="75000"/>
                  </a:schemeClr>
                </a:solidFill>
              </a:rPr>
              <a:t>extends</a:t>
            </a:r>
            <a:r>
              <a:rPr lang="en-US" sz="3200" dirty="0">
                <a:solidFill>
                  <a:schemeClr val="accent1">
                    <a:lumMod val="20000"/>
                    <a:lumOff val="80000"/>
                  </a:schemeClr>
                </a:solidFill>
              </a:rPr>
              <a:t> 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254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In Java there is no </a:t>
            </a:r>
            <a:r>
              <a:rPr lang="en-US" b="1" dirty="0">
                <a:solidFill>
                  <a:schemeClr val="tx2">
                    <a:lumMod val="75000"/>
                  </a:schemeClr>
                </a:solidFill>
              </a:rPr>
              <a:t>multiple</a:t>
            </a:r>
            <a:r>
              <a:rPr lang="en-US" dirty="0">
                <a:solidFill>
                  <a:schemeClr val="tx2">
                    <a:lumMod val="75000"/>
                  </a:schemeClr>
                </a:solidFill>
              </a:rPr>
              <a:t> </a:t>
            </a:r>
            <a:r>
              <a:rPr lang="en-US" dirty="0"/>
              <a:t>inheritance</a:t>
            </a:r>
          </a:p>
          <a:p>
            <a:pPr marL="404867" indent="-361950">
              <a:lnSpc>
                <a:spcPct val="110000"/>
              </a:lnSpc>
            </a:pPr>
            <a:r>
              <a:rPr lang="en-US" dirty="0"/>
              <a:t>Only </a:t>
            </a:r>
            <a:r>
              <a:rPr lang="en-US" b="1" dirty="0">
                <a:solidFill>
                  <a:schemeClr val="tx2">
                    <a:lumMod val="75000"/>
                  </a:schemeClr>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4953001"/>
            <a:ext cx="35052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027485"/>
            <a:ext cx="1936383" cy="9255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35178"/>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021307"/>
            <a:ext cx="2087654" cy="9316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182354"/>
            <a:ext cx="1219200"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425675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413" y="1151121"/>
            <a:ext cx="11804822" cy="5570355"/>
          </a:xfrm>
          <a:prstGeom prst="rect">
            <a:avLst/>
          </a:prstGeom>
        </p:spPr>
        <p:txBody>
          <a:bodyPr>
            <a:normAutofit/>
          </a:bodyPr>
          <a:lstStyle/>
          <a:p>
            <a:pPr marL="361950" indent="-361950">
              <a:lnSpc>
                <a:spcPct val="110000"/>
              </a:lnSpc>
            </a:pPr>
            <a:r>
              <a:rPr lang="en-US" dirty="0"/>
              <a:t>Use the </a:t>
            </a:r>
            <a:r>
              <a:rPr lang="en-US" b="1" dirty="0">
                <a:solidFill>
                  <a:schemeClr val="tx2">
                    <a:lumMod val="75000"/>
                  </a:schemeClr>
                </a:solidFill>
                <a:latin typeface="Consolas" panose="020B0609020204030204" pitchFamily="49" charset="0"/>
              </a:rPr>
              <a:t>super</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6" name="Text Placeholder 5"/>
          <p:cNvSpPr txBox="1">
            <a:spLocks/>
          </p:cNvSpPr>
          <p:nvPr/>
        </p:nvSpPr>
        <p:spPr>
          <a:xfrm>
            <a:off x="745935" y="1905000"/>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a:t>
            </a:r>
          </a:p>
          <a:p>
            <a:r>
              <a:rPr lang="en-US" sz="3200" dirty="0">
                <a:solidFill>
                  <a:schemeClr val="accent1">
                    <a:lumMod val="20000"/>
                    <a:lumOff val="80000"/>
                  </a:schemeClr>
                </a:solidFill>
              </a:rPr>
              <a:t>  void fire(String reasons) { </a:t>
            </a:r>
          </a:p>
          <a:p>
            <a:r>
              <a:rPr lang="en-US" sz="3200" dirty="0">
                <a:solidFill>
                  <a:schemeClr val="tx2">
                    <a:lumMod val="75000"/>
                  </a:schemeClr>
                </a:solidFill>
              </a:rPr>
              <a:t>    </a:t>
            </a:r>
            <a:r>
              <a:rPr lang="en-US" sz="3200" dirty="0" err="1">
                <a:solidFill>
                  <a:schemeClr val="accent1">
                    <a:lumMod val="20000"/>
                    <a:lumOff val="80000"/>
                  </a:schemeClr>
                </a:solidFill>
              </a:rPr>
              <a:t>System.out.println</a:t>
            </a:r>
            <a:r>
              <a:rPr lang="en-US" sz="3200" dirty="0">
                <a:solidFill>
                  <a:schemeClr val="accent1">
                    <a:lumMod val="20000"/>
                    <a:lumOff val="80000"/>
                  </a:schemeClr>
                </a:solidFill>
              </a:rPr>
              <a:t>(</a:t>
            </a:r>
            <a:br>
              <a:rPr lang="en-US" sz="3200" dirty="0">
                <a:solidFill>
                  <a:schemeClr val="accent1">
                    <a:lumMod val="20000"/>
                    <a:lumOff val="80000"/>
                  </a:schemeClr>
                </a:solidFill>
              </a:rPr>
            </a:br>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 + </a:t>
            </a:r>
            <a:br>
              <a:rPr lang="en-US" sz="3200" dirty="0">
                <a:solidFill>
                  <a:schemeClr val="tx2">
                    <a:lumMod val="75000"/>
                  </a:schemeClr>
                </a:solidFill>
              </a:rPr>
            </a:br>
            <a:r>
              <a:rPr lang="en-US" sz="3200" dirty="0">
                <a:solidFill>
                  <a:schemeClr val="tx2">
                    <a:lumMod val="75000"/>
                  </a:schemeClr>
                </a:solidFill>
              </a:rPr>
              <a:t>		</a:t>
            </a:r>
            <a:r>
              <a:rPr lang="en-US" sz="3200" dirty="0">
                <a:solidFill>
                  <a:schemeClr val="accent1">
                    <a:lumMod val="20000"/>
                    <a:lumOff val="80000"/>
                  </a:schemeClr>
                </a:solidFill>
              </a:rPr>
              <a:t>" got fired because " + reasons);</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575510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67081" y="1685828"/>
            <a:ext cx="5334000" cy="1775503"/>
          </a:xfrm>
          <a:prstGeom prst="roundRect">
            <a:avLst>
              <a:gd name="adj" fmla="val 4140"/>
            </a:avLst>
          </a:prstGeom>
          <a:ln>
            <a:solidFill>
              <a:schemeClr val="tx1">
                <a:lumMod val="85000"/>
              </a:schemeClr>
            </a:solidFill>
          </a:ln>
        </p:spPr>
      </p:pic>
      <p:sp>
        <p:nvSpPr>
          <p:cNvPr id="30" name="Arrow: Right 29"/>
          <p:cNvSpPr/>
          <p:nvPr/>
        </p:nvSpPr>
        <p:spPr>
          <a:xfrm>
            <a:off x="5633318" y="2998203"/>
            <a:ext cx="482238"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31" name="Picture 30"/>
          <p:cNvPicPr>
            <a:picLocks noChangeAspect="1"/>
          </p:cNvPicPr>
          <p:nvPr/>
        </p:nvPicPr>
        <p:blipFill>
          <a:blip r:embed="rId4"/>
          <a:stretch>
            <a:fillRect/>
          </a:stretch>
        </p:blipFill>
        <p:spPr>
          <a:xfrm>
            <a:off x="6267081" y="3799835"/>
            <a:ext cx="5319292" cy="901039"/>
          </a:xfrm>
          <a:prstGeom prst="roundRect">
            <a:avLst>
              <a:gd name="adj" fmla="val 15981"/>
            </a:avLst>
          </a:prstGeom>
          <a:ln>
            <a:solidFill>
              <a:schemeClr val="tx1">
                <a:lumMod val="85000"/>
              </a:schemeClr>
            </a:solidFill>
          </a:ln>
        </p:spPr>
      </p:pic>
    </p:spTree>
    <p:extLst>
      <p:ext uri="{BB962C8B-B14F-4D97-AF65-F5344CB8AC3E}">
        <p14:creationId xmlns:p14="http://schemas.microsoft.com/office/powerpoint/2010/main" val="18941776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Multilevel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4931" y="3328467"/>
            <a:ext cx="476614"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3351" y="3559542"/>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910123" y="2209800"/>
            <a:ext cx="4772025" cy="1457325"/>
          </a:xfrm>
          <a:prstGeom prst="roundRect">
            <a:avLst>
              <a:gd name="adj" fmla="val 7340"/>
            </a:avLst>
          </a:prstGeom>
          <a:ln>
            <a:solidFill>
              <a:schemeClr val="tx1">
                <a:lumMod val="85000"/>
              </a:schemeClr>
            </a:solidFill>
          </a:ln>
        </p:spPr>
      </p:pic>
    </p:spTree>
    <p:extLst>
      <p:ext uri="{BB962C8B-B14F-4D97-AF65-F5344CB8AC3E}">
        <p14:creationId xmlns:p14="http://schemas.microsoft.com/office/powerpoint/2010/main" val="6891783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en-US" dirty="0"/>
              <a:t>Inheritance</a:t>
            </a:r>
          </a:p>
          <a:p>
            <a:pPr marL="442913" indent="-442913">
              <a:lnSpc>
                <a:spcPct val="100000"/>
              </a:lnSpc>
              <a:spcBef>
                <a:spcPts val="500"/>
              </a:spcBef>
              <a:buFontTx/>
              <a:buAutoNum type="arabicPeriod"/>
            </a:pPr>
            <a:r>
              <a:rPr lang="en-US" dirty="0"/>
              <a:t>Class Hierarchies</a:t>
            </a:r>
          </a:p>
          <a:p>
            <a:pPr marL="442913" indent="-442913">
              <a:lnSpc>
                <a:spcPct val="100000"/>
              </a:lnSpc>
              <a:spcBef>
                <a:spcPts val="500"/>
              </a:spcBef>
              <a:buFontTx/>
              <a:buAutoNum type="arabicPeriod"/>
            </a:pPr>
            <a:r>
              <a:rPr lang="en-US" dirty="0"/>
              <a:t>Inheritance in Java</a:t>
            </a:r>
          </a:p>
          <a:p>
            <a:pPr marL="442913" indent="-442913">
              <a:lnSpc>
                <a:spcPct val="100000"/>
              </a:lnSpc>
              <a:spcBef>
                <a:spcPts val="500"/>
              </a:spcBef>
              <a:buFontTx/>
              <a:buAutoNum type="arabicPeriod"/>
            </a:pPr>
            <a:r>
              <a:rPr lang="en-US" dirty="0"/>
              <a:t>Accessing Members of the Base Class</a:t>
            </a:r>
          </a:p>
          <a:p>
            <a:pPr marL="442913" indent="-442913">
              <a:lnSpc>
                <a:spcPct val="100000"/>
              </a:lnSpc>
              <a:spcBef>
                <a:spcPts val="500"/>
              </a:spcBef>
              <a:buFontTx/>
              <a:buAutoNum type="arabicPeriod"/>
            </a:pPr>
            <a:r>
              <a:rPr lang="en-US" dirty="0"/>
              <a:t>When to Use Inheritance</a:t>
            </a:r>
          </a:p>
          <a:p>
            <a:pPr marL="442913" indent="-442913">
              <a:lnSpc>
                <a:spcPct val="100000"/>
              </a:lnSpc>
              <a:spcBef>
                <a:spcPts val="500"/>
              </a:spcBef>
              <a:buFontTx/>
              <a:buAutoNum type="arabicPeriod"/>
            </a:pPr>
            <a:r>
              <a:rPr lang="en-US" dirty="0"/>
              <a:t>Composition</a:t>
            </a:r>
          </a:p>
        </p:txBody>
      </p:sp>
    </p:spTree>
    <p:extLst>
      <p:ext uri="{BB962C8B-B14F-4D97-AF65-F5344CB8AC3E}">
        <p14:creationId xmlns:p14="http://schemas.microsoft.com/office/powerpoint/2010/main" val="13786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20</a:t>
            </a:fld>
            <a:endParaRPr lang="en-US" dirty="0"/>
          </a:p>
        </p:txBody>
      </p:sp>
      <p:grpSp>
        <p:nvGrpSpPr>
          <p:cNvPr id="6" name="Group 5"/>
          <p:cNvGrpSpPr/>
          <p:nvPr/>
        </p:nvGrpSpPr>
        <p:grpSpPr>
          <a:xfrm>
            <a:off x="864141"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379412"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59541" y="3077529"/>
            <a:ext cx="420770" cy="457285"/>
            <a:chOff x="2729348" y="2928467"/>
            <a:chExt cx="420770" cy="457285"/>
          </a:xfrm>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4203" y="2895600"/>
            <a:ext cx="54142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3207629"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09742"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384779" y="3249118"/>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8076802" y="2017668"/>
            <a:ext cx="3314700" cy="2076450"/>
          </a:xfrm>
          <a:prstGeom prst="roundRect">
            <a:avLst>
              <a:gd name="adj" fmla="val 4765"/>
            </a:avLst>
          </a:prstGeom>
          <a:ln>
            <a:solidFill>
              <a:schemeClr val="tx1">
                <a:lumMod val="85000"/>
              </a:schemeClr>
            </a:solidFill>
          </a:ln>
        </p:spPr>
      </p:pic>
    </p:spTree>
    <p:extLst>
      <p:ext uri="{BB962C8B-B14F-4D97-AF65-F5344CB8AC3E}">
        <p14:creationId xmlns:p14="http://schemas.microsoft.com/office/powerpoint/2010/main" val="21754739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Inheritance</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3640415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Reusing Classes</a:t>
            </a:r>
          </a:p>
        </p:txBody>
      </p:sp>
      <p:sp>
        <p:nvSpPr>
          <p:cNvPr id="7" name="Text Placeholder 6"/>
          <p:cNvSpPr>
            <a:spLocks noGrp="1"/>
          </p:cNvSpPr>
          <p:nvPr>
            <p:ph type="body" idx="1"/>
          </p:nvPr>
        </p:nvSpPr>
        <p:spPr/>
        <p:txBody>
          <a:bodyPr/>
          <a:lstStyle/>
          <a:p>
            <a:r>
              <a:rPr lang="en-GB" dirty="0"/>
              <a:t>Reusing Code at Class Level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365300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b="1" noProof="1">
                <a:solidFill>
                  <a:schemeClr val="tx2">
                    <a:lumMod val="75000"/>
                  </a:schemeClr>
                </a:solidFill>
              </a:rPr>
              <a:t>can</a:t>
            </a:r>
            <a:r>
              <a:rPr lang="en-US" b="1" noProof="1"/>
              <a:t> </a:t>
            </a:r>
            <a:r>
              <a:rPr lang="en-US" b="1" noProof="1">
                <a:solidFill>
                  <a:schemeClr val="tx2">
                    <a:lumMod val="75000"/>
                  </a:schemeClr>
                </a:solidFill>
              </a:rPr>
              <a:t>acces all public</a:t>
            </a:r>
            <a:r>
              <a:rPr lang="en-US" b="1" noProof="1"/>
              <a:t> </a:t>
            </a:r>
            <a:r>
              <a:rPr lang="en-US" noProof="1"/>
              <a:t>and </a:t>
            </a:r>
            <a:r>
              <a:rPr lang="en-US" b="1" noProof="1">
                <a:solidFill>
                  <a:schemeClr val="tx2">
                    <a:lumMod val="75000"/>
                  </a:schemeClr>
                </a:solidFill>
              </a:rPr>
              <a:t>protected</a:t>
            </a:r>
            <a:r>
              <a:rPr lang="en-US" noProof="1"/>
              <a:t> members</a:t>
            </a:r>
          </a:p>
          <a:p>
            <a:r>
              <a:rPr lang="en-US" noProof="1"/>
              <a:t>Derived classes can access </a:t>
            </a:r>
            <a:r>
              <a:rPr lang="en-US" b="1" noProof="1">
                <a:solidFill>
                  <a:schemeClr val="tx2">
                    <a:lumMod val="75000"/>
                  </a:schemeClr>
                </a:solidFill>
              </a:rPr>
              <a:t>default</a:t>
            </a:r>
            <a:r>
              <a:rPr lang="en-US" noProof="1"/>
              <a:t> members </a:t>
            </a:r>
            <a:r>
              <a:rPr lang="en-US" b="1" noProof="1">
                <a:solidFill>
                  <a:schemeClr val="tx2">
                    <a:lumMod val="75000"/>
                  </a:schemeClr>
                </a:solidFill>
              </a:rPr>
              <a:t>if in same package</a:t>
            </a:r>
          </a:p>
          <a:p>
            <a:r>
              <a:rPr lang="en-US" b="1" noProof="1">
                <a:solidFill>
                  <a:schemeClr val="tx2">
                    <a:lumMod val="75000"/>
                  </a:schemeClr>
                </a:solidFill>
              </a:rPr>
              <a:t>Private</a:t>
            </a:r>
            <a:r>
              <a:rPr lang="en-US" noProof="1"/>
              <a:t> fields </a:t>
            </a:r>
            <a:r>
              <a:rPr lang="en-US" b="1" noProof="1">
                <a:solidFill>
                  <a:schemeClr val="tx2">
                    <a:lumMod val="75000"/>
                  </a:schemeClr>
                </a:solidFill>
              </a:rPr>
              <a:t>aren't inherited</a:t>
            </a:r>
            <a:r>
              <a:rPr lang="en-US" b="1" noProof="1"/>
              <a:t> </a:t>
            </a:r>
            <a:r>
              <a:rPr lang="en-US" noProof="1"/>
              <a:t>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Text Placeholder 5"/>
          <p:cNvSpPr txBox="1">
            <a:spLocks/>
          </p:cNvSpPr>
          <p:nvPr/>
        </p:nvSpPr>
        <p:spPr>
          <a:xfrm>
            <a:off x="745935" y="33769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a:t>
            </a:r>
          </a:p>
          <a:p>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String id;</a:t>
            </a:r>
          </a:p>
          <a:p>
            <a:r>
              <a:rPr lang="en-US" sz="3200" dirty="0">
                <a:solidFill>
                  <a:schemeClr val="accent1">
                    <a:lumMod val="20000"/>
                    <a:lumOff val="80000"/>
                  </a:schemeClr>
                </a:solidFill>
              </a:rPr>
              <a:t>  </a:t>
            </a:r>
            <a:r>
              <a:rPr lang="en-US" sz="3200" dirty="0">
                <a:solidFill>
                  <a:schemeClr val="tx2">
                    <a:lumMod val="75000"/>
                  </a:schemeClr>
                </a:solidFill>
              </a:rPr>
              <a:t>String</a:t>
            </a:r>
            <a:r>
              <a:rPr lang="en-US" sz="3200" dirty="0">
                <a:solidFill>
                  <a:schemeClr val="accent1">
                    <a:lumMod val="20000"/>
                    <a:lumOff val="80000"/>
                  </a:schemeClr>
                </a:solidFill>
              </a:rPr>
              <a:t> name;</a:t>
            </a:r>
          </a:p>
          <a:p>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String address;</a:t>
            </a:r>
          </a:p>
          <a:p>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sleep();</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657600"/>
            <a:ext cx="4038600" cy="810112"/>
          </a:xfrm>
          <a:prstGeom prst="wedgeRoundRectCallout">
            <a:avLst>
              <a:gd name="adj1" fmla="val -65364"/>
              <a:gd name="adj2" fmla="val 2169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be accessed through other methods</a:t>
            </a:r>
            <a:endParaRPr lang="bg-BG" sz="2800" dirty="0">
              <a:solidFill>
                <a:schemeClr val="tx2">
                  <a:lumMod val="75000"/>
                </a:schemeClr>
              </a:solidFill>
            </a:endParaRPr>
          </a:p>
        </p:txBody>
      </p:sp>
    </p:spTree>
    <p:extLst>
      <p:ext uri="{BB962C8B-B14F-4D97-AF65-F5344CB8AC3E}">
        <p14:creationId xmlns:p14="http://schemas.microsoft.com/office/powerpoint/2010/main" val="409121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b="1" noProof="1">
                <a:solidFill>
                  <a:schemeClr val="tx2">
                    <a:lumMod val="75000"/>
                  </a:schemeClr>
                </a:solidFill>
              </a:rPr>
              <a:t>can</a:t>
            </a:r>
            <a:r>
              <a:rPr lang="en-US" b="1" noProof="1"/>
              <a:t> </a:t>
            </a:r>
            <a:r>
              <a:rPr lang="en-US" b="1" noProof="1">
                <a:solidFill>
                  <a:schemeClr val="tx2">
                    <a:lumMod val="75000"/>
                  </a:schemeClr>
                </a:solidFill>
              </a:rPr>
              <a:t>hide</a:t>
            </a:r>
            <a:r>
              <a:rPr lang="en-US" b="1" noProof="1"/>
              <a:t> </a:t>
            </a:r>
            <a:r>
              <a:rPr lang="en-US" noProof="1"/>
              <a:t>superclass variables</a:t>
            </a:r>
          </a:p>
        </p:txBody>
      </p:sp>
      <p:sp>
        <p:nvSpPr>
          <p:cNvPr id="8" name="Text Placeholder 5"/>
          <p:cNvSpPr txBox="1">
            <a:spLocks/>
          </p:cNvSpPr>
          <p:nvPr/>
        </p:nvSpPr>
        <p:spPr>
          <a:xfrm>
            <a:off x="744061" y="25387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err="1">
                <a:solidFill>
                  <a:schemeClr val="tx2">
                    <a:lumMod val="75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7313612" y="3224539"/>
            <a:ext cx="3276600" cy="609600"/>
          </a:xfrm>
          <a:prstGeom prst="wedgeRoundRectCallout">
            <a:avLst>
              <a:gd name="adj1" fmla="val -71824"/>
              <a:gd name="adj2" fmla="val -257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a:t>
            </a:r>
            <a:r>
              <a:rPr lang="en-US" sz="2800" b="1" dirty="0" err="1">
                <a:solidFill>
                  <a:schemeClr val="tx2">
                    <a:lumMod val="75000"/>
                  </a:schemeClr>
                </a:solidFill>
                <a:latin typeface="Consolas" panose="020B0609020204030204" pitchFamily="49" charset="0"/>
              </a:rPr>
              <a:t>int</a:t>
            </a:r>
            <a:r>
              <a:rPr lang="en-US" sz="2800" b="1" dirty="0">
                <a:solidFill>
                  <a:schemeClr val="tx2">
                    <a:lumMod val="75000"/>
                  </a:schemeClr>
                </a:solidFill>
                <a:latin typeface="Consolas" panose="020B0609020204030204" pitchFamily="49" charset="0"/>
              </a:rPr>
              <a:t> 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94012" y="4596139"/>
            <a:ext cx="20574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39644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Use </a:t>
            </a:r>
            <a:r>
              <a:rPr lang="en-US" b="1" noProof="1">
                <a:solidFill>
                  <a:schemeClr val="tx2">
                    <a:lumMod val="75000"/>
                  </a:schemeClr>
                </a:solidFill>
                <a:latin typeface="Consolas" panose="020B0609020204030204" pitchFamily="49" charset="0"/>
              </a:rPr>
              <a:t>super</a:t>
            </a:r>
            <a:r>
              <a:rPr lang="en-US" noProof="1"/>
              <a:t> and </a:t>
            </a:r>
            <a:r>
              <a:rPr lang="en-US" b="1" noProof="1">
                <a:solidFill>
                  <a:schemeClr val="tx2">
                    <a:lumMod val="75000"/>
                  </a:schemeClr>
                </a:solidFill>
                <a:latin typeface="Consolas" panose="020B0609020204030204" pitchFamily="49" charset="0"/>
              </a:rPr>
              <a:t>this</a:t>
            </a:r>
            <a:r>
              <a:rPr lang="en-US" noProof="1"/>
              <a:t> to specify member access</a:t>
            </a:r>
          </a:p>
        </p:txBody>
      </p:sp>
      <p:sp>
        <p:nvSpPr>
          <p:cNvPr id="8" name="Text Placeholder 5"/>
          <p:cNvSpPr txBox="1">
            <a:spLocks/>
          </p:cNvSpPr>
          <p:nvPr/>
        </p:nvSpPr>
        <p:spPr>
          <a:xfrm>
            <a:off x="744061" y="253873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err="1">
                <a:solidFill>
                  <a:schemeClr val="tx2">
                    <a:lumMod val="75000"/>
                  </a:schemeClr>
                </a:solidFill>
              </a:rPr>
              <a:t>this</a:t>
            </a:r>
            <a:r>
              <a:rPr lang="en-US" sz="3200" dirty="0" err="1">
                <a:solidFill>
                  <a:schemeClr val="accent1">
                    <a:lumMod val="20000"/>
                    <a:lumOff val="80000"/>
                  </a:schemeClr>
                </a:solidFill>
              </a:rPr>
              <a:t>.weight</a:t>
            </a:r>
            <a:r>
              <a:rPr lang="en-US" sz="3200" dirty="0">
                <a:solidFill>
                  <a:schemeClr val="accent1">
                    <a:lumMod val="20000"/>
                    <a:lumOff val="80000"/>
                  </a:schemeClr>
                </a:solidFill>
              </a:rPr>
              <a:t> = 0.6f;</a:t>
            </a:r>
          </a:p>
          <a:p>
            <a:r>
              <a:rPr lang="en-US" sz="3200" dirty="0">
                <a:solidFill>
                  <a:schemeClr val="accent1">
                    <a:lumMod val="20000"/>
                    <a:lumOff val="80000"/>
                  </a:schemeClr>
                </a:solidFill>
              </a:rPr>
              <a:t>    </a:t>
            </a:r>
            <a:r>
              <a:rPr lang="en-US" sz="3200" dirty="0" err="1">
                <a:solidFill>
                  <a:schemeClr val="tx2">
                    <a:lumMod val="75000"/>
                  </a:schemeClr>
                </a:solidFill>
              </a:rPr>
              <a:t>super</a:t>
            </a:r>
            <a:r>
              <a:rPr lang="en-US" sz="3200" dirty="0" err="1">
                <a:solidFill>
                  <a:schemeClr val="accent1">
                    <a:lumMod val="20000"/>
                    <a:lumOff val="80000"/>
                  </a:schemeClr>
                </a:solidFill>
              </a:rPr>
              <a:t>.weight</a:t>
            </a:r>
            <a:r>
              <a:rPr lang="en-US" sz="3200" dirty="0">
                <a:solidFill>
                  <a:schemeClr val="accent1">
                    <a:lumMod val="20000"/>
                    <a:lumOff val="80000"/>
                  </a:schemeClr>
                </a:solidFill>
              </a:rPr>
              <a:t> = 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err="1">
                <a:solidFill>
                  <a:schemeClr val="accent1">
                    <a:lumMod val="20000"/>
                    <a:lumOff val="80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6856412" y="4648200"/>
            <a:ext cx="29718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Instance 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3" y="5638800"/>
            <a:ext cx="30980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7161212" y="3657600"/>
            <a:ext cx="2407379" cy="6096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00276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A </a:t>
            </a:r>
            <a:r>
              <a:rPr lang="en-US" b="1" dirty="0">
                <a:solidFill>
                  <a:schemeClr val="tx2">
                    <a:lumMod val="75000"/>
                  </a:schemeClr>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7" name="Text Placeholder 5"/>
          <p:cNvSpPr txBox="1">
            <a:spLocks/>
          </p:cNvSpPr>
          <p:nvPr/>
        </p:nvSpPr>
        <p:spPr>
          <a:xfrm>
            <a:off x="745935" y="1899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Person { </a:t>
            </a:r>
            <a:br>
              <a:rPr lang="en-US" sz="3200" dirty="0">
                <a:solidFill>
                  <a:schemeClr val="accent1">
                    <a:lumMod val="20000"/>
                    <a:lumOff val="80000"/>
                  </a:schemeClr>
                </a:solidFill>
              </a:rPr>
            </a:br>
            <a:r>
              <a:rPr lang="en-US" sz="3200" dirty="0">
                <a:solidFill>
                  <a:schemeClr val="accent1">
                    <a:lumMod val="20000"/>
                    <a:lumOff val="80000"/>
                  </a:schemeClr>
                </a:solidFill>
              </a:rPr>
              <a:t>  public void </a:t>
            </a:r>
            <a:r>
              <a:rPr lang="en-US" sz="3200" dirty="0">
                <a:solidFill>
                  <a:schemeClr val="tx2">
                    <a:lumMod val="75000"/>
                  </a:schemeClr>
                </a:solidFill>
              </a:rPr>
              <a:t>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a:t>
            </a:r>
            <a:r>
              <a:rPr lang="en-US" sz="3200" dirty="0" err="1">
                <a:solidFill>
                  <a:schemeClr val="accent1">
                    <a:lumMod val="20000"/>
                    <a:lumOff val="80000"/>
                  </a:schemeClr>
                </a:solidFill>
              </a:rPr>
              <a:t>sout</a:t>
            </a:r>
            <a:r>
              <a:rPr lang="en-US" sz="3200" dirty="0">
                <a:solidFill>
                  <a:schemeClr val="accent1">
                    <a:lumMod val="20000"/>
                    <a:lumOff val="80000"/>
                  </a:schemeClr>
                </a:solidFill>
              </a:rPr>
              <a:t>("Person sleeping"); } </a:t>
            </a:r>
          </a:p>
          <a:p>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public class Student extends Person {</a:t>
            </a:r>
          </a:p>
          <a:p>
            <a:r>
              <a:rPr lang="en-US" sz="3200" dirty="0">
                <a:solidFill>
                  <a:schemeClr val="accent1">
                    <a:lumMod val="20000"/>
                    <a:lumOff val="80000"/>
                  </a:schemeClr>
                </a:solidFill>
              </a:rPr>
              <a:t>  </a:t>
            </a:r>
            <a:r>
              <a:rPr lang="en-US" sz="3200" dirty="0">
                <a:solidFill>
                  <a:schemeClr val="tx2">
                    <a:lumMod val="75000"/>
                  </a:schemeClr>
                </a:solidFill>
              </a:rPr>
              <a:t>@Override public void 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a:t>
            </a:r>
            <a:r>
              <a:rPr lang="en-US" sz="3200" dirty="0" err="1">
                <a:solidFill>
                  <a:schemeClr val="accent1">
                    <a:lumMod val="20000"/>
                    <a:lumOff val="80000"/>
                  </a:schemeClr>
                </a:solidFill>
              </a:rPr>
              <a:t>sout</a:t>
            </a:r>
            <a:r>
              <a:rPr lang="en-US" sz="3200" dirty="0">
                <a:solidFill>
                  <a:schemeClr val="accent1">
                    <a:lumMod val="20000"/>
                    <a:lumOff val="80000"/>
                  </a:schemeClr>
                </a:solidFill>
              </a:rPr>
              <a:t>("Student sleeping"); }</a:t>
            </a:r>
          </a:p>
          <a:p>
            <a:r>
              <a:rPr lang="en-US" sz="3200" dirty="0">
                <a:solidFill>
                  <a:schemeClr val="accent1">
                    <a:lumMod val="20000"/>
                    <a:lumOff val="80000"/>
                  </a:schemeClr>
                </a:solidFill>
              </a:rPr>
              <a:t>}</a:t>
            </a:r>
          </a:p>
        </p:txBody>
      </p:sp>
      <p:sp>
        <p:nvSpPr>
          <p:cNvPr id="8" name="AutoShape 6"/>
          <p:cNvSpPr>
            <a:spLocks noChangeArrowheads="1"/>
          </p:cNvSpPr>
          <p:nvPr/>
        </p:nvSpPr>
        <p:spPr bwMode="auto">
          <a:xfrm>
            <a:off x="8532812" y="4953000"/>
            <a:ext cx="3429000" cy="990600"/>
          </a:xfrm>
          <a:prstGeom prst="wedgeRoundRectCallout">
            <a:avLst>
              <a:gd name="adj1" fmla="val -67347"/>
              <a:gd name="adj2" fmla="val -282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Signature and return type </a:t>
            </a:r>
            <a:r>
              <a:rPr lang="en-US" sz="2800" dirty="0">
                <a:solidFill>
                  <a:schemeClr val="tx2">
                    <a:lumMod val="75000"/>
                  </a:schemeClr>
                </a:solidFill>
              </a:rPr>
              <a:t>should match</a:t>
            </a:r>
            <a:endParaRPr lang="bg-BG" sz="2800" dirty="0">
              <a:solidFill>
                <a:schemeClr val="tx2">
                  <a:lumMod val="75000"/>
                </a:schemeClr>
              </a:solidFill>
            </a:endParaRPr>
          </a:p>
        </p:txBody>
      </p:sp>
      <p:sp>
        <p:nvSpPr>
          <p:cNvPr id="9" name="AutoShape 6"/>
          <p:cNvSpPr>
            <a:spLocks noChangeArrowheads="1"/>
          </p:cNvSpPr>
          <p:nvPr/>
        </p:nvSpPr>
        <p:spPr bwMode="auto">
          <a:xfrm>
            <a:off x="6246812" y="1752639"/>
            <a:ext cx="3433101" cy="950514"/>
          </a:xfrm>
          <a:prstGeom prst="wedgeRoundRectCallout">
            <a:avLst>
              <a:gd name="adj1" fmla="val -66445"/>
              <a:gd name="adj2" fmla="val 466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Method in base class </a:t>
            </a:r>
            <a:r>
              <a:rPr lang="en-US" sz="2800" dirty="0">
                <a:solidFill>
                  <a:schemeClr val="tx1"/>
                </a:solidFill>
              </a:rPr>
              <a:t>must not be </a:t>
            </a:r>
            <a:r>
              <a:rPr lang="en-US" sz="2800" b="1" dirty="0">
                <a:solidFill>
                  <a:schemeClr val="tx2">
                    <a:lumMod val="75000"/>
                  </a:schemeClr>
                </a:solidFill>
                <a:latin typeface="Consolas" panose="020B0609020204030204" pitchFamily="49" charset="0"/>
              </a:rPr>
              <a:t>final</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775150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a:solidFill>
                  <a:schemeClr val="tx2">
                    <a:lumMod val="75000"/>
                  </a:schemeClr>
                </a:solidFill>
                <a:latin typeface="Consolas" panose="020B0609020204030204" pitchFamily="49" charset="0"/>
              </a:rPr>
              <a:t>final</a:t>
            </a:r>
            <a:r>
              <a:rPr lang="en-US" dirty="0"/>
              <a:t> – defines a method that </a:t>
            </a:r>
            <a:r>
              <a:rPr lang="en-US" b="1" dirty="0">
                <a:solidFill>
                  <a:schemeClr val="tx2">
                    <a:lumMod val="75000"/>
                  </a:schemeClr>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public </a:t>
            </a:r>
            <a:r>
              <a:rPr lang="en-US" sz="2800" dirty="0">
                <a:solidFill>
                  <a:schemeClr val="tx2">
                    <a:lumMod val="75000"/>
                  </a:schemeClr>
                </a:solidFill>
              </a:rPr>
              <a:t>final</a:t>
            </a:r>
            <a:r>
              <a:rPr lang="en-US" sz="2800" dirty="0">
                <a:solidFill>
                  <a:schemeClr val="accent1">
                    <a:lumMod val="20000"/>
                    <a:lumOff val="80000"/>
                  </a:schemeClr>
                </a:solidFill>
              </a:rPr>
              <a:t> void eat() { …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tx2">
                    <a:lumMod val="75000"/>
                  </a:schemeClr>
                </a:solidFill>
              </a:rPr>
              <a:t>@Override</a:t>
            </a:r>
          </a:p>
          <a:p>
            <a:r>
              <a:rPr lang="en-US" sz="2800" dirty="0">
                <a:solidFill>
                  <a:schemeClr val="accent1">
                    <a:lumMod val="20000"/>
                    <a:lumOff val="80000"/>
                  </a:schemeClr>
                </a:solidFill>
              </a:rPr>
              <a:t>  public void eat() {} // Error…</a:t>
            </a:r>
          </a:p>
          <a:p>
            <a:r>
              <a:rPr lang="en-US" sz="2800" dirty="0">
                <a:solidFill>
                  <a:schemeClr val="accent1">
                    <a:lumMod val="20000"/>
                    <a:lumOff val="80000"/>
                  </a:schemeClr>
                </a:solidFill>
              </a:rPr>
              <a:t>}</a:t>
            </a:r>
          </a:p>
        </p:txBody>
      </p:sp>
    </p:spTree>
    <p:extLst>
      <p:ext uri="{BB962C8B-B14F-4D97-AF65-F5344CB8AC3E}">
        <p14:creationId xmlns:p14="http://schemas.microsoft.com/office/powerpoint/2010/main" val="3451714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28</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a:t>
            </a:r>
            <a:r>
              <a:rPr lang="en-US" sz="2800" dirty="0">
                <a:solidFill>
                  <a:schemeClr val="tx2">
                    <a:lumMod val="75000"/>
                  </a:schemeClr>
                </a:solidFill>
              </a:rPr>
              <a:t>final</a:t>
            </a:r>
            <a:r>
              <a:rPr lang="en-US" sz="2800" dirty="0">
                <a:solidFill>
                  <a:schemeClr val="accent1">
                    <a:lumMod val="20000"/>
                    <a:lumOff val="80000"/>
                  </a:schemeClr>
                </a:solidFill>
              </a:rPr>
              <a:t>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a:t>
            </a:r>
            <a:r>
              <a:rPr lang="en-US" sz="2800" dirty="0" err="1">
                <a:solidFill>
                  <a:schemeClr val="accent1">
                    <a:lumMod val="20000"/>
                    <a:lumOff val="80000"/>
                  </a:schemeClr>
                </a:solidFill>
              </a:rPr>
              <a:t>MyString</a:t>
            </a:r>
            <a:r>
              <a:rPr lang="en-US" sz="2800" dirty="0">
                <a:solidFill>
                  <a:schemeClr val="accent1">
                    <a:lumMod val="20000"/>
                    <a:lumOff val="80000"/>
                  </a:schemeClr>
                </a:solidFill>
              </a:rPr>
              <a:t>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String</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a:t>
            </a:r>
            <a:r>
              <a:rPr lang="en-US" sz="2800" dirty="0" err="1">
                <a:solidFill>
                  <a:schemeClr val="accent1">
                    <a:lumMod val="20000"/>
                    <a:lumOff val="80000"/>
                  </a:schemeClr>
                </a:solidFill>
              </a:rPr>
              <a:t>MyMath</a:t>
            </a:r>
            <a:r>
              <a:rPr lang="en-US" sz="2800" dirty="0">
                <a:solidFill>
                  <a:schemeClr val="accent1">
                    <a:lumMod val="20000"/>
                    <a:lumOff val="80000"/>
                  </a:schemeClr>
                </a:solidFill>
              </a:rPr>
              <a:t>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Math</a:t>
            </a:r>
            <a:r>
              <a:rPr lang="en-US" sz="2800" dirty="0">
                <a:solidFill>
                  <a:schemeClr val="accent1">
                    <a:lumMod val="20000"/>
                    <a:lumOff val="80000"/>
                  </a:schemeClr>
                </a:solidFill>
              </a:rPr>
              <a:t> { } // Error…</a:t>
            </a:r>
          </a:p>
        </p:txBody>
      </p:sp>
    </p:spTree>
    <p:extLst>
      <p:ext uri="{BB962C8B-B14F-4D97-AF65-F5344CB8AC3E}">
        <p14:creationId xmlns:p14="http://schemas.microsoft.com/office/powerpoint/2010/main" val="3685737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Classes: Animal, Predator, Food</a:t>
            </a:r>
          </a:p>
          <a:p>
            <a:pPr>
              <a:lnSpc>
                <a:spcPct val="100000"/>
              </a:lnSpc>
            </a:pPr>
            <a:r>
              <a:rPr lang="en-US" dirty="0"/>
              <a:t>When Predator feeds, gains +1 health</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Fragile Base Class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29</a:t>
            </a:fld>
            <a:endParaRPr lang="en-US" dirty="0"/>
          </a:p>
        </p:txBody>
      </p:sp>
      <p:grpSp>
        <p:nvGrpSpPr>
          <p:cNvPr id="6" name="Group 5"/>
          <p:cNvGrpSpPr/>
          <p:nvPr/>
        </p:nvGrpSpPr>
        <p:grpSpPr>
          <a:xfrm>
            <a:off x="3792633" y="2750724"/>
            <a:ext cx="4419600" cy="2064618"/>
            <a:chOff x="-307405" y="2077297"/>
            <a:chExt cx="3132342" cy="2064618"/>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#foodEaten:List&lt;Food&gt;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3"/>
              <a:ext cx="3132342" cy="93487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+eat(Food):void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+eatAll(Food[]):void</a:t>
              </a:r>
              <a:endParaRPr lang="en-US" sz="2000" b="1" noProof="1">
                <a:latin typeface="Consolas" panose="020B0609020204030204" pitchFamily="49" charset="0"/>
              </a:endParaRPr>
            </a:p>
          </p:txBody>
        </p:sp>
      </p:grpSp>
      <p:sp>
        <p:nvSpPr>
          <p:cNvPr id="12" name="Rectangle 3"/>
          <p:cNvSpPr>
            <a:spLocks noChangeArrowheads="1"/>
          </p:cNvSpPr>
          <p:nvPr/>
        </p:nvSpPr>
        <p:spPr bwMode="auto">
          <a:xfrm>
            <a:off x="3792632" y="5674717"/>
            <a:ext cx="4419600"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Predator</a:t>
            </a:r>
            <a:endParaRPr lang="en-US" sz="1800" b="1" noProof="1">
              <a:solidFill>
                <a:schemeClr val="tx2">
                  <a:lumMod val="75000"/>
                </a:schemeClr>
              </a:solidFill>
              <a:latin typeface="Consolas" panose="020B0609020204030204" pitchFamily="49" charset="0"/>
            </a:endParaRPr>
          </a:p>
        </p:txBody>
      </p:sp>
      <p:grpSp>
        <p:nvGrpSpPr>
          <p:cNvPr id="17" name="Group 16"/>
          <p:cNvGrpSpPr/>
          <p:nvPr/>
        </p:nvGrpSpPr>
        <p:grpSpPr>
          <a:xfrm rot="5400000">
            <a:off x="5583333" y="5049338"/>
            <a:ext cx="838199" cy="412558"/>
            <a:chOff x="5840815" y="4852615"/>
            <a:chExt cx="760694" cy="412558"/>
          </a:xfrm>
        </p:grpSpPr>
        <p:sp>
          <p:nvSpPr>
            <p:cNvPr id="15" name="Freeform 145"/>
            <p:cNvSpPr>
              <a:spLocks/>
            </p:cNvSpPr>
            <p:nvPr/>
          </p:nvSpPr>
          <p:spPr bwMode="auto">
            <a:xfrm rot="16200000" flipH="1">
              <a:off x="6281163" y="4827260"/>
              <a:ext cx="88713" cy="551979"/>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sp>
          <p:nvSpPr>
            <p:cNvPr id="16" name="Freeform 147"/>
            <p:cNvSpPr>
              <a:spLocks/>
            </p:cNvSpPr>
            <p:nvPr/>
          </p:nvSpPr>
          <p:spPr bwMode="auto">
            <a:xfrm rot="16200000">
              <a:off x="5740780" y="4952650"/>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grpSp>
      <p:sp>
        <p:nvSpPr>
          <p:cNvPr id="18" name="AutoShape 6"/>
          <p:cNvSpPr>
            <a:spLocks noChangeArrowheads="1"/>
          </p:cNvSpPr>
          <p:nvPr/>
        </p:nvSpPr>
        <p:spPr bwMode="auto">
          <a:xfrm>
            <a:off x="1322598" y="4347906"/>
            <a:ext cx="2263757" cy="1092364"/>
          </a:xfrm>
          <a:prstGeom prst="wedgeRoundRectCallout">
            <a:avLst>
              <a:gd name="adj1" fmla="val 60456"/>
              <a:gd name="adj2" fmla="val -63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@Override </a:t>
            </a:r>
            <a:br>
              <a:rPr lang="en-US" sz="3200" dirty="0">
                <a:solidFill>
                  <a:srgbClr val="FFFFFF"/>
                </a:solidFill>
              </a:rPr>
            </a:br>
            <a:r>
              <a:rPr lang="en-US" sz="3200" dirty="0">
                <a:solidFill>
                  <a:srgbClr val="FFFFFF"/>
                </a:solidFill>
              </a:rPr>
              <a:t>maybe?</a:t>
            </a:r>
            <a:endParaRPr lang="bg-BG" sz="3200" dirty="0">
              <a:solidFill>
                <a:schemeClr val="tx2">
                  <a:lumMod val="75000"/>
                </a:schemeClr>
              </a:solidFill>
            </a:endParaRPr>
          </a:p>
        </p:txBody>
      </p:sp>
      <p:sp>
        <p:nvSpPr>
          <p:cNvPr id="19" name="AutoShape 6"/>
          <p:cNvSpPr>
            <a:spLocks noChangeArrowheads="1"/>
          </p:cNvSpPr>
          <p:nvPr/>
        </p:nvSpPr>
        <p:spPr bwMode="auto">
          <a:xfrm>
            <a:off x="1460353" y="3200400"/>
            <a:ext cx="2119701" cy="510629"/>
          </a:xfrm>
          <a:prstGeom prst="wedgeRoundRectCallout">
            <a:avLst>
              <a:gd name="adj1" fmla="val 63371"/>
              <a:gd name="adj2" fmla="val 2616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protected</a:t>
            </a:r>
            <a:endParaRPr lang="bg-BG" sz="3200" dirty="0">
              <a:solidFill>
                <a:schemeClr val="tx2">
                  <a:lumMod val="75000"/>
                </a:schemeClr>
              </a:solidFill>
            </a:endParaRPr>
          </a:p>
        </p:txBody>
      </p:sp>
      <p:sp>
        <p:nvSpPr>
          <p:cNvPr id="20" name="AutoShape 6"/>
          <p:cNvSpPr>
            <a:spLocks noChangeArrowheads="1"/>
          </p:cNvSpPr>
          <p:nvPr/>
        </p:nvSpPr>
        <p:spPr bwMode="auto">
          <a:xfrm>
            <a:off x="6475412" y="856909"/>
            <a:ext cx="2417051" cy="609600"/>
          </a:xfrm>
          <a:prstGeom prst="wedgeRoundRectCallout">
            <a:avLst>
              <a:gd name="adj1" fmla="val -62603"/>
              <a:gd name="adj2" fmla="val 3698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Empty class</a:t>
            </a:r>
            <a:endParaRPr lang="bg-BG" sz="3200" dirty="0">
              <a:solidFill>
                <a:schemeClr val="tx2">
                  <a:lumMod val="75000"/>
                </a:schemeClr>
              </a:solidFill>
            </a:endParaRPr>
          </a:p>
        </p:txBody>
      </p:sp>
    </p:spTree>
    <p:extLst>
      <p:ext uri="{BB962C8B-B14F-4D97-AF65-F5344CB8AC3E}">
        <p14:creationId xmlns:p14="http://schemas.microsoft.com/office/powerpoint/2010/main" val="2062262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9600" b="1" dirty="0"/>
              <a:t>#</a:t>
            </a:r>
            <a:r>
              <a:rPr lang="en-US" sz="9600" b="1" dirty="0" err="1"/>
              <a:t>JavaFundamentals</a:t>
            </a:r>
            <a:endParaRPr lang="en-US" sz="54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286091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 (Fragile)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30</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private List&lt;Food&gt; </a:t>
            </a:r>
            <a:r>
              <a:rPr lang="en-US" sz="3200" dirty="0" err="1">
                <a:solidFill>
                  <a:schemeClr val="accent1">
                    <a:lumMod val="20000"/>
                    <a:lumOff val="80000"/>
                  </a:schemeClr>
                </a:solidFill>
              </a:rPr>
              <a:t>foodEaten</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eat(Food food)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foodEaten.add</a:t>
            </a:r>
            <a:r>
              <a:rPr lang="en-US" sz="3200" dirty="0">
                <a:solidFill>
                  <a:schemeClr val="accent1">
                    <a:lumMod val="20000"/>
                    <a:lumOff val="80000"/>
                  </a:schemeClr>
                </a:solidFill>
              </a:rPr>
              <a:t>(food);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err="1">
                <a:solidFill>
                  <a:schemeClr val="accent1">
                    <a:lumMod val="20000"/>
                    <a:lumOff val="80000"/>
                  </a:schemeClr>
                </a:solidFill>
              </a:rPr>
              <a:t>eatAll</a:t>
            </a:r>
            <a:r>
              <a:rPr lang="en-US" sz="3200" dirty="0">
                <a:solidFill>
                  <a:schemeClr val="accent1">
                    <a:lumMod val="20000"/>
                    <a:lumOff val="80000"/>
                  </a:schemeClr>
                </a:solidFill>
              </a:rPr>
              <a:t>(Food[] food)</a:t>
            </a:r>
          </a:p>
          <a:p>
            <a:r>
              <a:rPr lang="en-US" sz="3200" dirty="0">
                <a:solidFill>
                  <a:schemeClr val="accent1">
                    <a:lumMod val="20000"/>
                    <a:lumOff val="80000"/>
                  </a:schemeClr>
                </a:solidFill>
              </a:rPr>
              <a:t>    { for (Food f : food) { eat(f); }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7770812" y="4038600"/>
            <a:ext cx="3795600" cy="877759"/>
          </a:xfrm>
          <a:prstGeom prst="wedgeRoundRectCallout">
            <a:avLst>
              <a:gd name="adj1" fmla="val -63280"/>
              <a:gd name="adj2" fmla="val 2606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 case of change, can break subclasses</a:t>
            </a:r>
            <a:endParaRPr lang="bg-BG" sz="2800" dirty="0">
              <a:solidFill>
                <a:schemeClr val="tx2">
                  <a:lumMod val="75000"/>
                </a:schemeClr>
              </a:solidFill>
            </a:endParaRPr>
          </a:p>
        </p:txBody>
      </p:sp>
    </p:spTree>
    <p:extLst>
      <p:ext uri="{BB962C8B-B14F-4D97-AF65-F5344CB8AC3E}">
        <p14:creationId xmlns:p14="http://schemas.microsoft.com/office/powerpoint/2010/main" val="31697789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31</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protected List&lt;Food&gt; </a:t>
            </a:r>
            <a:r>
              <a:rPr lang="en-US" sz="3200" dirty="0" err="1">
                <a:solidFill>
                  <a:schemeClr val="accent1">
                    <a:lumMod val="20000"/>
                    <a:lumOff val="80000"/>
                  </a:schemeClr>
                </a:solidFill>
              </a:rPr>
              <a:t>foodEaten</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eat(Food food)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foodEaten.add</a:t>
            </a:r>
            <a:r>
              <a:rPr lang="en-US" sz="3200" dirty="0">
                <a:solidFill>
                  <a:schemeClr val="accent1">
                    <a:lumMod val="20000"/>
                    <a:lumOff val="80000"/>
                  </a:schemeClr>
                </a:solidFill>
              </a:rPr>
              <a:t>(food);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a:t>
            </a:r>
            <a:r>
              <a:rPr lang="en-US" sz="3200" dirty="0" err="1">
                <a:solidFill>
                  <a:schemeClr val="accent1">
                    <a:lumMod val="20000"/>
                    <a:lumOff val="80000"/>
                  </a:schemeClr>
                </a:solidFill>
              </a:rPr>
              <a:t>eatAll</a:t>
            </a:r>
            <a:r>
              <a:rPr lang="en-US" sz="3200" dirty="0">
                <a:solidFill>
                  <a:schemeClr val="accent1">
                    <a:lumMod val="20000"/>
                    <a:lumOff val="80000"/>
                  </a:schemeClr>
                </a:solidFill>
              </a:rPr>
              <a:t>(Food[] food)</a:t>
            </a:r>
          </a:p>
          <a:p>
            <a:r>
              <a:rPr lang="en-US" sz="3200" dirty="0">
                <a:solidFill>
                  <a:schemeClr val="accent1">
                    <a:lumMod val="20000"/>
                    <a:lumOff val="80000"/>
                  </a:schemeClr>
                </a:solidFill>
              </a:rPr>
              <a:t>    { for (Food f : food) { eat(f); } }</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4340224" y="2578444"/>
            <a:ext cx="3505200" cy="496759"/>
          </a:xfrm>
          <a:prstGeom prst="wedgeRoundRectCallout">
            <a:avLst>
              <a:gd name="adj1" fmla="val -58168"/>
              <a:gd name="adj2" fmla="val 521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Safe to make changes</a:t>
            </a:r>
            <a:endParaRPr lang="bg-BG" sz="2800" dirty="0">
              <a:solidFill>
                <a:schemeClr val="tx2">
                  <a:lumMod val="75000"/>
                </a:schemeClr>
              </a:solidFill>
            </a:endParaRPr>
          </a:p>
        </p:txBody>
      </p:sp>
    </p:spTree>
    <p:extLst>
      <p:ext uri="{BB962C8B-B14F-4D97-AF65-F5344CB8AC3E}">
        <p14:creationId xmlns:p14="http://schemas.microsoft.com/office/powerpoint/2010/main" val="3805723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32</a:t>
            </a:fld>
            <a:endParaRPr lang="en-US" dirty="0"/>
          </a:p>
        </p:txBody>
      </p:sp>
      <p:sp>
        <p:nvSpPr>
          <p:cNvPr id="7" name="Text Placeholder 5"/>
          <p:cNvSpPr txBox="1">
            <a:spLocks/>
          </p:cNvSpPr>
          <p:nvPr/>
        </p:nvSpPr>
        <p:spPr>
          <a:xfrm>
            <a:off x="745935" y="20574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Person </a:t>
            </a:r>
            <a:r>
              <a:rPr lang="en-US" sz="3200" dirty="0" err="1">
                <a:solidFill>
                  <a:schemeClr val="accent1">
                    <a:lumMod val="20000"/>
                    <a:lumOff val="80000"/>
                  </a:schemeClr>
                </a:solidFill>
              </a:rPr>
              <a:t>person</a:t>
            </a:r>
            <a:r>
              <a:rPr lang="en-US" sz="3200" dirty="0">
                <a:solidFill>
                  <a:schemeClr val="accent1">
                    <a:lumMod val="20000"/>
                    <a:lumOff val="80000"/>
                  </a:schemeClr>
                </a:solidFill>
              </a:rPr>
              <a:t> = new Person();</a:t>
            </a:r>
          </a:p>
          <a:p>
            <a:r>
              <a:rPr lang="en-US" sz="3200" dirty="0">
                <a:solidFill>
                  <a:schemeClr val="accent1">
                    <a:lumMod val="20000"/>
                    <a:lumOff val="80000"/>
                  </a:schemeClr>
                </a:solidFill>
              </a:rPr>
              <a:t>Student </a:t>
            </a:r>
            <a:r>
              <a:rPr lang="en-US" sz="3200" dirty="0" err="1">
                <a:solidFill>
                  <a:schemeClr val="accent1">
                    <a:lumMod val="20000"/>
                    <a:lumOff val="80000"/>
                  </a:schemeClr>
                </a:solidFill>
              </a:rPr>
              <a:t>student</a:t>
            </a:r>
            <a:r>
              <a:rPr lang="en-US" sz="3200" dirty="0">
                <a:solidFill>
                  <a:schemeClr val="accent1">
                    <a:lumMod val="20000"/>
                    <a:lumOff val="80000"/>
                  </a:schemeClr>
                </a:solidFill>
              </a:rPr>
              <a:t> = new Student();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List&lt;Person&gt; people = new </a:t>
            </a:r>
            <a:r>
              <a:rPr lang="en-US" sz="3200" dirty="0" err="1">
                <a:solidFill>
                  <a:schemeClr val="accent1">
                    <a:lumMod val="20000"/>
                    <a:lumOff val="80000"/>
                  </a:schemeClr>
                </a:solidFill>
              </a:rPr>
              <a:t>ArrayList</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err="1">
                <a:solidFill>
                  <a:schemeClr val="accent1">
                    <a:lumMod val="20000"/>
                    <a:lumOff val="80000"/>
                  </a:schemeClr>
                </a:solidFill>
              </a:rPr>
              <a:t>people.</a:t>
            </a:r>
            <a:r>
              <a:rPr lang="en-US" sz="3200" dirty="0" err="1">
                <a:solidFill>
                  <a:schemeClr val="tx2">
                    <a:lumMod val="75000"/>
                  </a:schemeClr>
                </a:solidFill>
              </a:rPr>
              <a:t>add</a:t>
            </a:r>
            <a:r>
              <a:rPr lang="en-US" sz="3200" dirty="0">
                <a:solidFill>
                  <a:schemeClr val="tx2">
                    <a:lumMod val="75000"/>
                  </a:schemeClr>
                </a:solidFill>
              </a:rPr>
              <a:t>(</a:t>
            </a:r>
            <a:r>
              <a:rPr lang="en-US" sz="3200" dirty="0">
                <a:solidFill>
                  <a:schemeClr val="accent1">
                    <a:lumMod val="20000"/>
                    <a:lumOff val="80000"/>
                  </a:schemeClr>
                </a:solidFill>
              </a:rPr>
              <a:t>person</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err="1">
                <a:solidFill>
                  <a:schemeClr val="accent1">
                    <a:lumMod val="20000"/>
                    <a:lumOff val="80000"/>
                  </a:schemeClr>
                </a:solidFill>
              </a:rPr>
              <a:t>people.</a:t>
            </a:r>
            <a:r>
              <a:rPr lang="en-US" sz="3200" dirty="0" err="1">
                <a:solidFill>
                  <a:schemeClr val="tx2">
                    <a:lumMod val="75000"/>
                  </a:schemeClr>
                </a:solidFill>
              </a:rPr>
              <a:t>add</a:t>
            </a:r>
            <a:r>
              <a:rPr lang="en-US" sz="3200" dirty="0">
                <a:solidFill>
                  <a:schemeClr val="tx2">
                    <a:lumMod val="75000"/>
                  </a:schemeClr>
                </a:solidFill>
              </a:rPr>
              <a:t>(</a:t>
            </a:r>
            <a:r>
              <a:rPr lang="en-US" sz="3200" dirty="0">
                <a:solidFill>
                  <a:schemeClr val="accent1">
                    <a:lumMod val="20000"/>
                    <a:lumOff val="80000"/>
                  </a:schemeClr>
                </a:solidFill>
              </a:rPr>
              <a:t>student</a:t>
            </a:r>
            <a:r>
              <a:rPr lang="en-US" sz="3200" dirty="0">
                <a:solidFill>
                  <a:schemeClr val="tx2">
                    <a:lumMod val="75000"/>
                  </a:schemeClr>
                </a:solidFill>
              </a:rPr>
              <a:t>)</a:t>
            </a:r>
            <a:r>
              <a:rPr lang="en-US" sz="3200" dirty="0">
                <a:solidFill>
                  <a:schemeClr val="accent1">
                    <a:lumMod val="20000"/>
                    <a:lumOff val="80000"/>
                  </a:schemeClr>
                </a:solidFill>
              </a:rPr>
              <a:t>;</a:t>
            </a:r>
          </a:p>
        </p:txBody>
      </p:sp>
      <p:grpSp>
        <p:nvGrpSpPr>
          <p:cNvPr id="4" name="Group 3"/>
          <p:cNvGrpSpPr/>
          <p:nvPr/>
        </p:nvGrpSpPr>
        <p:grpSpPr>
          <a:xfrm>
            <a:off x="6399212" y="4876800"/>
            <a:ext cx="4480062" cy="1490135"/>
            <a:chOff x="6554625" y="2057400"/>
            <a:chExt cx="5195506" cy="2322175"/>
          </a:xfrm>
        </p:grpSpPr>
        <p:sp>
          <p:nvSpPr>
            <p:cNvPr id="8" name="Rectangle: Rounded Corners 7"/>
            <p:cNvSpPr/>
            <p:nvPr/>
          </p:nvSpPr>
          <p:spPr>
            <a:xfrm>
              <a:off x="6554625" y="2057400"/>
              <a:ext cx="5195506" cy="2322175"/>
            </a:xfrm>
            <a:prstGeom prst="roundRect">
              <a:avLst>
                <a:gd name="adj" fmla="val 5385"/>
              </a:avLst>
            </a:prstGeom>
            <a:solidFill>
              <a:schemeClr val="accent6">
                <a:lumMod val="50000"/>
              </a:scheme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effectLst>
                    <a:outerShdw blurRad="38100" dist="38100" dir="2700000" algn="tl">
                      <a:srgbClr val="000000">
                        <a:alpha val="43137"/>
                      </a:srgbClr>
                    </a:outerShdw>
                  </a:effectLst>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effectLst>
                    <a:outerShdw blurRad="38100" dist="38100" dir="2700000" algn="tl">
                      <a:srgbClr val="000000">
                        <a:alpha val="43137"/>
                      </a:srgbClr>
                    </a:outerShdw>
                  </a:effectLst>
                  <a:latin typeface="Consolas" panose="020B0609020204030204" pitchFamily="49" charset="0"/>
                </a:rPr>
                <a:t>Person (Base Class)</a:t>
              </a:r>
            </a:p>
          </p:txBody>
        </p:sp>
      </p:grpSp>
      <p:sp>
        <p:nvSpPr>
          <p:cNvPr id="11" name="AutoShape 6"/>
          <p:cNvSpPr>
            <a:spLocks noChangeArrowheads="1"/>
          </p:cNvSpPr>
          <p:nvPr/>
        </p:nvSpPr>
        <p:spPr bwMode="auto">
          <a:xfrm>
            <a:off x="7923212" y="1340369"/>
            <a:ext cx="3338400" cy="1062828"/>
          </a:xfrm>
          <a:prstGeom prst="wedgeRoundRectCallout">
            <a:avLst>
              <a:gd name="adj1" fmla="val -60233"/>
              <a:gd name="adj2" fmla="val -34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Focus on common properties</a:t>
            </a:r>
            <a:endParaRPr lang="bg-BG" sz="3200" dirty="0">
              <a:solidFill>
                <a:schemeClr val="tx2">
                  <a:lumMod val="75000"/>
                </a:schemeClr>
              </a:solidFill>
            </a:endParaRPr>
          </a:p>
        </p:txBody>
      </p:sp>
      <p:sp>
        <p:nvSpPr>
          <p:cNvPr id="10" name="AutoShape 6"/>
          <p:cNvSpPr>
            <a:spLocks noChangeArrowheads="1"/>
          </p:cNvSpPr>
          <p:nvPr/>
        </p:nvSpPr>
        <p:spPr bwMode="auto">
          <a:xfrm>
            <a:off x="3122612" y="5621867"/>
            <a:ext cx="2817907" cy="603440"/>
          </a:xfrm>
          <a:prstGeom prst="wedgeRoundRectCallout">
            <a:avLst>
              <a:gd name="adj1" fmla="val -62205"/>
              <a:gd name="adj2" fmla="val -517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Polymorphism</a:t>
            </a:r>
            <a:endParaRPr lang="bg-BG" sz="3200" dirty="0">
              <a:solidFill>
                <a:schemeClr val="tx2">
                  <a:lumMod val="75000"/>
                </a:schemeClr>
              </a:solidFill>
            </a:endParaRPr>
          </a:p>
        </p:txBody>
      </p:sp>
    </p:spTree>
    <p:extLst>
      <p:ext uri="{BB962C8B-B14F-4D97-AF65-F5344CB8AC3E}">
        <p14:creationId xmlns:p14="http://schemas.microsoft.com/office/powerpoint/2010/main" val="4212011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We can </a:t>
            </a:r>
            <a:r>
              <a:rPr lang="en-US" b="1" dirty="0">
                <a:solidFill>
                  <a:schemeClr val="tx2">
                    <a:lumMod val="75000"/>
                  </a:schemeClr>
                </a:solidFill>
              </a:rPr>
              <a:t>extend a class</a:t>
            </a:r>
            <a:r>
              <a:rPr lang="en-US" b="1" dirty="0"/>
              <a:t> </a:t>
            </a:r>
            <a:r>
              <a:rPr lang="en-US" dirty="0"/>
              <a:t>that we </a:t>
            </a:r>
            <a:r>
              <a:rPr lang="en-US" b="1" dirty="0">
                <a:solidFill>
                  <a:schemeClr val="tx2">
                    <a:lumMod val="75000"/>
                  </a:schemeClr>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33</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2817812" y="4393396"/>
            <a:ext cx="19812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Extends</a:t>
            </a:r>
            <a:endParaRPr lang="bg-BG" sz="3200" dirty="0">
              <a:solidFill>
                <a:schemeClr val="tx2">
                  <a:lumMod val="75000"/>
                </a:schemeClr>
              </a:solidFill>
            </a:endParaRPr>
          </a:p>
        </p:txBody>
      </p:sp>
    </p:spTree>
    <p:extLst>
      <p:ext uri="{BB962C8B-B14F-4D97-AF65-F5344CB8AC3E}">
        <p14:creationId xmlns:p14="http://schemas.microsoft.com/office/powerpoint/2010/main" val="3983436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t>
            </a:r>
            <a:r>
              <a:rPr lang="en-US" dirty="0" err="1"/>
              <a:t>ArrayList</a:t>
            </a:r>
            <a:endParaRPr lang="en-US" dirty="0"/>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34</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935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RandomArrayList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a:t>
            </a:r>
            <a:r>
              <a:rPr lang="en-US" sz="3200" dirty="0" err="1">
                <a:solidFill>
                  <a:srgbClr val="FFFFFF"/>
                </a:solidFill>
              </a:rPr>
              <a:t>getRandomElement</a:t>
            </a:r>
            <a:r>
              <a:rPr lang="en-US" sz="3200" dirty="0">
                <a:solidFill>
                  <a:srgbClr val="FFFFFF"/>
                </a:solidFill>
              </a:rPr>
              <a:t>():Object</a:t>
            </a:r>
            <a:endParaRPr lang="bg-BG" sz="3200" dirty="0">
              <a:solidFill>
                <a:schemeClr val="tx2">
                  <a:lumMod val="75000"/>
                </a:schemeClr>
              </a:solidFill>
            </a:endParaRPr>
          </a:p>
        </p:txBody>
      </p:sp>
    </p:spTree>
    <p:extLst>
      <p:ext uri="{BB962C8B-B14F-4D97-AF65-F5344CB8AC3E}">
        <p14:creationId xmlns:p14="http://schemas.microsoft.com/office/powerpoint/2010/main" val="347810390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35</a:t>
            </a:fld>
            <a:endParaRPr lang="en-US" dirty="0"/>
          </a:p>
        </p:txBody>
      </p:sp>
      <p:sp>
        <p:nvSpPr>
          <p:cNvPr id="11" name="Text Placeholder 5"/>
          <p:cNvSpPr txBox="1">
            <a:spLocks/>
          </p:cNvSpPr>
          <p:nvPr/>
        </p:nvSpPr>
        <p:spPr>
          <a:xfrm>
            <a:off x="745935" y="1067126"/>
            <a:ext cx="10693778"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err="1">
                <a:solidFill>
                  <a:schemeClr val="accent1">
                    <a:lumMod val="20000"/>
                    <a:lumOff val="80000"/>
                  </a:schemeClr>
                </a:solidFill>
              </a:rPr>
              <a:t>RandomList</a:t>
            </a:r>
            <a:r>
              <a:rPr lang="en-US" sz="3200" dirty="0">
                <a:solidFill>
                  <a:schemeClr val="accent1">
                    <a:lumMod val="20000"/>
                    <a:lumOff val="80000"/>
                  </a:schemeClr>
                </a:solidFill>
              </a:rPr>
              <a:t> extends </a:t>
            </a:r>
            <a:r>
              <a:rPr lang="en-US" sz="3200" dirty="0" err="1">
                <a:solidFill>
                  <a:schemeClr val="accent1">
                    <a:lumMod val="20000"/>
                    <a:lumOff val="80000"/>
                  </a:schemeClr>
                </a:solidFill>
              </a:rPr>
              <a:t>ArrayList</a:t>
            </a:r>
            <a:r>
              <a:rPr lang="en-US" sz="3200" dirty="0">
                <a:solidFill>
                  <a:schemeClr val="accent1">
                    <a:lumMod val="20000"/>
                    <a:lumOff val="80000"/>
                  </a:schemeClr>
                </a:solidFill>
              </a:rPr>
              <a:t> {</a:t>
            </a:r>
          </a:p>
          <a:p>
            <a:r>
              <a:rPr lang="en-US" sz="3200" dirty="0">
                <a:solidFill>
                  <a:schemeClr val="accent1">
                    <a:lumMod val="20000"/>
                    <a:lumOff val="80000"/>
                  </a:schemeClr>
                </a:solidFill>
              </a:rPr>
              <a:t>private Random </a:t>
            </a:r>
            <a:r>
              <a:rPr lang="en-US" sz="3200" dirty="0" err="1">
                <a:solidFill>
                  <a:schemeClr val="accent1">
                    <a:lumMod val="20000"/>
                    <a:lumOff val="80000"/>
                  </a:schemeClr>
                </a:solidFill>
              </a:rPr>
              <a:t>rnd</a:t>
            </a:r>
            <a:r>
              <a:rPr lang="en-US" sz="3200" dirty="0">
                <a:solidFill>
                  <a:schemeClr val="accent1">
                    <a:lumMod val="20000"/>
                    <a:lumOff val="80000"/>
                  </a:schemeClr>
                </a:solidFill>
              </a:rPr>
              <a:t>; // Initialize this…</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public Object </a:t>
            </a:r>
            <a:r>
              <a:rPr lang="en-US" sz="3200" dirty="0" err="1">
                <a:solidFill>
                  <a:schemeClr val="accent1">
                    <a:lumMod val="20000"/>
                    <a:lumOff val="80000"/>
                  </a:schemeClr>
                </a:solidFill>
              </a:rPr>
              <a:t>getRandomElement</a:t>
            </a:r>
            <a:r>
              <a:rPr lang="en-US" sz="3200" dirty="0">
                <a:solidFill>
                  <a:schemeClr val="accent1">
                    <a:lumMod val="20000"/>
                    <a:lumOff val="80000"/>
                  </a:schemeClr>
                </a:solidFill>
              </a:rPr>
              <a:t>() {</a:t>
            </a:r>
          </a:p>
          <a:p>
            <a:r>
              <a:rPr lang="en-US" sz="3200" dirty="0">
                <a:solidFill>
                  <a:schemeClr val="accent1">
                    <a:lumMod val="20000"/>
                    <a:lumOff val="80000"/>
                  </a:schemeClr>
                </a:solidFill>
              </a:rPr>
              <a:t>    </a:t>
            </a:r>
            <a:r>
              <a:rPr lang="en-US" sz="3200" dirty="0" err="1">
                <a:solidFill>
                  <a:schemeClr val="accent1">
                    <a:lumMod val="20000"/>
                    <a:lumOff val="80000"/>
                  </a:schemeClr>
                </a:solidFill>
              </a:rPr>
              <a:t>int</a:t>
            </a:r>
            <a:r>
              <a:rPr lang="en-US" sz="3200" dirty="0">
                <a:solidFill>
                  <a:schemeClr val="accent1">
                    <a:lumMod val="20000"/>
                    <a:lumOff val="80000"/>
                  </a:schemeClr>
                </a:solidFill>
              </a:rPr>
              <a:t> index = </a:t>
            </a:r>
            <a:r>
              <a:rPr lang="en-US" sz="3200" dirty="0" err="1">
                <a:solidFill>
                  <a:schemeClr val="accent1">
                    <a:lumMod val="20000"/>
                    <a:lumOff val="80000"/>
                  </a:schemeClr>
                </a:solidFill>
              </a:rPr>
              <a:t>rnd.nextInt</a:t>
            </a:r>
            <a:r>
              <a:rPr lang="en-US" sz="3200" dirty="0">
                <a:solidFill>
                  <a:schemeClr val="accent1">
                    <a:lumMod val="20000"/>
                    <a:lumOff val="80000"/>
                  </a:schemeClr>
                </a:solidFill>
              </a:rPr>
              <a:t>(</a:t>
            </a:r>
            <a:r>
              <a:rPr lang="en-US" sz="3200" dirty="0" err="1">
                <a:solidFill>
                  <a:schemeClr val="accent1">
                    <a:lumMod val="20000"/>
                    <a:lumOff val="80000"/>
                  </a:schemeClr>
                </a:solidFill>
              </a:rPr>
              <a:t>super.size</a:t>
            </a:r>
            <a:r>
              <a:rPr lang="en-US" sz="3200" dirty="0">
                <a:solidFill>
                  <a:schemeClr val="accent1">
                    <a:lumMod val="20000"/>
                    <a:lumOff val="80000"/>
                  </a:schemeClr>
                </a:solidFill>
              </a:rPr>
              <a:t>());</a:t>
            </a:r>
          </a:p>
          <a:p>
            <a:r>
              <a:rPr lang="en-US" sz="3200" dirty="0">
                <a:solidFill>
                  <a:schemeClr val="accent1">
                    <a:lumMod val="20000"/>
                    <a:lumOff val="80000"/>
                  </a:schemeClr>
                </a:solidFill>
              </a:rPr>
              <a:t>    Object element = </a:t>
            </a:r>
            <a:r>
              <a:rPr lang="en-US" sz="3200" dirty="0" err="1">
                <a:solidFill>
                  <a:schemeClr val="accent1">
                    <a:lumMod val="20000"/>
                    <a:lumOff val="80000"/>
                  </a:schemeClr>
                </a:solidFill>
              </a:rPr>
              <a:t>super.get</a:t>
            </a:r>
            <a:r>
              <a:rPr lang="en-US" sz="3200" dirty="0">
                <a:solidFill>
                  <a:schemeClr val="accent1">
                    <a:lumMod val="20000"/>
                    <a:lumOff val="80000"/>
                  </a:schemeClr>
                </a:solidFill>
              </a:rPr>
              <a:t>(index);</a:t>
            </a:r>
          </a:p>
          <a:p>
            <a:r>
              <a:rPr lang="en-US" sz="3200" dirty="0">
                <a:solidFill>
                  <a:schemeClr val="accent1">
                    <a:lumMod val="20000"/>
                    <a:lumOff val="80000"/>
                  </a:schemeClr>
                </a:solidFill>
              </a:rPr>
              <a:t>    </a:t>
            </a:r>
            <a:r>
              <a:rPr lang="en-US" sz="3200" dirty="0" err="1">
                <a:solidFill>
                  <a:schemeClr val="accent1">
                    <a:lumMod val="20000"/>
                    <a:lumOff val="80000"/>
                  </a:schemeClr>
                </a:solidFill>
              </a:rPr>
              <a:t>super.set</a:t>
            </a:r>
            <a:r>
              <a:rPr lang="en-US" sz="3200" dirty="0">
                <a:solidFill>
                  <a:schemeClr val="accent1">
                    <a:lumMod val="20000"/>
                    <a:lumOff val="80000"/>
                  </a:schemeClr>
                </a:solidFill>
              </a:rPr>
              <a:t>(</a:t>
            </a:r>
            <a:br>
              <a:rPr lang="en-US" sz="3200" dirty="0">
                <a:solidFill>
                  <a:schemeClr val="accent1">
                    <a:lumMod val="20000"/>
                    <a:lumOff val="80000"/>
                  </a:schemeClr>
                </a:solidFill>
              </a:rPr>
            </a:br>
            <a:r>
              <a:rPr lang="en-US" sz="3200" dirty="0">
                <a:solidFill>
                  <a:schemeClr val="accent1">
                    <a:lumMod val="20000"/>
                    <a:lumOff val="80000"/>
                  </a:schemeClr>
                </a:solidFill>
              </a:rPr>
              <a:t>      index, </a:t>
            </a:r>
            <a:r>
              <a:rPr lang="en-US" sz="3200" dirty="0" err="1">
                <a:solidFill>
                  <a:schemeClr val="accent1">
                    <a:lumMod val="20000"/>
                    <a:lumOff val="80000"/>
                  </a:schemeClr>
                </a:solidFill>
              </a:rPr>
              <a:t>super.remove</a:t>
            </a:r>
            <a:r>
              <a:rPr lang="en-US" sz="3200" dirty="0">
                <a:solidFill>
                  <a:schemeClr val="accent1">
                    <a:lumMod val="20000"/>
                    <a:lumOff val="80000"/>
                  </a:schemeClr>
                </a:solidFill>
              </a:rPr>
              <a:t>(</a:t>
            </a:r>
            <a:r>
              <a:rPr lang="en-US" sz="3200" dirty="0" err="1">
                <a:solidFill>
                  <a:schemeClr val="accent1">
                    <a:lumMod val="20000"/>
                    <a:lumOff val="80000"/>
                  </a:schemeClr>
                </a:solidFill>
              </a:rPr>
              <a:t>super.size</a:t>
            </a:r>
            <a:r>
              <a:rPr lang="en-US" sz="3200" dirty="0">
                <a:solidFill>
                  <a:schemeClr val="accent1">
                    <a:lumMod val="20000"/>
                    <a:lumOff val="80000"/>
                  </a:schemeClr>
                </a:solidFill>
              </a:rPr>
              <a:t>() - 1));</a:t>
            </a:r>
          </a:p>
          <a:p>
            <a:r>
              <a:rPr lang="en-US" sz="3200" dirty="0">
                <a:solidFill>
                  <a:schemeClr val="accent1">
                    <a:lumMod val="20000"/>
                    <a:lumOff val="80000"/>
                  </a:schemeClr>
                </a:solidFill>
              </a:rPr>
              <a:t>    return element;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a:t>
            </a:r>
          </a:p>
        </p:txBody>
      </p:sp>
    </p:spTree>
    <p:extLst>
      <p:ext uri="{BB962C8B-B14F-4D97-AF65-F5344CB8AC3E}">
        <p14:creationId xmlns:p14="http://schemas.microsoft.com/office/powerpoint/2010/main" val="25901758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Types of Class Reuse</a:t>
            </a:r>
          </a:p>
        </p:txBody>
      </p:sp>
      <p:sp>
        <p:nvSpPr>
          <p:cNvPr id="7" name="Text Placeholder 6"/>
          <p:cNvSpPr>
            <a:spLocks noGrp="1"/>
          </p:cNvSpPr>
          <p:nvPr>
            <p:ph type="body" idx="1"/>
          </p:nvPr>
        </p:nvSpPr>
        <p:spPr/>
        <p:txBody>
          <a:bodyPr/>
          <a:lstStyle/>
          <a:p>
            <a:r>
              <a:rPr lang="en-GB" dirty="0"/>
              <a:t>Extension, Composition, Delegation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1733812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37</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b="1" dirty="0">
                <a:solidFill>
                  <a:schemeClr val="tx2">
                    <a:lumMod val="75000"/>
                  </a:schemeClr>
                </a:solidFill>
              </a:rPr>
              <a:t>Duplicate code </a:t>
            </a:r>
            <a:r>
              <a:rPr lang="en-GB" dirty="0"/>
              <a:t>is error prone</a:t>
            </a:r>
          </a:p>
          <a:p>
            <a:r>
              <a:rPr lang="en-GB" b="1" dirty="0">
                <a:solidFill>
                  <a:schemeClr val="tx2">
                    <a:lumMod val="75000"/>
                  </a:schemeClr>
                </a:solidFill>
              </a:rPr>
              <a:t>Reuse classes</a:t>
            </a:r>
            <a:r>
              <a:rPr lang="en-GB" b="1" dirty="0"/>
              <a:t> </a:t>
            </a:r>
            <a:r>
              <a:rPr lang="en-GB" dirty="0"/>
              <a:t>through </a:t>
            </a:r>
            <a:r>
              <a:rPr lang="en-GB" b="1" dirty="0">
                <a:solidFill>
                  <a:schemeClr val="tx2">
                    <a:lumMod val="75000"/>
                  </a:schemeClr>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14" name="Straight Arrow Connector 13"/>
          <p:cNvCxnSpPr>
            <a:cxnSpLocks/>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42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38</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err="1">
                <a:effectLst/>
              </a:rPr>
              <a:t>monitor</a:t>
            </a:r>
            <a:r>
              <a:rPr lang="en-US" sz="3200" dirty="0">
                <a:effectLst/>
              </a:rPr>
              <a:t>;</a:t>
            </a:r>
          </a:p>
          <a:p>
            <a:r>
              <a:rPr lang="en-US" sz="3200" dirty="0">
                <a:effectLst/>
              </a:rPr>
              <a:t>  Touchpad touchpad;</a:t>
            </a:r>
          </a:p>
          <a:p>
            <a:r>
              <a:rPr lang="en-US" sz="3200" dirty="0">
                <a:effectLst/>
              </a:rPr>
              <a:t>  Keyboard </a:t>
            </a:r>
            <a:r>
              <a:rPr lang="en-US" sz="3200" dirty="0" err="1">
                <a:effectLst/>
              </a:rPr>
              <a:t>keyboard</a:t>
            </a:r>
            <a:r>
              <a:rPr lang="en-US" sz="3200" dirty="0">
                <a:effectLst/>
              </a:rPr>
              <a:t>;</a:t>
            </a:r>
          </a:p>
          <a:p>
            <a:r>
              <a:rPr lang="en-US" sz="3200" dirty="0">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3446451" y="4876800"/>
            <a:ext cx="2181583"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classes</a:t>
            </a:r>
            <a:endParaRPr lang="bg-BG" sz="3600" dirty="0">
              <a:solidFill>
                <a:schemeClr val="tx2">
                  <a:lumMod val="75000"/>
                </a:schemeClr>
              </a:solidFill>
            </a:endParaRPr>
          </a:p>
        </p:txBody>
      </p:sp>
      <p:sp>
        <p:nvSpPr>
          <p:cNvPr id="7" name="Rectangle: Rounded Corners 6"/>
          <p:cNvSpPr/>
          <p:nvPr/>
        </p:nvSpPr>
        <p:spPr>
          <a:xfrm>
            <a:off x="6688677" y="1532121"/>
            <a:ext cx="4815935" cy="471627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effectLst>
                  <a:outerShdw blurRad="38100" dist="38100" dir="2700000" algn="tl">
                    <a:srgbClr val="000000">
                      <a:alpha val="43137"/>
                    </a:srgbClr>
                  </a:outerShdw>
                </a:effectLst>
              </a:rPr>
              <a:t>Laptop</a:t>
            </a:r>
          </a:p>
        </p:txBody>
      </p:sp>
      <p:sp>
        <p:nvSpPr>
          <p:cNvPr id="8" name="Rectangle: Rounded Corners 7"/>
          <p:cNvSpPr/>
          <p:nvPr/>
        </p:nvSpPr>
        <p:spPr>
          <a:xfrm>
            <a:off x="6973712" y="3095213"/>
            <a:ext cx="4302299" cy="7813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6973713" y="4095415"/>
            <a:ext cx="4302299" cy="781385"/>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6961051" y="5088237"/>
            <a:ext cx="4302299" cy="77916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81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39</a:t>
            </a:fld>
            <a:endParaRPr lang="en-US">
              <a:solidFill>
                <a:prstClr val="white">
                  <a:tint val="75000"/>
                </a:prstClr>
              </a:solidFill>
            </a:endParaRPr>
          </a:p>
        </p:txBody>
      </p:sp>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293811" y="1219200"/>
            <a:ext cx="9601202"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err="1">
                <a:effectLst/>
              </a:rPr>
              <a:t>monitor</a:t>
            </a:r>
            <a:r>
              <a:rPr lang="en-US" sz="3200" dirty="0">
                <a:effectLst/>
              </a:rPr>
              <a:t>;</a:t>
            </a:r>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a:t>
            </a:r>
            <a:r>
              <a:rPr lang="en-US" sz="3200" dirty="0" err="1">
                <a:solidFill>
                  <a:schemeClr val="accent1">
                    <a:lumMod val="20000"/>
                    <a:lumOff val="80000"/>
                  </a:schemeClr>
                </a:solidFill>
                <a:effectLst/>
              </a:rPr>
              <a:t>incrBrightness</a:t>
            </a:r>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a:t>
            </a:r>
            <a:r>
              <a:rPr lang="en-US" sz="3200" dirty="0" err="1">
                <a:solidFill>
                  <a:schemeClr val="accent1">
                    <a:lumMod val="20000"/>
                    <a:lumOff val="80000"/>
                  </a:schemeClr>
                </a:solidFill>
                <a:effectLst/>
              </a:rPr>
              <a:t>monitor.brighten</a:t>
            </a:r>
            <a:r>
              <a:rPr lang="en-US" sz="3200" dirty="0">
                <a:solidFill>
                  <a:schemeClr val="accent1">
                    <a:lumMod val="20000"/>
                    <a:lumOff val="80000"/>
                  </a:schemeClr>
                </a:solidFill>
                <a:effectLst/>
              </a:rPr>
              <a:t>();</a:t>
            </a:r>
          </a:p>
          <a:p>
            <a:r>
              <a:rPr lang="en-US" sz="3200" dirty="0">
                <a:solidFill>
                  <a:schemeClr val="accent1">
                    <a:lumMod val="20000"/>
                    <a:lumOff val="80000"/>
                  </a:schemeClr>
                </a:solidFill>
                <a:effectLst/>
              </a:rPr>
              <a:t>  }</a:t>
            </a:r>
          </a:p>
          <a:p>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a:t>
            </a:r>
            <a:r>
              <a:rPr lang="en-US" sz="3200" dirty="0" err="1">
                <a:solidFill>
                  <a:schemeClr val="accent1">
                    <a:lumMod val="20000"/>
                    <a:lumOff val="80000"/>
                  </a:schemeClr>
                </a:solidFill>
                <a:effectLst/>
              </a:rPr>
              <a:t>decrBrightness</a:t>
            </a:r>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a:t>
            </a:r>
            <a:r>
              <a:rPr lang="en-US" sz="3200" dirty="0" err="1">
                <a:solidFill>
                  <a:schemeClr val="accent1">
                    <a:lumMod val="20000"/>
                    <a:lumOff val="80000"/>
                  </a:schemeClr>
                </a:solidFill>
                <a:effectLst/>
              </a:rPr>
              <a:t>monitor.dim</a:t>
            </a:r>
            <a:r>
              <a:rPr lang="en-US" sz="3200" dirty="0">
                <a:solidFill>
                  <a:schemeClr val="accent1">
                    <a:lumMod val="20000"/>
                    <a:lumOff val="80000"/>
                  </a:schemeClr>
                </a:solidFill>
                <a:effectLst/>
              </a:rPr>
              <a:t>();</a:t>
            </a:r>
          </a:p>
          <a:p>
            <a:r>
              <a:rPr lang="en-US" sz="3200" dirty="0">
                <a:solidFill>
                  <a:schemeClr val="accent1">
                    <a:lumMod val="20000"/>
                    <a:lumOff val="80000"/>
                  </a:schemeClr>
                </a:solidFill>
                <a:effectLst/>
              </a:rPr>
              <a:t>  } </a:t>
            </a:r>
          </a:p>
          <a:p>
            <a:r>
              <a:rPr lang="en-US" sz="3200" dirty="0">
                <a:solidFill>
                  <a:schemeClr val="accent1">
                    <a:lumMod val="20000"/>
                    <a:lumOff val="80000"/>
                  </a:schemeClr>
                </a:solidFill>
                <a:effectLst/>
              </a:rPr>
              <a:t>}</a:t>
            </a: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effectLst>
                    <a:outerShdw blurRad="38100" dist="38100" dir="2700000" algn="tl">
                      <a:srgbClr val="000000">
                        <a:alpha val="43137"/>
                      </a:srgbClr>
                    </a:outerShdw>
                  </a:effectLst>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err="1">
                  <a:effectLst>
                    <a:outerShdw blurRad="38100" dist="38100" dir="2700000" algn="tl">
                      <a:srgbClr val="000000">
                        <a:alpha val="43137"/>
                      </a:srgbClr>
                    </a:outerShdw>
                  </a:effectLst>
                </a:rPr>
                <a:t>increaseBrightness</a:t>
              </a:r>
              <a:r>
                <a:rPr lang="en-GB" sz="3600" dirty="0">
                  <a:effectLst>
                    <a:outerShdw blurRad="38100" dist="38100" dir="2700000" algn="tl">
                      <a:srgbClr val="000000">
                        <a:alpha val="43137"/>
                      </a:srgbClr>
                    </a:outerShdw>
                  </a:effectLst>
                </a:rPr>
                <a:t>()</a:t>
              </a:r>
            </a:p>
            <a:p>
              <a:pPr algn="ctr"/>
              <a:r>
                <a:rPr lang="en-GB" sz="3600" dirty="0" err="1">
                  <a:effectLst>
                    <a:outerShdw blurRad="38100" dist="38100" dir="2700000" algn="tl">
                      <a:srgbClr val="000000">
                        <a:alpha val="43137"/>
                      </a:srgbClr>
                    </a:outerShdw>
                  </a:effectLst>
                </a:rPr>
                <a:t>decreaseBrightness</a:t>
              </a:r>
              <a:r>
                <a:rPr lang="en-GB" sz="3600" dirty="0">
                  <a:effectLst>
                    <a:outerShdw blurRad="38100" dist="38100" dir="2700000" algn="tl">
                      <a:srgbClr val="000000">
                        <a:alpha val="43137"/>
                      </a:srgbClr>
                    </a:outerShdw>
                  </a:effectLst>
                </a:rPr>
                <a:t>()</a:t>
              </a:r>
              <a:endParaRPr lang="en-GB" sz="8000" dirty="0">
                <a:effectLst>
                  <a:outerShdw blurRad="38100" dist="38100" dir="2700000" algn="tl">
                    <a:srgbClr val="000000">
                      <a:alpha val="43137"/>
                    </a:srgbClr>
                  </a:outerShdw>
                </a:effectLst>
              </a:endParaRPr>
            </a:p>
          </p:txBody>
        </p:sp>
        <p:sp>
          <p:nvSpPr>
            <p:cNvPr id="8" name="Rectangle: Rounded Corners 7"/>
            <p:cNvSpPr/>
            <p:nvPr/>
          </p:nvSpPr>
          <p:spPr>
            <a:xfrm>
              <a:off x="7189666" y="2824042"/>
              <a:ext cx="4302299" cy="64015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Monitor</a:t>
              </a:r>
              <a:endParaRPr lang="en-US" sz="36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58330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Inheritance</a:t>
            </a:r>
          </a:p>
        </p:txBody>
      </p:sp>
      <p:sp>
        <p:nvSpPr>
          <p:cNvPr id="7" name="Text Placeholder 6"/>
          <p:cNvSpPr>
            <a:spLocks noGrp="1"/>
          </p:cNvSpPr>
          <p:nvPr>
            <p:ph type="body" idx="1"/>
          </p:nvPr>
        </p:nvSpPr>
        <p:spPr/>
        <p:txBody>
          <a:bodyPr/>
          <a:lstStyle/>
          <a:p>
            <a:r>
              <a:rPr lang="en-GB" dirty="0"/>
              <a:t>Extending Classes</a:t>
            </a:r>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3198812" y="914400"/>
            <a:ext cx="5562600" cy="3584673"/>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105677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40</a:t>
            </a:fld>
            <a:endParaRPr lang="en-US" dirty="0"/>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StackOfStrings</a:t>
            </a:r>
            <a:endParaRPr lang="en-GB" sz="28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6607988" y="3200400"/>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29344" y="4495800"/>
            <a:ext cx="5667375" cy="1400175"/>
          </a:xfrm>
          <a:prstGeom prst="roundRect">
            <a:avLst>
              <a:gd name="adj" fmla="val 10966"/>
            </a:avLst>
          </a:prstGeom>
          <a:ln>
            <a:solidFill>
              <a:schemeClr val="tx1">
                <a:lumMod val="85000"/>
              </a:schemeClr>
            </a:solidFill>
          </a:ln>
        </p:spPr>
      </p:pic>
    </p:spTree>
    <p:extLst>
      <p:ext uri="{BB962C8B-B14F-4D97-AF65-F5344CB8AC3E}">
        <p14:creationId xmlns:p14="http://schemas.microsoft.com/office/powerpoint/2010/main" val="4001479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41</a:t>
            </a:fld>
            <a:endParaRPr lang="en-US" dirty="0"/>
          </a:p>
        </p:txBody>
      </p:sp>
      <p:sp>
        <p:nvSpPr>
          <p:cNvPr id="11" name="Text Placeholder 5"/>
          <p:cNvSpPr txBox="1">
            <a:spLocks/>
          </p:cNvSpPr>
          <p:nvPr/>
        </p:nvSpPr>
        <p:spPr>
          <a:xfrm>
            <a:off x="619236" y="1518611"/>
            <a:ext cx="10947176"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err="1">
                <a:solidFill>
                  <a:schemeClr val="accent1">
                    <a:lumMod val="20000"/>
                    <a:lumOff val="80000"/>
                  </a:schemeClr>
                </a:solidFill>
              </a:rPr>
              <a:t>StackOfStrings</a:t>
            </a:r>
            <a:r>
              <a:rPr lang="en-US" sz="3200" dirty="0">
                <a:solidFill>
                  <a:schemeClr val="accent1">
                    <a:lumMod val="20000"/>
                    <a:lumOff val="80000"/>
                  </a:schemeClr>
                </a:solidFill>
              </a:rPr>
              <a:t> {</a:t>
            </a:r>
          </a:p>
          <a:p>
            <a:r>
              <a:rPr lang="en-US" sz="3200" dirty="0">
                <a:solidFill>
                  <a:schemeClr val="accent1">
                    <a:lumMod val="20000"/>
                    <a:lumOff val="80000"/>
                  </a:schemeClr>
                </a:solidFill>
              </a:rPr>
              <a:t>  private List&lt;String&gt; container;</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void push(String item)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container.add</a:t>
            </a:r>
            <a:r>
              <a:rPr lang="en-US" sz="3200" dirty="0">
                <a:solidFill>
                  <a:schemeClr val="accent1">
                    <a:lumMod val="20000"/>
                    <a:lumOff val="80000"/>
                  </a:schemeClr>
                </a:solidFill>
              </a:rPr>
              <a:t>(item);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String pop()</a:t>
            </a:r>
          </a:p>
          <a:p>
            <a:r>
              <a:rPr lang="en-US" sz="3200" dirty="0">
                <a:solidFill>
                  <a:schemeClr val="accent1">
                    <a:lumMod val="20000"/>
                    <a:lumOff val="80000"/>
                  </a:schemeClr>
                </a:solidFill>
              </a:rPr>
              <a:t>    { </a:t>
            </a:r>
            <a:r>
              <a:rPr lang="en-US" sz="3200" dirty="0" err="1">
                <a:solidFill>
                  <a:schemeClr val="accent1">
                    <a:lumMod val="20000"/>
                    <a:lumOff val="80000"/>
                  </a:schemeClr>
                </a:solidFill>
              </a:rPr>
              <a:t>container.remove</a:t>
            </a:r>
            <a:r>
              <a:rPr lang="en-US" sz="3200" dirty="0">
                <a:solidFill>
                  <a:schemeClr val="accent1">
                    <a:lumMod val="20000"/>
                    <a:lumOff val="80000"/>
                  </a:schemeClr>
                </a:solidFill>
              </a:rPr>
              <a:t>(</a:t>
            </a:r>
            <a:r>
              <a:rPr lang="en-US" sz="3200" dirty="0" err="1">
                <a:solidFill>
                  <a:schemeClr val="accent1">
                    <a:lumMod val="20000"/>
                    <a:lumOff val="80000"/>
                  </a:schemeClr>
                </a:solidFill>
              </a:rPr>
              <a:t>container.size</a:t>
            </a:r>
            <a:r>
              <a:rPr lang="en-US" sz="3200" dirty="0">
                <a:solidFill>
                  <a:schemeClr val="accent1">
                    <a:lumMod val="20000"/>
                    <a:lumOff val="80000"/>
                  </a:schemeClr>
                </a:solidFill>
              </a:rPr>
              <a:t>() - 1);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8456612" y="3886199"/>
            <a:ext cx="3352800" cy="1054153"/>
          </a:xfrm>
          <a:prstGeom prst="wedgeRoundRectCallout">
            <a:avLst>
              <a:gd name="adj1" fmla="val -72857"/>
              <a:gd name="adj2" fmla="val 50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2">
                    <a:lumMod val="75000"/>
                  </a:schemeClr>
                </a:solidFill>
              </a:rPr>
              <a:t>TODO:</a:t>
            </a:r>
            <a:r>
              <a:rPr lang="en-US" sz="3200" b="1" dirty="0">
                <a:solidFill>
                  <a:srgbClr val="FFFFFF"/>
                </a:solidFill>
              </a:rPr>
              <a:t> </a:t>
            </a:r>
            <a:r>
              <a:rPr lang="en-US" sz="3200" dirty="0">
                <a:solidFill>
                  <a:srgbClr val="FFFFFF"/>
                </a:solidFill>
              </a:rPr>
              <a:t>Validate if list is not empty</a:t>
            </a:r>
            <a:endParaRPr lang="bg-BG" sz="3200" dirty="0">
              <a:solidFill>
                <a:schemeClr val="tx2">
                  <a:lumMod val="75000"/>
                </a:schemeClr>
              </a:solidFill>
            </a:endParaRPr>
          </a:p>
        </p:txBody>
      </p:sp>
    </p:spTree>
    <p:extLst>
      <p:ext uri="{BB962C8B-B14F-4D97-AF65-F5344CB8AC3E}">
        <p14:creationId xmlns:p14="http://schemas.microsoft.com/office/powerpoint/2010/main" val="1650805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Classes share </a:t>
            </a:r>
            <a:r>
              <a:rPr lang="en-US" b="1" noProof="1">
                <a:solidFill>
                  <a:schemeClr val="tx2">
                    <a:lumMod val="75000"/>
                  </a:schemeClr>
                </a:solidFill>
              </a:rPr>
              <a:t>IS-A</a:t>
            </a:r>
            <a:r>
              <a:rPr lang="en-US" noProof="1">
                <a:solidFill>
                  <a:schemeClr val="tx1">
                    <a:lumMod val="40000"/>
                    <a:lumOff val="60000"/>
                  </a:schemeClr>
                </a:solidFill>
              </a:rPr>
              <a:t> relationship</a:t>
            </a:r>
          </a:p>
          <a:p>
            <a:r>
              <a:rPr lang="en-US" noProof="1">
                <a:solidFill>
                  <a:schemeClr val="tx1">
                    <a:lumMod val="40000"/>
                    <a:lumOff val="60000"/>
                  </a:schemeClr>
                </a:solidFill>
              </a:rPr>
              <a:t>Derived class </a:t>
            </a:r>
            <a:r>
              <a:rPr lang="en-US" b="1" noProof="1">
                <a:solidFill>
                  <a:schemeClr val="tx2">
                    <a:lumMod val="75000"/>
                  </a:schemeClr>
                </a:solidFill>
              </a:rPr>
              <a:t>IS-A-SUBSTITUTE</a:t>
            </a:r>
            <a:r>
              <a:rPr lang="en-US" noProof="1">
                <a:solidFill>
                  <a:schemeClr val="tx1">
                    <a:lumMod val="40000"/>
                    <a:lumOff val="60000"/>
                  </a:schemeClr>
                </a:solidFill>
              </a:rPr>
              <a:t> for the base class</a:t>
            </a:r>
          </a:p>
          <a:p>
            <a:r>
              <a:rPr lang="en-US" noProof="1">
                <a:solidFill>
                  <a:schemeClr val="tx1">
                    <a:lumMod val="40000"/>
                    <a:lumOff val="60000"/>
                  </a:schemeClr>
                </a:solidFill>
              </a:rPr>
              <a:t>Share the </a:t>
            </a:r>
            <a:r>
              <a:rPr lang="en-US" b="1" noProof="1">
                <a:solidFill>
                  <a:schemeClr val="tx2">
                    <a:lumMod val="75000"/>
                  </a:schemeClr>
                </a:solidFill>
              </a:rPr>
              <a:t>same role</a:t>
            </a:r>
            <a:endParaRPr lang="en-US" b="1" noProof="1">
              <a:solidFill>
                <a:schemeClr val="tx1">
                  <a:lumMod val="40000"/>
                  <a:lumOff val="60000"/>
                </a:schemeClr>
              </a:solidFill>
            </a:endParaRPr>
          </a:p>
          <a:p>
            <a:r>
              <a:rPr lang="en-US" noProof="1">
                <a:solidFill>
                  <a:schemeClr val="tx1">
                    <a:lumMod val="40000"/>
                    <a:lumOff val="60000"/>
                  </a:schemeClr>
                </a:solidFill>
              </a:rPr>
              <a:t>Derived class is the </a:t>
            </a:r>
            <a:r>
              <a:rPr lang="en-US" b="1" noProof="1">
                <a:solidFill>
                  <a:schemeClr val="tx2">
                    <a:lumMod val="75000"/>
                  </a:schemeClr>
                </a:solidFill>
              </a:rPr>
              <a:t>same as the base class</a:t>
            </a:r>
            <a:r>
              <a:rPr lang="en-US" b="1" noProof="1">
                <a:solidFill>
                  <a:schemeClr val="tx1">
                    <a:lumMod val="40000"/>
                    <a:lumOff val="60000"/>
                  </a:schemeClr>
                </a:solidFill>
              </a:rPr>
              <a:t> </a:t>
            </a:r>
            <a:r>
              <a:rPr lang="en-US" noProof="1">
                <a:solidFill>
                  <a:schemeClr val="tx1">
                    <a:lumMod val="40000"/>
                    <a:lumOff val="60000"/>
                  </a:schemeClr>
                </a:solidFill>
              </a:rPr>
              <a:t>but adds a </a:t>
            </a:r>
            <a:r>
              <a:rPr lang="en-US" b="1" noProof="1">
                <a:solidFill>
                  <a:schemeClr val="tx2">
                    <a:lumMod val="75000"/>
                  </a:schemeClr>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42</a:t>
            </a:fld>
            <a:endParaRPr lang="en-US" dirty="0"/>
          </a:p>
        </p:txBody>
      </p:sp>
      <p:sp>
        <p:nvSpPr>
          <p:cNvPr id="6" name="AutoShape 6"/>
          <p:cNvSpPr>
            <a:spLocks noChangeArrowheads="1"/>
          </p:cNvSpPr>
          <p:nvPr/>
        </p:nvSpPr>
        <p:spPr bwMode="auto">
          <a:xfrm>
            <a:off x="6627812" y="1012371"/>
            <a:ext cx="2590800" cy="609600"/>
          </a:xfrm>
          <a:prstGeom prst="wedgeRoundRectCallout">
            <a:avLst>
              <a:gd name="adj1" fmla="val -72818"/>
              <a:gd name="adj2" fmla="val 252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Too simplistic</a:t>
            </a:r>
            <a:endParaRPr lang="bg-BG" sz="3200" dirty="0">
              <a:solidFill>
                <a:schemeClr val="tx2">
                  <a:lumMod val="75000"/>
                </a:schemeClr>
              </a:solidFill>
            </a:endParaRPr>
          </a:p>
        </p:txBody>
      </p:sp>
    </p:spTree>
    <p:extLst>
      <p:ext uri="{BB962C8B-B14F-4D97-AF65-F5344CB8AC3E}">
        <p14:creationId xmlns:p14="http://schemas.microsoft.com/office/powerpoint/2010/main" val="1991565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Reusing Classes</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2922843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44</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en-US" sz="3200" dirty="0"/>
              <a:t>Inheritance is a powerful tool for </a:t>
            </a:r>
            <a:r>
              <a:rPr lang="en-US" sz="3200" b="1" dirty="0">
                <a:solidFill>
                  <a:schemeClr val="tx2">
                    <a:lumMod val="75000"/>
                  </a:schemeClr>
                </a:solidFill>
              </a:rPr>
              <a:t>code reuse</a:t>
            </a:r>
          </a:p>
          <a:p>
            <a:pPr marL="358775" indent="-358775">
              <a:lnSpc>
                <a:spcPct val="110000"/>
              </a:lnSpc>
            </a:pPr>
            <a:r>
              <a:rPr lang="en-US" sz="3200" b="1" dirty="0">
                <a:solidFill>
                  <a:schemeClr val="tx2">
                    <a:lumMod val="75000"/>
                  </a:schemeClr>
                </a:solidFill>
              </a:rPr>
              <a:t>Subclass inherits </a:t>
            </a:r>
            <a:r>
              <a:rPr lang="en-US" sz="3200" dirty="0"/>
              <a:t>members from</a:t>
            </a:r>
            <a:r>
              <a:rPr lang="en-US" sz="3200" dirty="0">
                <a:solidFill>
                  <a:schemeClr val="tx2">
                    <a:lumMod val="75000"/>
                  </a:schemeClr>
                </a:solidFill>
              </a:rPr>
              <a:t> </a:t>
            </a:r>
            <a:r>
              <a:rPr lang="en-US" sz="3200" b="1" dirty="0">
                <a:solidFill>
                  <a:schemeClr val="tx2">
                    <a:lumMod val="75000"/>
                  </a:schemeClr>
                </a:solidFill>
              </a:rPr>
              <a:t>Superclass</a:t>
            </a:r>
          </a:p>
          <a:p>
            <a:pPr marL="358775" indent="-358775">
              <a:lnSpc>
                <a:spcPct val="110000"/>
              </a:lnSpc>
            </a:pPr>
            <a:r>
              <a:rPr lang="en-US" sz="3200" dirty="0"/>
              <a:t>Subclass can </a:t>
            </a:r>
            <a:r>
              <a:rPr lang="en-US" sz="3200" b="1" dirty="0">
                <a:solidFill>
                  <a:schemeClr val="tx2">
                    <a:lumMod val="75000"/>
                  </a:schemeClr>
                </a:solidFill>
              </a:rPr>
              <a:t>override</a:t>
            </a:r>
            <a:r>
              <a:rPr lang="en-US" sz="3200" dirty="0">
                <a:solidFill>
                  <a:schemeClr val="tx2">
                    <a:lumMod val="75000"/>
                  </a:schemeClr>
                </a:solidFill>
              </a:rPr>
              <a:t> </a:t>
            </a:r>
            <a:r>
              <a:rPr lang="en-US" sz="3200" dirty="0"/>
              <a:t>methods</a:t>
            </a:r>
          </a:p>
          <a:p>
            <a:pPr marL="358775" indent="-358775">
              <a:lnSpc>
                <a:spcPct val="110000"/>
              </a:lnSpc>
            </a:pPr>
            <a:r>
              <a:rPr lang="en-US" sz="3200" dirty="0"/>
              <a:t>Look for classes with the </a:t>
            </a:r>
            <a:r>
              <a:rPr lang="en-US" sz="3200" b="1" dirty="0">
                <a:solidFill>
                  <a:schemeClr val="tx2">
                    <a:lumMod val="75000"/>
                  </a:schemeClr>
                </a:solidFill>
              </a:rPr>
              <a:t>same role</a:t>
            </a:r>
          </a:p>
          <a:p>
            <a:pPr marL="358775" indent="-358775">
              <a:lnSpc>
                <a:spcPct val="110000"/>
              </a:lnSpc>
            </a:pPr>
            <a:r>
              <a:rPr lang="en-US" sz="3200" dirty="0"/>
              <a:t>Look for </a:t>
            </a:r>
            <a:r>
              <a:rPr lang="en-US" sz="3200" b="1" dirty="0">
                <a:solidFill>
                  <a:schemeClr val="tx2">
                    <a:lumMod val="75000"/>
                  </a:schemeClr>
                </a:solidFill>
              </a:rPr>
              <a:t>IS-A</a:t>
            </a:r>
            <a:r>
              <a:rPr lang="en-US" sz="3200" b="1" dirty="0"/>
              <a:t> </a:t>
            </a:r>
            <a:r>
              <a:rPr lang="en-US" sz="3200" dirty="0"/>
              <a:t>and </a:t>
            </a:r>
            <a:r>
              <a:rPr lang="en-US" sz="3200" b="1" dirty="0">
                <a:solidFill>
                  <a:schemeClr val="tx2">
                    <a:lumMod val="75000"/>
                  </a:schemeClr>
                </a:solidFill>
              </a:rPr>
              <a:t>IS-A-SUBSTITUTE</a:t>
            </a:r>
            <a:r>
              <a:rPr lang="en-US" sz="3200" b="1" dirty="0"/>
              <a:t> </a:t>
            </a:r>
            <a:r>
              <a:rPr lang="en-US" sz="3200" dirty="0"/>
              <a:t>for relationship</a:t>
            </a:r>
          </a:p>
          <a:p>
            <a:pPr marL="358775" indent="-358775">
              <a:lnSpc>
                <a:spcPct val="110000"/>
              </a:lnSpc>
            </a:pPr>
            <a:r>
              <a:rPr lang="en-US" sz="3200" dirty="0"/>
              <a:t>Consider </a:t>
            </a:r>
            <a:r>
              <a:rPr lang="en-US" sz="3200" b="1" dirty="0">
                <a:solidFill>
                  <a:schemeClr val="tx2">
                    <a:lumMod val="75000"/>
                  </a:schemeClr>
                </a:solidFill>
              </a:rPr>
              <a:t>Composition</a:t>
            </a:r>
            <a:r>
              <a:rPr lang="en-US" sz="3200" dirty="0"/>
              <a:t> and </a:t>
            </a:r>
            <a:r>
              <a:rPr lang="en-US" sz="3200" b="1" dirty="0">
                <a:solidFill>
                  <a:schemeClr val="tx2">
                    <a:lumMod val="75000"/>
                  </a:schemeClr>
                </a:solidFill>
              </a:rPr>
              <a:t>Delegation</a:t>
            </a:r>
            <a:r>
              <a:rPr lang="en-US" sz="3200" dirty="0"/>
              <a:t> instead</a:t>
            </a:r>
          </a:p>
          <a:p>
            <a:pPr marL="358775" indent="-358775">
              <a:lnSpc>
                <a:spcPct val="110000"/>
              </a:lnSpc>
            </a:pP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Summary</a:t>
            </a:r>
          </a:p>
        </p:txBody>
      </p:sp>
      <p:pic>
        <p:nvPicPr>
          <p:cNvPr id="8" name="Picture 7">
            <a:extLst>
              <a:ext uri="{FF2B5EF4-FFF2-40B4-BE49-F238E27FC236}">
                <a16:creationId xmlns:a16="http://schemas.microsoft.com/office/drawing/2014/main" id="{A26A18CD-E8AB-4660-928A-94157FCA94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671295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https://softuni.bg/courses/java-oop-basics</a:t>
            </a:r>
            <a:endParaRPr lang="en-US" dirty="0"/>
          </a:p>
        </p:txBody>
      </p:sp>
      <p:sp>
        <p:nvSpPr>
          <p:cNvPr id="11" name="Title 10"/>
          <p:cNvSpPr>
            <a:spLocks noGrp="1"/>
          </p:cNvSpPr>
          <p:nvPr>
            <p:ph type="title"/>
          </p:nvPr>
        </p:nvSpPr>
        <p:spPr/>
        <p:txBody>
          <a:bodyPr>
            <a:normAutofit/>
          </a:bodyPr>
          <a:lstStyle/>
          <a:p>
            <a:r>
              <a:rPr lang="en-GB" dirty="0"/>
              <a:t>Inheritance</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2928454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103188"/>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0" y="1039813"/>
            <a:ext cx="9434513" cy="5638800"/>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57098" y="3019984"/>
            <a:ext cx="2269870" cy="566147"/>
          </a:xfrm>
          <a:prstGeom prst="roundRect">
            <a:avLst>
              <a:gd name="adj" fmla="val 3940"/>
            </a:avLst>
          </a:prstGeom>
          <a:solidFill>
            <a:srgbClr val="231F20">
              <a:alpha val="50000"/>
            </a:srgbClr>
          </a:solidFill>
          <a:ln>
            <a:noFill/>
          </a:ln>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64268"/>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en-US" b="1" dirty="0">
                <a:solidFill>
                  <a:schemeClr val="tx2">
                    <a:lumMod val="75000"/>
                  </a:schemeClr>
                </a:solidFill>
                <a:effectLst>
                  <a:outerShdw blurRad="38100" dist="38100" dir="2700000" algn="tl">
                    <a:srgbClr val="000000"/>
                  </a:outerShdw>
                </a:effectLst>
              </a:rPr>
              <a:t>Super</a:t>
            </a:r>
            <a:r>
              <a:rPr lang="en-US" b="1" dirty="0">
                <a:solidFill>
                  <a:schemeClr val="tx2">
                    <a:lumMod val="75000"/>
                  </a:schemeClr>
                </a:solidFill>
              </a:rPr>
              <a:t>class</a:t>
            </a:r>
            <a:r>
              <a:rPr lang="en-US" dirty="0"/>
              <a:t> - Parent class, Base Class </a:t>
            </a:r>
          </a:p>
          <a:p>
            <a:pPr lvl="1">
              <a:lnSpc>
                <a:spcPct val="110000"/>
              </a:lnSpc>
            </a:pPr>
            <a:r>
              <a:rPr lang="en-US" dirty="0"/>
              <a:t>The class giving its members to its child class</a:t>
            </a:r>
            <a:endParaRPr lang="bg-BG" dirty="0"/>
          </a:p>
          <a:p>
            <a:pPr>
              <a:lnSpc>
                <a:spcPct val="110000"/>
              </a:lnSpc>
            </a:pPr>
            <a:r>
              <a:rPr lang="en-US" b="1" dirty="0">
                <a:solidFill>
                  <a:schemeClr val="tx2">
                    <a:lumMod val="75000"/>
                  </a:schemeClr>
                </a:solidFill>
                <a:effectLst>
                  <a:outerShdw blurRad="38100" dist="38100" dir="2700000" algn="tl">
                    <a:srgbClr val="000000"/>
                  </a:outerShdw>
                </a:effectLst>
              </a:rPr>
              <a:t>Sub</a:t>
            </a:r>
            <a:r>
              <a:rPr lang="en-US" b="1" dirty="0">
                <a:solidFill>
                  <a:schemeClr val="tx2">
                    <a:lumMod val="75000"/>
                  </a:schemeClr>
                </a:solidFill>
              </a:rPr>
              <a:t>class</a:t>
            </a:r>
            <a:r>
              <a:rPr lang="en-US" dirty="0">
                <a:solidFill>
                  <a:schemeClr val="tx2">
                    <a:lumMod val="75000"/>
                  </a:schemeClr>
                </a:solidFill>
              </a:rPr>
              <a:t> </a:t>
            </a:r>
            <a:r>
              <a:rPr lang="en-US" dirty="0"/>
              <a:t>- Child class, 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601105" y="4337936"/>
            <a:ext cx="5007904"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Superclass</a:t>
            </a:r>
          </a:p>
        </p:txBody>
      </p:sp>
      <p:sp>
        <p:nvSpPr>
          <p:cNvPr id="6" name="Rectangle: Rounded Corners 5"/>
          <p:cNvSpPr>
            <a:spLocks noChangeArrowheads="1"/>
          </p:cNvSpPr>
          <p:nvPr/>
        </p:nvSpPr>
        <p:spPr bwMode="auto">
          <a:xfrm>
            <a:off x="3601102" y="5672138"/>
            <a:ext cx="5007910"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US" sz="4000" b="1" noProof="1">
                <a:solidFill>
                  <a:schemeClr val="tx2"/>
                </a:solidFill>
                <a:effectLst>
                  <a:outerShdw blurRad="38100" dist="38100" dir="2700000" algn="tl">
                    <a:srgbClr val="000000">
                      <a:alpha val="43137"/>
                    </a:srgbClr>
                  </a:outerShdw>
                </a:effectLst>
                <a:latin typeface="Consolas" pitchFamily="49" charset="0"/>
              </a:rPr>
              <a:t>Subclass</a:t>
            </a:r>
          </a:p>
        </p:txBody>
      </p:sp>
      <p:sp>
        <p:nvSpPr>
          <p:cNvPr id="7" name="Freeform 145"/>
          <p:cNvSpPr>
            <a:spLocks/>
          </p:cNvSpPr>
          <p:nvPr/>
        </p:nvSpPr>
        <p:spPr bwMode="auto">
          <a:xfrm flipH="1">
            <a:off x="6012016" y="5152071"/>
            <a:ext cx="110666"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598612" y="5392966"/>
            <a:ext cx="1600200" cy="507298"/>
          </a:xfrm>
          <a:prstGeom prst="wedgeRoundRectCallout">
            <a:avLst>
              <a:gd name="adj1" fmla="val 68506"/>
              <a:gd name="adj2" fmla="val 525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a:t>
            </a:r>
            <a:endParaRPr lang="bg-BG" sz="3200" dirty="0">
              <a:solidFill>
                <a:schemeClr val="tx2">
                  <a:lumMod val="75000"/>
                </a:schemeClr>
              </a:solidFill>
            </a:endParaRPr>
          </a:p>
        </p:txBody>
      </p:sp>
      <p:sp>
        <p:nvSpPr>
          <p:cNvPr id="10" name="AutoShape 6"/>
          <p:cNvSpPr>
            <a:spLocks noChangeArrowheads="1"/>
          </p:cNvSpPr>
          <p:nvPr/>
        </p:nvSpPr>
        <p:spPr bwMode="auto">
          <a:xfrm>
            <a:off x="8990012" y="3936298"/>
            <a:ext cx="1600200" cy="507298"/>
          </a:xfrm>
          <a:prstGeom prst="wedgeRoundRectCallout">
            <a:avLst>
              <a:gd name="adj1" fmla="val -66987"/>
              <a:gd name="adj2" fmla="val 60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a:t>
            </a:r>
            <a:endParaRPr lang="bg-BG" sz="3200" dirty="0">
              <a:solidFill>
                <a:schemeClr val="tx2">
                  <a:lumMod val="75000"/>
                </a:schemeClr>
              </a:solidFill>
            </a:endParaRPr>
          </a:p>
        </p:txBody>
      </p:sp>
    </p:spTree>
    <p:extLst>
      <p:ext uri="{BB962C8B-B14F-4D97-AF65-F5344CB8AC3E}">
        <p14:creationId xmlns:p14="http://schemas.microsoft.com/office/powerpoint/2010/main" val="4171000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5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4365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4365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6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2336192" y="4935538"/>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6192" y="5727701"/>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399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6399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399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68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4759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7014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6805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AutoShape 6"/>
          <p:cNvSpPr>
            <a:spLocks noChangeArrowheads="1"/>
          </p:cNvSpPr>
          <p:nvPr/>
        </p:nvSpPr>
        <p:spPr bwMode="auto">
          <a:xfrm>
            <a:off x="982068" y="3495631"/>
            <a:ext cx="2772714" cy="596198"/>
          </a:xfrm>
          <a:prstGeom prst="wedgeRoundRectCallout">
            <a:avLst>
              <a:gd name="adj1" fmla="val 58646"/>
              <a:gd name="adj2" fmla="val 921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2" name="AutoShape 6"/>
          <p:cNvSpPr>
            <a:spLocks noChangeArrowheads="1"/>
          </p:cNvSpPr>
          <p:nvPr/>
        </p:nvSpPr>
        <p:spPr bwMode="auto">
          <a:xfrm>
            <a:off x="8151812" y="3495631"/>
            <a:ext cx="2772714" cy="596198"/>
          </a:xfrm>
          <a:prstGeom prst="wedgeRoundRectCallout">
            <a:avLst>
              <a:gd name="adj1" fmla="val -53889"/>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3" name="AutoShape 6"/>
          <p:cNvSpPr>
            <a:spLocks noChangeArrowheads="1"/>
          </p:cNvSpPr>
          <p:nvPr/>
        </p:nvSpPr>
        <p:spPr bwMode="auto">
          <a:xfrm>
            <a:off x="6627812" y="742244"/>
            <a:ext cx="2286000" cy="596198"/>
          </a:xfrm>
          <a:prstGeom prst="wedgeRoundRectCallout">
            <a:avLst>
              <a:gd name="adj1" fmla="val -73036"/>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 class</a:t>
            </a:r>
            <a:endParaRPr lang="bg-BG" sz="3200" dirty="0">
              <a:solidFill>
                <a:schemeClr val="tx2">
                  <a:lumMod val="75000"/>
                </a:schemeClr>
              </a:solidFill>
            </a:endParaRPr>
          </a:p>
        </p:txBody>
      </p:sp>
    </p:spTree>
    <p:extLst>
      <p:ext uri="{BB962C8B-B14F-4D97-AF65-F5344CB8AC3E}">
        <p14:creationId xmlns:p14="http://schemas.microsoft.com/office/powerpoint/2010/main" val="23265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b="1" dirty="0">
                <a:solidFill>
                  <a:schemeClr val="tx2">
                    <a:lumMod val="75000"/>
                  </a:schemeClr>
                </a:solidFill>
                <a:latin typeface="+mn-lt"/>
                <a:ea typeface="+mn-ea"/>
                <a:cs typeface="+mn-cs"/>
              </a:rPr>
              <a:t>Inheritance</a:t>
            </a:r>
            <a:r>
              <a:rPr lang="en-US" dirty="0">
                <a:latin typeface="+mn-lt"/>
                <a:ea typeface="+mn-ea"/>
                <a:cs typeface="+mn-cs"/>
              </a:rPr>
              <a:t> leads to </a:t>
            </a:r>
            <a:r>
              <a:rPr lang="en-US" b="1" dirty="0">
                <a:solidFill>
                  <a:schemeClr val="tx2">
                    <a:lumMod val="75000"/>
                  </a:schemeClr>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grpSp>
        <p:nvGrpSpPr>
          <p:cNvPr id="56" name="Group 55"/>
          <p:cNvGrpSpPr/>
          <p:nvPr/>
        </p:nvGrpSpPr>
        <p:grpSpPr>
          <a:xfrm>
            <a:off x="1448593" y="2438400"/>
            <a:ext cx="9141619" cy="3810000"/>
            <a:chOff x="457200" y="2587625"/>
            <a:chExt cx="6858000" cy="3387725"/>
          </a:xfrm>
        </p:grpSpPr>
        <p:sp>
          <p:nvSpPr>
            <p:cNvPr id="2058" name="Text Box 16"/>
            <p:cNvSpPr txBox="1">
              <a:spLocks noChangeArrowheads="1"/>
            </p:cNvSpPr>
            <p:nvPr/>
          </p:nvSpPr>
          <p:spPr bwMode="auto">
            <a:xfrm>
              <a:off x="2943226" y="2587625"/>
              <a:ext cx="2314574"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4476750" y="3590925"/>
              <a:ext cx="283845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44196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3733800" y="5591175"/>
              <a:ext cx="1371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5334000" y="558800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1143000" y="3590925"/>
              <a:ext cx="2514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SinglePlayerGame</a:t>
              </a: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25908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Solitaire</a:t>
              </a: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t>
              </a:r>
            </a:p>
          </p:txBody>
        </p:sp>
      </p:grpSp>
      <p:sp>
        <p:nvSpPr>
          <p:cNvPr id="57" name="Freeform 147"/>
          <p:cNvSpPr>
            <a:spLocks/>
          </p:cNvSpPr>
          <p:nvPr/>
        </p:nvSpPr>
        <p:spPr bwMode="auto">
          <a:xfrm>
            <a:off x="3873661" y="41090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4020115" y="42784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3480064" y="55626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itchFamily="49" charset="0"/>
              </a:rPr>
              <a:t>…</a:t>
            </a:r>
          </a:p>
        </p:txBody>
      </p:sp>
      <p:sp>
        <p:nvSpPr>
          <p:cNvPr id="3" name="Slide Number Placeholder 2"/>
          <p:cNvSpPr>
            <a:spLocks noGrp="1"/>
          </p:cNvSpPr>
          <p:nvPr>
            <p:ph type="sldNum" sz="quarter" idx="4"/>
          </p:nvPr>
        </p:nvSpPr>
        <p:spPr/>
        <p:txBody>
          <a:bodyPr/>
          <a:lstStyle/>
          <a:p>
            <a:fld id="{C014DD1E-5D91-48A3-AD6D-45FBA980D106}" type="slidenum">
              <a:rPr lang="en-US" smtClean="0"/>
              <a:pPr/>
              <a:t>7</a:t>
            </a:fld>
            <a:endParaRPr lang="en-US" dirty="0"/>
          </a:p>
        </p:txBody>
      </p:sp>
      <p:sp>
        <p:nvSpPr>
          <p:cNvPr id="34" name="AutoShape 6"/>
          <p:cNvSpPr>
            <a:spLocks noChangeArrowheads="1"/>
          </p:cNvSpPr>
          <p:nvPr/>
        </p:nvSpPr>
        <p:spPr bwMode="auto">
          <a:xfrm>
            <a:off x="7994217" y="1815968"/>
            <a:ext cx="3854526" cy="825108"/>
          </a:xfrm>
          <a:prstGeom prst="wedgeRoundRectCallout">
            <a:avLst>
              <a:gd name="adj1" fmla="val -57767"/>
              <a:gd name="adj2" fmla="val 658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classes hold common characteristics</a:t>
            </a:r>
            <a:endParaRPr lang="bg-BG" sz="2800" dirty="0">
              <a:solidFill>
                <a:schemeClr val="tx2">
                  <a:lumMod val="75000"/>
                </a:schemeClr>
              </a:solidFill>
            </a:endParaRPr>
          </a:p>
        </p:txBody>
      </p:sp>
    </p:spTree>
    <p:extLst>
      <p:ext uri="{BB962C8B-B14F-4D97-AF65-F5344CB8AC3E}">
        <p14:creationId xmlns:p14="http://schemas.microsoft.com/office/powerpoint/2010/main" val="2558889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dirty="0"/>
              <a:t> </a:t>
            </a:r>
            <a:r>
              <a:rPr lang="en-GB" dirty="0"/>
              <a:t>– Java Collection</a:t>
            </a:r>
            <a:endParaRPr lang="bg-BG" sz="4000" dirty="0"/>
          </a:p>
        </p:txBody>
      </p:sp>
      <p:grpSp>
        <p:nvGrpSpPr>
          <p:cNvPr id="56" name="Group 55"/>
          <p:cNvGrpSpPr/>
          <p:nvPr/>
        </p:nvGrpSpPr>
        <p:grpSpPr>
          <a:xfrm>
            <a:off x="602611" y="1244340"/>
            <a:ext cx="10805211" cy="5055127"/>
            <a:chOff x="-177453" y="2075424"/>
            <a:chExt cx="8106020" cy="4494856"/>
          </a:xfrm>
        </p:grpSpPr>
        <p:sp>
          <p:nvSpPr>
            <p:cNvPr id="2058" name="Text Box 16"/>
            <p:cNvSpPr txBox="1">
              <a:spLocks noChangeArrowheads="1"/>
            </p:cNvSpPr>
            <p:nvPr/>
          </p:nvSpPr>
          <p:spPr bwMode="auto">
            <a:xfrm>
              <a:off x="2684843" y="2677732"/>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Deque</a:t>
              </a:r>
            </a:p>
          </p:txBody>
        </p:sp>
        <p:sp>
          <p:nvSpPr>
            <p:cNvPr id="2061" name="Text Box 19"/>
            <p:cNvSpPr txBox="1">
              <a:spLocks noChangeArrowheads="1"/>
            </p:cNvSpPr>
            <p:nvPr/>
          </p:nvSpPr>
          <p:spPr bwMode="auto">
            <a:xfrm>
              <a:off x="2849021"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GB" b="1" noProof="1">
                  <a:effectLst>
                    <a:outerShdw blurRad="38100" dist="38100" dir="2700000" algn="tl">
                      <a:srgbClr val="000000">
                        <a:alpha val="43137"/>
                      </a:srgbClr>
                    </a:outerShdw>
                  </a:effectLst>
                  <a:latin typeface="Consolas" pitchFamily="49" charset="0"/>
                </a:rPr>
                <a:t>SortedSet</a:t>
              </a:r>
              <a:endParaRPr lang="en-US" b="1" noProof="1">
                <a:effectLst>
                  <a:outerShdw blurRad="38100" dist="38100" dir="2700000" algn="tl">
                    <a:srgbClr val="000000">
                      <a:alpha val="43137"/>
                    </a:srgbClr>
                  </a:outerShdw>
                </a:effectLst>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TreeSet</a:t>
              </a:r>
            </a:p>
          </p:txBody>
        </p:sp>
      </p:grpSp>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cxnSp>
        <p:nvCxnSpPr>
          <p:cNvPr id="66" name="Straight Arrow Connector 65"/>
          <p:cNvCxnSpPr>
            <a:cxnSpLocks/>
            <a:stCxn id="61" idx="0"/>
            <a:endCxn id="60" idx="2"/>
          </p:cNvCxnSpPr>
          <p:nvPr/>
        </p:nvCxnSpPr>
        <p:spPr>
          <a:xfrm flipV="1">
            <a:off x="1862612" y="5562600"/>
            <a:ext cx="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60262" y="-684979"/>
            <a:ext cx="16831" cy="7038670"/>
          </a:xfrm>
          <a:prstGeom prst="bentConnector3">
            <a:avLst>
              <a:gd name="adj1" fmla="val -1358208"/>
            </a:avLst>
          </a:prstGeom>
          <a:ln w="38100"/>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122612" y="3041972"/>
            <a:ext cx="586731" cy="2304598"/>
          </a:xfrm>
          <a:prstGeom prst="bentConnector3">
            <a:avLst>
              <a:gd name="adj1" fmla="val 13896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122612" y="3810000"/>
            <a:ext cx="824872" cy="125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122612" y="4572000"/>
            <a:ext cx="824872" cy="125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56789" y="2353785"/>
            <a:ext cx="3871" cy="4656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56785" y="3251461"/>
            <a:ext cx="4" cy="3550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625852" y="3035430"/>
            <a:ext cx="70936" cy="2241299"/>
          </a:xfrm>
          <a:prstGeom prst="bentConnector3">
            <a:avLst>
              <a:gd name="adj1" fmla="val 422262"/>
            </a:avLst>
          </a:prstGeom>
          <a:ln w="38100"/>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85853" y="5492760"/>
            <a:ext cx="11007" cy="37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48013" y="3058803"/>
            <a:ext cx="659809" cy="1390677"/>
          </a:xfrm>
          <a:prstGeom prst="bentConnector3">
            <a:avLst>
              <a:gd name="adj1" fmla="val 134646"/>
            </a:avLst>
          </a:prstGeom>
          <a:ln w="38100"/>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228012" y="3058802"/>
            <a:ext cx="12700" cy="2211629"/>
          </a:xfrm>
          <a:prstGeom prst="bentConnector3">
            <a:avLst>
              <a:gd name="adj1" fmla="val 1800000"/>
            </a:avLst>
          </a:prstGeom>
          <a:ln w="38100"/>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88013" y="5486462"/>
            <a:ext cx="0" cy="3809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60660" y="1676401"/>
            <a:ext cx="0" cy="245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407822" y="3768877"/>
            <a:ext cx="207511" cy="263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8577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188815" y="40341"/>
            <a:ext cx="9577597" cy="1110780"/>
          </a:xfrm>
          <a:prstGeom prst="rect">
            <a:avLst/>
          </a:prstGeom>
        </p:spPr>
        <p:txBody>
          <a:bodyPr anchor="ctr" anchorCtr="0"/>
          <a:lstStyle/>
          <a:p>
            <a:pPr>
              <a:lnSpc>
                <a:spcPts val="4000"/>
              </a:lnSpc>
              <a:defRPr/>
            </a:pPr>
            <a:r>
              <a:rPr lang="en-GB" sz="4000" dirty="0"/>
              <a:t>Java Platform Class Hierarchy</a:t>
            </a:r>
            <a:endParaRPr lang="bg-BG" sz="4000" dirty="0"/>
          </a:p>
        </p:txBody>
      </p:sp>
      <p:sp>
        <p:nvSpPr>
          <p:cNvPr id="3" name="Slide Number Placeholder 2"/>
          <p:cNvSpPr>
            <a:spLocks noGrp="1"/>
          </p:cNvSpPr>
          <p:nvPr>
            <p:ph type="sldNum" sz="quarter" idx="4"/>
          </p:nvPr>
        </p:nvSpPr>
        <p:spPr/>
        <p:txBody>
          <a:bodyPr/>
          <a:lstStyle/>
          <a:p>
            <a:fld id="{C014DD1E-5D91-48A3-AD6D-45FBA980D106}" type="slidenum">
              <a:rPr lang="en-US" smtClean="0"/>
              <a:pPr/>
              <a:t>9</a:t>
            </a:fld>
            <a:endParaRPr lang="en-US" dirty="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2"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37" name="Rectangle 3"/>
          <p:cNvSpPr>
            <a:spLocks noGrp="1" noChangeArrowheads="1"/>
          </p:cNvSpPr>
          <p:nvPr>
            <p:ph idx="1"/>
          </p:nvPr>
        </p:nvSpPr>
        <p:spPr>
          <a:xfrm>
            <a:off x="190413" y="1151121"/>
            <a:ext cx="11804822" cy="5570355"/>
          </a:xfrm>
          <a:prstGeom prst="rect">
            <a:avLst/>
          </a:prstGeom>
        </p:spPr>
        <p:txBody>
          <a:bodyPr/>
          <a:lstStyle/>
          <a:p>
            <a:pPr>
              <a:lnSpc>
                <a:spcPct val="100000"/>
              </a:lnSpc>
              <a:spcBef>
                <a:spcPct val="50000"/>
              </a:spcBef>
              <a:defRPr/>
            </a:pPr>
            <a:r>
              <a:rPr lang="en-US" b="1" dirty="0">
                <a:solidFill>
                  <a:schemeClr val="tx2">
                    <a:lumMod val="75000"/>
                  </a:schemeClr>
                </a:solidFill>
                <a:latin typeface="+mn-lt"/>
                <a:ea typeface="+mn-ea"/>
                <a:cs typeface="+mn-cs"/>
              </a:rPr>
              <a:t>Object</a:t>
            </a:r>
            <a:r>
              <a:rPr lang="en-US" dirty="0">
                <a:solidFill>
                  <a:schemeClr val="tx2">
                    <a:lumMod val="75000"/>
                  </a:schemeClr>
                </a:solidFill>
                <a:latin typeface="+mn-lt"/>
                <a:ea typeface="+mn-ea"/>
                <a:cs typeface="+mn-cs"/>
              </a:rPr>
              <a:t> </a:t>
            </a:r>
            <a:r>
              <a:rPr lang="en-US" dirty="0">
                <a:latin typeface="+mn-lt"/>
                <a:ea typeface="+mn-ea"/>
                <a:cs typeface="+mn-cs"/>
              </a:rPr>
              <a:t>is at the root of Java Class Hierarchy</a:t>
            </a:r>
            <a:endParaRPr lang="bg-BG" dirty="0">
              <a:latin typeface="+mn-lt"/>
              <a:ea typeface="+mn-ea"/>
              <a:cs typeface="+mn-cs"/>
            </a:endParaRPr>
          </a:p>
        </p:txBody>
      </p:sp>
    </p:spTree>
    <p:extLst>
      <p:ext uri="{BB962C8B-B14F-4D97-AF65-F5344CB8AC3E}">
        <p14:creationId xmlns:p14="http://schemas.microsoft.com/office/powerpoint/2010/main" val="1663144653"/>
      </p:ext>
    </p:extLst>
  </p:cSld>
  <p:clrMapOvr>
    <a:masterClrMapping/>
  </p:clrMapOvr>
  <p:transition/>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6429</Words>
  <Application>Microsoft Office PowerPoint</Application>
  <PresentationFormat>Custom</PresentationFormat>
  <Paragraphs>742</Paragraphs>
  <Slides>46</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Consolas</vt:lpstr>
      <vt:lpstr>Wingdings</vt:lpstr>
      <vt:lpstr>Wingdings 2</vt:lpstr>
      <vt:lpstr>SoftUni 16x9</vt:lpstr>
      <vt:lpstr>Inheritance</vt:lpstr>
      <vt:lpstr>Table of Contents</vt:lpstr>
      <vt:lpstr>Questions</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Multilevel Inheritance</vt:lpstr>
      <vt:lpstr>Problem: Hierarchical Inheritance</vt:lpstr>
      <vt:lpstr>Inheritance</vt:lpstr>
      <vt:lpstr>Reusing Classes</vt:lpstr>
      <vt:lpstr>Inheritance and Access Modifiers</vt:lpstr>
      <vt:lpstr>Shadowing Variables</vt:lpstr>
      <vt:lpstr>Shadowing Variables - Access</vt:lpstr>
      <vt:lpstr>Overriding Derived Methods</vt:lpstr>
      <vt:lpstr>Final Methods</vt:lpstr>
      <vt:lpstr>Final Classes</vt:lpstr>
      <vt:lpstr>Problem: Fragile Base Class</vt:lpstr>
      <vt:lpstr>Solution: Fragile Base Class (Fragile)</vt:lpstr>
      <vt:lpstr>Solution: Fragile Base Class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Reusing Classes</vt:lpstr>
      <vt:lpstr>Summary</vt:lpstr>
      <vt:lpstr>Inheritance</vt:lpstr>
      <vt:lpstr>Trainings @ Software University (SoftUni)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Java OOP Basics Course</dc:subject>
  <dc:creator/>
  <cp:keywords>OOP, programming, course, SoftUni, Software University; Java</cp:keywords>
  <dc:description>Software University Foundation - http://softuni.org</dc:description>
  <cp:lastModifiedBy/>
  <cp:revision>1</cp:revision>
  <dcterms:created xsi:type="dcterms:W3CDTF">2014-01-02T17:00:34Z</dcterms:created>
  <dcterms:modified xsi:type="dcterms:W3CDTF">2017-10-23T16:35:28Z</dcterms:modified>
  <cp:category>programming,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