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3"/>
  </p:notesMasterIdLst>
  <p:handoutMasterIdLst>
    <p:handoutMasterId r:id="rId24"/>
  </p:handoutMasterIdLst>
  <p:sldIdLst>
    <p:sldId id="394" r:id="rId4"/>
    <p:sldId id="466" r:id="rId5"/>
    <p:sldId id="397" r:id="rId6"/>
    <p:sldId id="443" r:id="rId7"/>
    <p:sldId id="448" r:id="rId8"/>
    <p:sldId id="486" r:id="rId9"/>
    <p:sldId id="492" r:id="rId10"/>
    <p:sldId id="493" r:id="rId11"/>
    <p:sldId id="490" r:id="rId12"/>
    <p:sldId id="452" r:id="rId13"/>
    <p:sldId id="453" r:id="rId14"/>
    <p:sldId id="479" r:id="rId15"/>
    <p:sldId id="480" r:id="rId16"/>
    <p:sldId id="481" r:id="rId17"/>
    <p:sldId id="482" r:id="rId18"/>
    <p:sldId id="483" r:id="rId19"/>
    <p:sldId id="491" r:id="rId20"/>
    <p:sldId id="484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7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2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jpg"/><Relationship Id="rId5" Type="http://schemas.openxmlformats.org/officeDocument/2006/relationships/image" Target="../media/image18.png"/><Relationship Id="rId10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oftuni.bg/forum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s://softuni.bg/courses/java-oop-basic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065964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OOP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345464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5813305" y="3761768"/>
            <a:ext cx="2885172" cy="2410432"/>
            <a:chOff x="5018176" y="3761768"/>
            <a:chExt cx="2885172" cy="24104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18176" y="3810000"/>
              <a:ext cx="2152473" cy="2362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576164">
              <a:off x="6674549" y="3761768"/>
              <a:ext cx="122879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094412" y="5257845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 flipH="1">
            <a:off x="4088055" y="4422820"/>
            <a:ext cx="1810937" cy="835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1758236" cy="835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6726" y="358972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 problem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1739" y="439311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100% judge check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800" dirty="0"/>
              <a:t>85%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800" dirty="0"/>
              <a:t>1</a:t>
            </a:r>
            <a:r>
              <a:rPr lang="en-US" sz="2800" dirty="0"/>
              <a:t>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882424" cy="61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894522"/>
            <a:ext cx="897411" cy="1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9126" y="6032768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4412" y="6032768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25239" y="5257845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4081942" y="5867445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7657228" y="5867445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360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50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50" grpId="0" animBg="1"/>
      <p:bldP spid="50" grpId="1" animBg="1"/>
      <p:bldP spid="51" grpId="0" animBg="1"/>
      <p:bldP spid="51" grpId="1" animBg="1"/>
      <p:bldP spid="39" grpId="0" animBg="1"/>
      <p:bldP spid="39" grpId="1" animBg="1"/>
      <p:bldP spid="40" grpId="0" animBg="1"/>
      <p:bldP spid="40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1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3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6812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4612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8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551718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4658" y="2165676"/>
            <a:ext cx="2546154" cy="3623372"/>
          </a:xfrm>
          <a:prstGeom prst="rect">
            <a:avLst/>
          </a:prstGeom>
          <a:noFill/>
          <a:ln w="3175">
            <a:solidFill>
              <a:schemeClr val="tx1"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1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Advanced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page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/>
              <a:t>Register for 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all course exercises</a:t>
            </a:r>
          </a:p>
          <a:p>
            <a:pPr lvl="1"/>
            <a:r>
              <a:rPr lang="en-US" dirty="0"/>
              <a:t>Share source code / discuss ideas / help each 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 &amp; Forums</a:t>
            </a:r>
          </a:p>
        </p:txBody>
      </p:sp>
      <p:sp>
        <p:nvSpPr>
          <p:cNvPr id="7" name="Rounded Rectangle 6">
            <a:hlinkClick r:id="rId3"/>
          </p:cNvPr>
          <p:cNvSpPr/>
          <p:nvPr/>
        </p:nvSpPr>
        <p:spPr>
          <a:xfrm>
            <a:off x="531812" y="1924966"/>
            <a:ext cx="11125202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https://softuni.bg/courses/java-oop-basics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38412" y="3227514"/>
            <a:ext cx="1727241" cy="1900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6"/>
              </a:rPr>
              <a:t>http://softuni.bg/forum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Advanced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Въведение в програмирането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", by Svetlin Nakov &amp; Co., 2009, ISBN 9789544000554 </a:t>
            </a:r>
          </a:p>
          <a:p>
            <a:pPr marL="533400" lvl="1" indent="-266700"/>
            <a:r>
              <a:rPr lang="en-US" dirty="0"/>
              <a:t>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Java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2133600"/>
            <a:ext cx="1224292" cy="174226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6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JetBrains IntelliJ Idea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JDK 8 (Java Development Kit)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Software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624" y="4876800"/>
            <a:ext cx="2176716" cy="1337460"/>
          </a:xfrm>
          <a:prstGeom prst="roundRect">
            <a:avLst>
              <a:gd name="adj" fmla="val 3303"/>
            </a:avLst>
          </a:prstGeom>
          <a:solidFill>
            <a:srgbClr val="FFFFFF"/>
          </a:solidFill>
          <a:ln>
            <a:noFill/>
          </a:ln>
          <a:effectLst>
            <a:softEdge rad="3175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5108798"/>
            <a:ext cx="4544492" cy="874875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01946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– Course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9578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6585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>
                <a:hlinkClick r:id="rId4"/>
              </a:rPr>
              <a:t>with Java</a:t>
            </a:r>
            <a:r>
              <a:rPr lang="en-US" sz="2000"/>
              <a:t>" </a:t>
            </a:r>
            <a:r>
              <a:rPr lang="en-US" sz="2000" dirty="0"/>
              <a:t>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2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#JavaFundamentals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Concepts of OOP</a:t>
            </a:r>
          </a:p>
        </p:txBody>
      </p: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87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Writing high quality code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  <a:endCxn id="20" idx="0"/>
          </p:cNvCxnSpPr>
          <p:nvPr/>
        </p:nvCxnSpPr>
        <p:spPr>
          <a:xfrm>
            <a:off x="5903912" y="1231892"/>
            <a:ext cx="982028" cy="1001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0"/>
          </p:cNvCxnSpPr>
          <p:nvPr/>
        </p:nvCxnSpPr>
        <p:spPr>
          <a:xfrm flipH="1">
            <a:off x="4988639" y="1231891"/>
            <a:ext cx="915274" cy="93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4212" y="2167179"/>
            <a:ext cx="988854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9212" y="2233567"/>
            <a:ext cx="973456" cy="1149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10363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Nikola Andreev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Top student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Former training experience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Currently works as a Software Developer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4016C3-AD57-45C6-BD93-508AB322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4812" y="1600200"/>
            <a:ext cx="2057400" cy="2605887"/>
          </a:xfrm>
          <a:prstGeom prst="roundRect">
            <a:avLst>
              <a:gd name="adj" fmla="val 9411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7696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400" b="1" noProof="1">
                <a:solidFill>
                  <a:schemeClr val="tx2">
                    <a:lumMod val="75000"/>
                  </a:schemeClr>
                </a:solidFill>
              </a:rPr>
              <a:t>Hristo Skipernov</a:t>
            </a: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Top student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Interests in back-end web development, Spring and Java Technologies in general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4016C3-AD57-45C6-BD93-508AB322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4812" y="1596857"/>
            <a:ext cx="2057400" cy="2612574"/>
          </a:xfrm>
          <a:prstGeom prst="roundRect">
            <a:avLst>
              <a:gd name="adj" fmla="val 9411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2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/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cxnSp>
        <p:nvCxnSpPr>
          <p:cNvPr id="19" name="Straight Arrow Connector 18"/>
          <p:cNvCxnSpPr>
            <a:cxnSpLocks/>
            <a:stCxn id="18" idx="2"/>
            <a:endCxn id="24" idx="0"/>
          </p:cNvCxnSpPr>
          <p:nvPr/>
        </p:nvCxnSpPr>
        <p:spPr>
          <a:xfrm>
            <a:off x="5903912" y="1262151"/>
            <a:ext cx="829628" cy="95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8" idx="2"/>
            <a:endCxn id="23" idx="0"/>
          </p:cNvCxnSpPr>
          <p:nvPr/>
        </p:nvCxnSpPr>
        <p:spPr>
          <a:xfrm flipH="1">
            <a:off x="5085636" y="1262151"/>
            <a:ext cx="818276" cy="89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12" y="2158614"/>
            <a:ext cx="1030448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6812" y="2217086"/>
            <a:ext cx="973456" cy="1149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549</Words>
  <Application>Microsoft Office PowerPoint</Application>
  <PresentationFormat>Custom</PresentationFormat>
  <Paragraphs>150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Java OOP Basics</vt:lpstr>
      <vt:lpstr>Questions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PowerPoint Presentation</vt:lpstr>
      <vt:lpstr>PowerPoint Presentation</vt:lpstr>
      <vt:lpstr>PowerPoint Presentation</vt:lpstr>
      <vt:lpstr>Resources</vt:lpstr>
      <vt:lpstr>Course Web Site &amp; Forums</vt:lpstr>
      <vt:lpstr>The Java Advanced Slides and Videos</vt:lpstr>
      <vt:lpstr>The Free Java Fundamentals Textbook</vt:lpstr>
      <vt:lpstr>Required Software</vt:lpstr>
      <vt:lpstr>Java Advanced – Course Intro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Basics: Course Introduction</dc:title>
  <dc:subject>OOP Basics Course</dc:subject>
  <dc:creator/>
  <cp:keywords>Java, programming, course, SoftUni, Software University</cp:keywords>
  <dc:description>OOP Basics Course @ SoftUni - https://softuni.bg/java-basics-oop</dc:description>
  <cp:lastModifiedBy/>
  <cp:revision>1</cp:revision>
  <dcterms:created xsi:type="dcterms:W3CDTF">2014-01-02T17:00:34Z</dcterms:created>
  <dcterms:modified xsi:type="dcterms:W3CDTF">2017-10-23T10:30:08Z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