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86" r:id="rId3"/>
  </p:sldMasterIdLst>
  <p:notesMasterIdLst>
    <p:notesMasterId r:id="rId20"/>
  </p:notesMasterIdLst>
  <p:handoutMasterIdLst>
    <p:handoutMasterId r:id="rId21"/>
  </p:handoutMasterIdLst>
  <p:sldIdLst>
    <p:sldId id="439" r:id="rId4"/>
    <p:sldId id="430" r:id="rId5"/>
    <p:sldId id="440" r:id="rId6"/>
    <p:sldId id="441" r:id="rId7"/>
    <p:sldId id="420" r:id="rId8"/>
    <p:sldId id="444" r:id="rId9"/>
    <p:sldId id="443" r:id="rId10"/>
    <p:sldId id="427" r:id="rId11"/>
    <p:sldId id="445" r:id="rId12"/>
    <p:sldId id="446" r:id="rId13"/>
    <p:sldId id="447" r:id="rId14"/>
    <p:sldId id="448" r:id="rId15"/>
    <p:sldId id="449" r:id="rId16"/>
    <p:sldId id="450" r:id="rId17"/>
    <p:sldId id="452" r:id="rId18"/>
    <p:sldId id="451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8" autoAdjust="0"/>
    <p:restoredTop sz="94533" autoAdjust="0"/>
  </p:normalViewPr>
  <p:slideViewPr>
    <p:cSldViewPr>
      <p:cViewPr varScale="1">
        <p:scale>
          <a:sx n="58" d="100"/>
          <a:sy n="58" d="100"/>
        </p:scale>
        <p:origin x="72" y="13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8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920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47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89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45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035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4"/>
          <p:cNvSpPr>
            <a:spLocks noGrp="1"/>
          </p:cNvSpPr>
          <p:nvPr/>
        </p:nvSpPr>
        <p:spPr>
          <a:xfrm>
            <a:off x="3656013" y="457200"/>
            <a:ext cx="7942176" cy="108737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Introduction To Programming</a:t>
            </a:r>
            <a:endParaRPr lang="en-US" dirty="0"/>
          </a:p>
        </p:txBody>
      </p:sp>
      <p:sp>
        <p:nvSpPr>
          <p:cNvPr id="35" name="Subtitle 5"/>
          <p:cNvSpPr>
            <a:spLocks noGrp="1"/>
          </p:cNvSpPr>
          <p:nvPr/>
        </p:nvSpPr>
        <p:spPr>
          <a:xfrm>
            <a:off x="3960812" y="1600200"/>
            <a:ext cx="7637377" cy="699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Decision Structures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 bwMode="auto">
          <a:xfrm>
            <a:off x="677612" y="4153304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/>
        </p:nvSpPr>
        <p:spPr bwMode="auto">
          <a:xfrm>
            <a:off x="677613" y="4623203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38" name="Text Placeholder 10"/>
          <p:cNvSpPr>
            <a:spLocks noGrp="1"/>
          </p:cNvSpPr>
          <p:nvPr/>
        </p:nvSpPr>
        <p:spPr bwMode="auto">
          <a:xfrm>
            <a:off x="677612" y="5128309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/>
        </p:nvSpPr>
        <p:spPr bwMode="auto">
          <a:xfrm>
            <a:off x="677612" y="5469471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40" name="Picture 39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83" y="2706339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43" name="Picture 42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739183" y="1349495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44" name="Picture 43" descr="http://softuni.bg" title="SoftUni Code Wizar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6013" y="3543702"/>
            <a:ext cx="2278271" cy="2500255"/>
          </a:xfrm>
          <a:prstGeom prst="rect">
            <a:avLst/>
          </a:prstGeom>
        </p:spPr>
      </p:pic>
      <p:pic>
        <p:nvPicPr>
          <p:cNvPr id="1026" name="Picture 2" descr="E:\2.Work\98-361\resources\images\decisionstructureslogo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85" y="2706339"/>
            <a:ext cx="4062104" cy="36457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01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1676400"/>
            <a:ext cx="7239000" cy="4343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IF / ELSE IF statement allows you to check multiple expressions for TRUE value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If there is an ELSE block, it must be placed after all the ELSE IF blocks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The ELSE block will be executed only if all the other blocks fail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IF / ELSE IF Statement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009" y="2057400"/>
            <a:ext cx="4267200" cy="34113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94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009" y="1109990"/>
            <a:ext cx="11125200" cy="914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This is a simple representation of the IF / ELSE IF statement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2344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IF / ELSE IF Statement Example</a:t>
            </a:r>
            <a:endParaRPr lang="en-US" dirty="0"/>
          </a:p>
        </p:txBody>
      </p:sp>
      <p:sp>
        <p:nvSpPr>
          <p:cNvPr id="10" name="Flowchart: Terminator 9"/>
          <p:cNvSpPr/>
          <p:nvPr/>
        </p:nvSpPr>
        <p:spPr>
          <a:xfrm>
            <a:off x="455612" y="4757410"/>
            <a:ext cx="1600200" cy="762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START</a:t>
            </a:r>
            <a:endParaRPr lang="bg-BG" b="1" dirty="0"/>
          </a:p>
        </p:txBody>
      </p:sp>
      <p:cxnSp>
        <p:nvCxnSpPr>
          <p:cNvPr id="12" name="Straight Arrow Connector 11"/>
          <p:cNvCxnSpPr>
            <a:stCxn id="10" idx="3"/>
            <a:endCxn id="14" idx="5"/>
          </p:cNvCxnSpPr>
          <p:nvPr/>
        </p:nvCxnSpPr>
        <p:spPr>
          <a:xfrm>
            <a:off x="2055812" y="5138410"/>
            <a:ext cx="450049" cy="117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/>
          <p:cNvSpPr/>
          <p:nvPr/>
        </p:nvSpPr>
        <p:spPr>
          <a:xfrm>
            <a:off x="2410611" y="4769134"/>
            <a:ext cx="1880211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 = 10</a:t>
            </a:r>
            <a:endParaRPr lang="bg-BG" b="1" dirty="0"/>
          </a:p>
        </p:txBody>
      </p:sp>
      <p:cxnSp>
        <p:nvCxnSpPr>
          <p:cNvPr id="23" name="Straight Arrow Connector 22"/>
          <p:cNvCxnSpPr>
            <a:stCxn id="14" idx="2"/>
            <a:endCxn id="41" idx="1"/>
          </p:cNvCxnSpPr>
          <p:nvPr/>
        </p:nvCxnSpPr>
        <p:spPr>
          <a:xfrm flipV="1">
            <a:off x="4195572" y="5138410"/>
            <a:ext cx="505760" cy="117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/>
          <p:cNvSpPr/>
          <p:nvPr/>
        </p:nvSpPr>
        <p:spPr>
          <a:xfrm>
            <a:off x="9985709" y="2031795"/>
            <a:ext cx="1717615" cy="762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STOP</a:t>
            </a:r>
            <a:endParaRPr lang="bg-BG" b="1" dirty="0"/>
          </a:p>
        </p:txBody>
      </p:sp>
      <p:sp>
        <p:nvSpPr>
          <p:cNvPr id="41" name="Flowchart: Decision 40"/>
          <p:cNvSpPr/>
          <p:nvPr/>
        </p:nvSpPr>
        <p:spPr>
          <a:xfrm>
            <a:off x="4701332" y="4757409"/>
            <a:ext cx="1981296" cy="7620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 &lt; 10</a:t>
            </a:r>
            <a:endParaRPr lang="bg-BG" b="1" dirty="0"/>
          </a:p>
        </p:txBody>
      </p:sp>
      <p:sp>
        <p:nvSpPr>
          <p:cNvPr id="60" name="Flowchart: Decision 59"/>
          <p:cNvSpPr/>
          <p:nvPr/>
        </p:nvSpPr>
        <p:spPr>
          <a:xfrm>
            <a:off x="7085012" y="4769133"/>
            <a:ext cx="1981296" cy="7620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 &gt; 10</a:t>
            </a:r>
            <a:endParaRPr lang="bg-BG" b="1" dirty="0"/>
          </a:p>
        </p:txBody>
      </p:sp>
      <p:cxnSp>
        <p:nvCxnSpPr>
          <p:cNvPr id="62" name="Straight Arrow Connector 61"/>
          <p:cNvCxnSpPr>
            <a:stCxn id="41" idx="3"/>
            <a:endCxn id="60" idx="1"/>
          </p:cNvCxnSpPr>
          <p:nvPr/>
        </p:nvCxnSpPr>
        <p:spPr>
          <a:xfrm>
            <a:off x="6682628" y="5138410"/>
            <a:ext cx="402384" cy="117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574686" y="4128681"/>
            <a:ext cx="91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True</a:t>
            </a:r>
            <a:endParaRPr lang="bg-BG" sz="2800" dirty="0"/>
          </a:p>
        </p:txBody>
      </p:sp>
      <p:sp>
        <p:nvSpPr>
          <p:cNvPr id="65" name="Parallelogram 64"/>
          <p:cNvSpPr/>
          <p:nvPr/>
        </p:nvSpPr>
        <p:spPr>
          <a:xfrm>
            <a:off x="4751874" y="3192380"/>
            <a:ext cx="1880211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 “n is &lt; 10</a:t>
            </a:r>
            <a:endParaRPr lang="bg-BG" b="1" dirty="0"/>
          </a:p>
        </p:txBody>
      </p:sp>
      <p:cxnSp>
        <p:nvCxnSpPr>
          <p:cNvPr id="69" name="Straight Arrow Connector 68"/>
          <p:cNvCxnSpPr>
            <a:stCxn id="41" idx="0"/>
            <a:endCxn id="65" idx="4"/>
          </p:cNvCxnSpPr>
          <p:nvPr/>
        </p:nvCxnSpPr>
        <p:spPr>
          <a:xfrm flipV="1">
            <a:off x="5691980" y="3954380"/>
            <a:ext cx="0" cy="8030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Parallelogram 70"/>
          <p:cNvSpPr/>
          <p:nvPr/>
        </p:nvSpPr>
        <p:spPr>
          <a:xfrm>
            <a:off x="7135554" y="3192380"/>
            <a:ext cx="1880211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 “n is &gt; 10</a:t>
            </a:r>
            <a:endParaRPr lang="bg-BG" b="1" dirty="0"/>
          </a:p>
        </p:txBody>
      </p:sp>
      <p:cxnSp>
        <p:nvCxnSpPr>
          <p:cNvPr id="73" name="Straight Arrow Connector 72"/>
          <p:cNvCxnSpPr>
            <a:stCxn id="60" idx="0"/>
            <a:endCxn id="71" idx="4"/>
          </p:cNvCxnSpPr>
          <p:nvPr/>
        </p:nvCxnSpPr>
        <p:spPr>
          <a:xfrm flipV="1">
            <a:off x="8075660" y="3954380"/>
            <a:ext cx="0" cy="8147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Parallelogram 75"/>
          <p:cNvSpPr/>
          <p:nvPr/>
        </p:nvSpPr>
        <p:spPr>
          <a:xfrm>
            <a:off x="9823113" y="4769134"/>
            <a:ext cx="1880211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 “n is = 10</a:t>
            </a:r>
            <a:endParaRPr lang="bg-BG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426572" y="5460795"/>
            <a:ext cx="91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False</a:t>
            </a:r>
            <a:endParaRPr lang="bg-BG" sz="2800" dirty="0"/>
          </a:p>
        </p:txBody>
      </p:sp>
      <p:sp>
        <p:nvSpPr>
          <p:cNvPr id="85" name="TextBox 84"/>
          <p:cNvSpPr txBox="1"/>
          <p:nvPr/>
        </p:nvSpPr>
        <p:spPr>
          <a:xfrm>
            <a:off x="8824048" y="5460795"/>
            <a:ext cx="91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False</a:t>
            </a:r>
            <a:endParaRPr lang="bg-BG" sz="2800" dirty="0"/>
          </a:p>
        </p:txBody>
      </p:sp>
      <p:cxnSp>
        <p:nvCxnSpPr>
          <p:cNvPr id="87" name="Straight Arrow Connector 86"/>
          <p:cNvCxnSpPr>
            <a:stCxn id="60" idx="3"/>
          </p:cNvCxnSpPr>
          <p:nvPr/>
        </p:nvCxnSpPr>
        <p:spPr>
          <a:xfrm>
            <a:off x="9066308" y="5150134"/>
            <a:ext cx="85205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905678" y="4127136"/>
            <a:ext cx="91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True</a:t>
            </a:r>
            <a:endParaRPr lang="bg-BG" sz="2800" dirty="0"/>
          </a:p>
        </p:txBody>
      </p:sp>
      <p:cxnSp>
        <p:nvCxnSpPr>
          <p:cNvPr id="90" name="Elbow Connector 89"/>
          <p:cNvCxnSpPr>
            <a:stCxn id="65" idx="0"/>
          </p:cNvCxnSpPr>
          <p:nvPr/>
        </p:nvCxnSpPr>
        <p:spPr>
          <a:xfrm rot="5400000" flipH="1" flipV="1">
            <a:off x="7449052" y="655724"/>
            <a:ext cx="779585" cy="4293729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1" idx="0"/>
          </p:cNvCxnSpPr>
          <p:nvPr/>
        </p:nvCxnSpPr>
        <p:spPr>
          <a:xfrm flipV="1">
            <a:off x="8075660" y="2412796"/>
            <a:ext cx="0" cy="7795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6" idx="1"/>
            <a:endCxn id="51" idx="2"/>
          </p:cNvCxnSpPr>
          <p:nvPr/>
        </p:nvCxnSpPr>
        <p:spPr>
          <a:xfrm flipH="1" flipV="1">
            <a:off x="10844517" y="2793795"/>
            <a:ext cx="13952" cy="197533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79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51" grpId="0" animBg="1"/>
      <p:bldP spid="41" grpId="0" animBg="1"/>
      <p:bldP spid="60" grpId="0" animBg="1"/>
      <p:bldP spid="64" grpId="0"/>
      <p:bldP spid="65" grpId="0" animBg="1"/>
      <p:bldP spid="71" grpId="0" animBg="1"/>
      <p:bldP spid="76" grpId="0" animBg="1"/>
      <p:bldP spid="84" grpId="0"/>
      <p:bldP spid="85" grpId="0"/>
      <p:bldP spid="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1371600"/>
            <a:ext cx="7239000" cy="495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The switch statement </a:t>
            </a:r>
            <a:r>
              <a:rPr lang="en-US" sz="3200" dirty="0" smtClean="0"/>
              <a:t>is a decision structure that allows </a:t>
            </a:r>
            <a:r>
              <a:rPr lang="en-US" sz="3200" dirty="0"/>
              <a:t>multi-way </a:t>
            </a:r>
            <a:r>
              <a:rPr lang="en-US" sz="3200" dirty="0" smtClean="0"/>
              <a:t>branching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can </a:t>
            </a:r>
            <a:r>
              <a:rPr lang="en-US" sz="3000" dirty="0"/>
              <a:t>simplify </a:t>
            </a:r>
            <a:r>
              <a:rPr lang="en-US" sz="3000" dirty="0" smtClean="0"/>
              <a:t>a </a:t>
            </a:r>
            <a:r>
              <a:rPr lang="en-US" sz="3000" dirty="0"/>
              <a:t>complex </a:t>
            </a:r>
            <a:r>
              <a:rPr lang="en-US" sz="3000" dirty="0" smtClean="0"/>
              <a:t>combinations </a:t>
            </a:r>
            <a:r>
              <a:rPr lang="en-US" sz="3000" dirty="0"/>
              <a:t>of </a:t>
            </a:r>
            <a:r>
              <a:rPr lang="en-US" sz="2800" dirty="0" smtClean="0"/>
              <a:t>if / else if / else statements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provides cleaner code, better structure and maintenance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allows the execution of a particular code for several cases which is known as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fall trough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Switch Statement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62" y="2133600"/>
            <a:ext cx="4381500" cy="32099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21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89612" y="1248545"/>
            <a:ext cx="5699003" cy="527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tring name = “Bill“;</a:t>
            </a:r>
            <a:endParaRPr lang="bg-BG" sz="1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(name)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“Bill”: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Console.WriteLine(“Master Gates!”);</a:t>
            </a: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 “Sam”: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Console.WriteLine(“Hi, Sam!”);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 “John”: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Console.WriteLine(“Hi, John!”);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default: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Console.WriteLine(“Hi, Person!”);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196116" y="1134079"/>
            <a:ext cx="5486400" cy="53808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witch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smtClean="0"/>
              <a:t>– the opening statement</a:t>
            </a:r>
          </a:p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switch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(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variable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en-US" sz="2800" dirty="0" smtClean="0"/>
              <a:t>– the variable to test</a:t>
            </a:r>
          </a:p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value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smtClean="0"/>
              <a:t>– </a:t>
            </a:r>
            <a:r>
              <a:rPr lang="en-US" sz="2800" dirty="0"/>
              <a:t>the </a:t>
            </a:r>
            <a:r>
              <a:rPr lang="en-US" sz="2800" dirty="0" smtClean="0"/>
              <a:t>case statement with the current checking value</a:t>
            </a:r>
          </a:p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break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/>
              <a:t>– the </a:t>
            </a:r>
            <a:r>
              <a:rPr lang="en-US" sz="2800" dirty="0" smtClean="0"/>
              <a:t>break statement which is put after every block to specify its end</a:t>
            </a:r>
          </a:p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default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/>
              <a:t>– the </a:t>
            </a:r>
            <a:r>
              <a:rPr lang="en-US" sz="2800" dirty="0" smtClean="0"/>
              <a:t>default case which will be executed if all other fail. This case is optional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2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5424" y="13776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0412" y="2297723"/>
            <a:ext cx="5943600" cy="40534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20;</a:t>
            </a:r>
            <a:endParaRPr lang="bg-BG" sz="1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(number)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10: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15: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20: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Console.WriteLine(“Number is &lt;= 20”);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default: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Console.WriteLine(“Number is &gt; 20”);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303212" y="1066800"/>
            <a:ext cx="10668000" cy="106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switch block, you can make </a:t>
            </a:r>
            <a:r>
              <a:rPr lang="en-US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fall through</a:t>
            </a:r>
            <a:r>
              <a:rPr lang="en-US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In that case multiple cases can lead to one block of code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122612" y="3276600"/>
            <a:ext cx="2514600" cy="578882"/>
          </a:xfrm>
          <a:prstGeom prst="wedgeRoundRectCallout">
            <a:avLst>
              <a:gd name="adj1" fmla="val -69042"/>
              <a:gd name="adj2" fmla="val 637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Fall through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6" name="Picture 4" descr="E:\2.Work\98-361\resources\images\fall_throug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901" y="2499241"/>
            <a:ext cx="4886325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1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5424" y="13776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Nested Decision Structures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35378" y="2145373"/>
            <a:ext cx="64008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&lt; 20)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Console.WriteLine(“Number is &lt; 20”);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(number &gt; 15)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Console.WriteLine(“Number is &gt; 15”);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Console.WriteLine(“Number is &lt; 15”);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303212" y="1066800"/>
            <a:ext cx="10668000" cy="106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can have nested decision structures. In other words – decision structures in the bodies of other decision structures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50" name="Picture 2" descr="E:\2.Work\98-361\resources\images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671" y="2724231"/>
            <a:ext cx="427269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83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7177" y="1447801"/>
            <a:ext cx="7427435" cy="4419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What are decision structures?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How to make a decision structure?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What are </a:t>
            </a:r>
            <a:r>
              <a:rPr lang="en-US" sz="3000" dirty="0" err="1" smtClean="0"/>
              <a:t>boolean</a:t>
            </a:r>
            <a:r>
              <a:rPr lang="en-US" sz="3000" dirty="0" smtClean="0"/>
              <a:t> expressions?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What types of decision structures are there?</a:t>
            </a:r>
            <a:endParaRPr lang="en-US" sz="30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>
                <a:cs typeface="Consolas" panose="020B0609020204030204" pitchFamily="49" charset="0"/>
              </a:rPr>
              <a:t>Switch - Fall trough?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cs typeface="Consolas" panose="020B0609020204030204" pitchFamily="49" charset="0"/>
              </a:rPr>
              <a:t>Nested decision structures?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9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2256158"/>
            <a:ext cx="4148786" cy="307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87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00" y="1219200"/>
            <a:ext cx="8001000" cy="499590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What are decision structures?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What are </a:t>
            </a:r>
            <a:r>
              <a:rPr lang="en-US" sz="3600" dirty="0" err="1" smtClean="0"/>
              <a:t>boolean</a:t>
            </a:r>
            <a:r>
              <a:rPr lang="en-US" sz="3600" dirty="0" smtClean="0"/>
              <a:t> expressions?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Different types of decision structures: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/ else / else if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witch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Nested decision structures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1" y="1624512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Decision Structures?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1143000"/>
            <a:ext cx="8189999" cy="5029199"/>
          </a:xfrm>
        </p:spPr>
        <p:txBody>
          <a:bodyPr>
            <a:normAutofit/>
          </a:bodyPr>
          <a:lstStyle/>
          <a:p>
            <a:r>
              <a:rPr lang="en-US" dirty="0"/>
              <a:t>Decision structures introduce decision-making ability into a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helps the program achieve flexibility than just a linear execution allows</a:t>
            </a:r>
          </a:p>
          <a:p>
            <a:pPr marL="377887" lvl="1" indent="0">
              <a:buNone/>
            </a:pPr>
            <a:endParaRPr lang="en-US" dirty="0"/>
          </a:p>
          <a:p>
            <a:pPr lvl="1"/>
            <a:r>
              <a:rPr lang="en-US" dirty="0" smtClean="0"/>
              <a:t>enable </a:t>
            </a:r>
            <a:r>
              <a:rPr lang="en-US" dirty="0"/>
              <a:t>you to branch to different sections of the code depending on the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truth </a:t>
            </a:r>
            <a:r>
              <a:rPr lang="en-US" dirty="0"/>
              <a:t>value of a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Boolean expression</a:t>
            </a:r>
            <a:endParaRPr lang="en-US" dirty="0" smtClean="0"/>
          </a:p>
          <a:p>
            <a:pPr lvl="1"/>
            <a:endParaRPr lang="bg-BG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675" y="990600"/>
            <a:ext cx="3052272" cy="23387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077" y="3552092"/>
            <a:ext cx="2717468" cy="27727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45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Boolean Expressions?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676400"/>
            <a:ext cx="7772399" cy="4503555"/>
          </a:xfrm>
        </p:spPr>
        <p:txBody>
          <a:bodyPr>
            <a:normAutofit/>
          </a:bodyPr>
          <a:lstStyle/>
          <a:p>
            <a:r>
              <a:rPr lang="en-US" sz="3000" dirty="0"/>
              <a:t>A 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Boolean expression</a:t>
            </a:r>
            <a:r>
              <a:rPr lang="en-US" sz="3000" dirty="0"/>
              <a:t> is a logical </a:t>
            </a:r>
            <a:r>
              <a:rPr lang="en-US" sz="3000" dirty="0" smtClean="0"/>
              <a:t>statement which’s value is either</a:t>
            </a:r>
            <a:r>
              <a:rPr lang="en-US" sz="3000" dirty="0"/>
              <a:t> 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TRUE</a:t>
            </a:r>
            <a:r>
              <a:rPr lang="en-US" sz="3000" dirty="0"/>
              <a:t> or 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FALSE</a:t>
            </a:r>
            <a:endParaRPr lang="en-US" sz="3000" dirty="0" smtClean="0"/>
          </a:p>
          <a:p>
            <a:endParaRPr lang="en-US" sz="3000" dirty="0"/>
          </a:p>
          <a:p>
            <a:r>
              <a:rPr lang="en-US" sz="3000" dirty="0"/>
              <a:t>Boolean expressions can compare data of any type as long as both parts of the expression have the same basic data </a:t>
            </a:r>
            <a:r>
              <a:rPr lang="en-US" sz="3000" dirty="0" smtClean="0"/>
              <a:t>type</a:t>
            </a:r>
          </a:p>
        </p:txBody>
      </p:sp>
      <p:pic>
        <p:nvPicPr>
          <p:cNvPr id="3076" name="Picture 4" descr="E:\2.Work\98-361\resources\images\block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671" y="1196975"/>
            <a:ext cx="3571875" cy="22955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2.Work\98-361\resources\images\true_and_fal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108" y="3733799"/>
            <a:ext cx="3429000" cy="27071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0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5105400"/>
            <a:ext cx="10363200" cy="820600"/>
          </a:xfrm>
        </p:spPr>
        <p:txBody>
          <a:bodyPr/>
          <a:lstStyle/>
          <a:p>
            <a:r>
              <a:rPr lang="en-US" dirty="0" smtClean="0"/>
              <a:t>IF / ELSE / ELSE IF</a:t>
            </a:r>
            <a:endParaRPr lang="en-US" dirty="0"/>
          </a:p>
        </p:txBody>
      </p:sp>
      <p:pic>
        <p:nvPicPr>
          <p:cNvPr id="1026" name="Picture 2" descr="E:\2.Work\98-361\resources\images\if-else-else-i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1617785"/>
            <a:ext cx="5034643" cy="2819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9210" y="1295400"/>
            <a:ext cx="11109202" cy="4503555"/>
          </a:xfrm>
        </p:spPr>
        <p:txBody>
          <a:bodyPr>
            <a:normAutofit/>
          </a:bodyPr>
          <a:lstStyle/>
          <a:p>
            <a:r>
              <a:rPr lang="en-US" sz="3000" dirty="0"/>
              <a:t>The 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if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000" dirty="0"/>
              <a:t>statement will execute a given sequence of statements </a:t>
            </a:r>
            <a:r>
              <a:rPr lang="en-US" sz="3000" b="1" dirty="0"/>
              <a:t>only</a:t>
            </a:r>
            <a:r>
              <a:rPr lang="en-US" sz="3000" dirty="0"/>
              <a:t> if the corresponding Boolean expression evaluates to </a:t>
            </a:r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true</a:t>
            </a:r>
            <a:endParaRPr lang="en-US" sz="30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4212" y="3239723"/>
            <a:ext cx="7662620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10;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== 10)</a:t>
            </a:r>
            <a:b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Console.WriteLine(“The number is 10”);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098" name="Picture 2" descr="E:\2.Work\98-361\resources\images\if-else-conditio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3279047"/>
            <a:ext cx="3200400" cy="242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71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009" y="1109990"/>
            <a:ext cx="11125200" cy="914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This is a simple representation of the IF statement</a:t>
            </a:r>
            <a:endParaRPr lang="en-US" sz="3000" dirty="0" smtClean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2344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If Statement Example</a:t>
            </a:r>
            <a:endParaRPr lang="en-US" dirty="0"/>
          </a:p>
        </p:txBody>
      </p:sp>
      <p:sp>
        <p:nvSpPr>
          <p:cNvPr id="10" name="Flowchart: Terminator 9"/>
          <p:cNvSpPr/>
          <p:nvPr/>
        </p:nvSpPr>
        <p:spPr>
          <a:xfrm>
            <a:off x="439431" y="2286000"/>
            <a:ext cx="1600200" cy="762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START</a:t>
            </a:r>
            <a:endParaRPr lang="bg-BG" sz="2800" dirty="0"/>
          </a:p>
        </p:txBody>
      </p:sp>
      <p:cxnSp>
        <p:nvCxnSpPr>
          <p:cNvPr id="12" name="Straight Arrow Connector 11"/>
          <p:cNvCxnSpPr>
            <a:stCxn id="10" idx="3"/>
            <a:endCxn id="14" idx="5"/>
          </p:cNvCxnSpPr>
          <p:nvPr/>
        </p:nvCxnSpPr>
        <p:spPr>
          <a:xfrm>
            <a:off x="2039631" y="2667000"/>
            <a:ext cx="42483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/>
          <p:cNvSpPr/>
          <p:nvPr/>
        </p:nvSpPr>
        <p:spPr>
          <a:xfrm>
            <a:off x="2369220" y="2286000"/>
            <a:ext cx="1880211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 = 10</a:t>
            </a:r>
            <a:endParaRPr lang="bg-BG" sz="2800" dirty="0"/>
          </a:p>
        </p:txBody>
      </p:sp>
      <p:sp>
        <p:nvSpPr>
          <p:cNvPr id="21" name="Parallelogram 20"/>
          <p:cNvSpPr/>
          <p:nvPr/>
        </p:nvSpPr>
        <p:spPr>
          <a:xfrm>
            <a:off x="4518999" y="2286000"/>
            <a:ext cx="1880211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Y = 21</a:t>
            </a:r>
            <a:endParaRPr lang="bg-BG" sz="2800" dirty="0"/>
          </a:p>
        </p:txBody>
      </p:sp>
      <p:cxnSp>
        <p:nvCxnSpPr>
          <p:cNvPr id="23" name="Straight Arrow Connector 22"/>
          <p:cNvCxnSpPr>
            <a:stCxn id="14" idx="2"/>
            <a:endCxn id="21" idx="5"/>
          </p:cNvCxnSpPr>
          <p:nvPr/>
        </p:nvCxnSpPr>
        <p:spPr>
          <a:xfrm>
            <a:off x="4154181" y="2667000"/>
            <a:ext cx="46006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6303960" y="2667000"/>
            <a:ext cx="38387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6687831" y="2286000"/>
            <a:ext cx="18288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 &gt; Y</a:t>
            </a:r>
            <a:endParaRPr lang="bg-BG" sz="2800" dirty="0"/>
          </a:p>
        </p:txBody>
      </p:sp>
      <p:cxnSp>
        <p:nvCxnSpPr>
          <p:cNvPr id="28" name="Straight Arrow Connector 27"/>
          <p:cNvCxnSpPr>
            <a:stCxn id="26" idx="2"/>
            <a:endCxn id="45" idx="0"/>
          </p:cNvCxnSpPr>
          <p:nvPr/>
        </p:nvCxnSpPr>
        <p:spPr>
          <a:xfrm flipH="1">
            <a:off x="7600795" y="3048000"/>
            <a:ext cx="1436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56641" y="2024390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False</a:t>
            </a:r>
            <a:endParaRPr lang="bg-BG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7839765" y="3058180"/>
            <a:ext cx="829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True</a:t>
            </a:r>
            <a:endParaRPr lang="bg-BG" sz="2800" dirty="0"/>
          </a:p>
        </p:txBody>
      </p:sp>
      <p:sp>
        <p:nvSpPr>
          <p:cNvPr id="45" name="Parallelogram 44"/>
          <p:cNvSpPr/>
          <p:nvPr/>
        </p:nvSpPr>
        <p:spPr>
          <a:xfrm>
            <a:off x="6495895" y="3733800"/>
            <a:ext cx="2209800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OUTPUT “X is &gt; Y”</a:t>
            </a:r>
            <a:endParaRPr lang="bg-BG" sz="2800" dirty="0"/>
          </a:p>
        </p:txBody>
      </p:sp>
      <p:cxnSp>
        <p:nvCxnSpPr>
          <p:cNvPr id="49" name="Straight Arrow Connector 48"/>
          <p:cNvCxnSpPr>
            <a:stCxn id="45" idx="4"/>
          </p:cNvCxnSpPr>
          <p:nvPr/>
        </p:nvCxnSpPr>
        <p:spPr>
          <a:xfrm>
            <a:off x="7600795" y="4495800"/>
            <a:ext cx="1436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/>
          <p:cNvSpPr/>
          <p:nvPr/>
        </p:nvSpPr>
        <p:spPr>
          <a:xfrm>
            <a:off x="6741987" y="5181600"/>
            <a:ext cx="1717615" cy="762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STOP</a:t>
            </a:r>
            <a:endParaRPr lang="bg-BG" sz="2800" dirty="0"/>
          </a:p>
        </p:txBody>
      </p:sp>
      <p:cxnSp>
        <p:nvCxnSpPr>
          <p:cNvPr id="53" name="Elbow Connector 52"/>
          <p:cNvCxnSpPr>
            <a:stCxn id="26" idx="3"/>
          </p:cNvCxnSpPr>
          <p:nvPr/>
        </p:nvCxnSpPr>
        <p:spPr>
          <a:xfrm flipH="1">
            <a:off x="7602232" y="2667000"/>
            <a:ext cx="914399" cy="2171701"/>
          </a:xfrm>
          <a:prstGeom prst="bentConnector4">
            <a:avLst>
              <a:gd name="adj1" fmla="val -257052"/>
              <a:gd name="adj2" fmla="val 9925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83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1" grpId="0" animBg="1"/>
      <p:bldP spid="26" grpId="0" animBg="1"/>
      <p:bldP spid="29" grpId="0"/>
      <p:bldP spid="34" grpId="0"/>
      <p:bldP spid="45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1"/>
            <a:ext cx="10972800" cy="12191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if / else </a:t>
            </a:r>
            <a:r>
              <a:rPr lang="en-US" sz="3000" dirty="0"/>
              <a:t>statement </a:t>
            </a:r>
            <a:r>
              <a:rPr lang="en-US" sz="3000" dirty="0" smtClean="0"/>
              <a:t>allows the program </a:t>
            </a:r>
            <a:r>
              <a:rPr lang="en-US" sz="3000" dirty="0"/>
              <a:t>to perform one action if the </a:t>
            </a:r>
            <a:r>
              <a:rPr lang="en-US" sz="3000" dirty="0" smtClean="0"/>
              <a:t>evaluates </a:t>
            </a:r>
            <a:r>
              <a:rPr lang="en-US" sz="3000" dirty="0"/>
              <a:t>to 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true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000" dirty="0"/>
              <a:t>and a different action if </a:t>
            </a:r>
            <a:r>
              <a:rPr lang="en-US" sz="3000" dirty="0" smtClean="0"/>
              <a:t>it evaluates </a:t>
            </a:r>
            <a:r>
              <a:rPr lang="en-US" sz="3000" dirty="0"/>
              <a:t>to 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false</a:t>
            </a:r>
            <a:endParaRPr lang="en-US" sz="3000" dirty="0" smtClean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IF / ELSE Statement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7455" y="2613791"/>
            <a:ext cx="7848600" cy="3459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10;</a:t>
            </a:r>
            <a:endParaRPr lang="bg-BG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== 10)</a:t>
            </a:r>
            <a:b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Console.WriteLine(“The number is 10”);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Console.WriteLine(“The number is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10”);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122" name="Picture 2" descr="E:\2.Work\98-361\resources\images\if_el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2613791"/>
            <a:ext cx="3200400" cy="110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E:\2.Work\98-361\resources\images\IfEls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549" y="4267200"/>
            <a:ext cx="3331725" cy="19573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009" y="1109990"/>
            <a:ext cx="11125200" cy="914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This is a simple representation of the IF / ELSE statement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2344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IF / ELSE Statement Example</a:t>
            </a:r>
            <a:endParaRPr lang="en-US" dirty="0"/>
          </a:p>
        </p:txBody>
      </p:sp>
      <p:sp>
        <p:nvSpPr>
          <p:cNvPr id="10" name="Flowchart: Terminator 9"/>
          <p:cNvSpPr/>
          <p:nvPr/>
        </p:nvSpPr>
        <p:spPr>
          <a:xfrm>
            <a:off x="439431" y="2286000"/>
            <a:ext cx="1600200" cy="762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START</a:t>
            </a:r>
            <a:endParaRPr lang="bg-BG" sz="2800" dirty="0"/>
          </a:p>
        </p:txBody>
      </p:sp>
      <p:cxnSp>
        <p:nvCxnSpPr>
          <p:cNvPr id="12" name="Straight Arrow Connector 11"/>
          <p:cNvCxnSpPr>
            <a:stCxn id="10" idx="3"/>
            <a:endCxn id="14" idx="5"/>
          </p:cNvCxnSpPr>
          <p:nvPr/>
        </p:nvCxnSpPr>
        <p:spPr>
          <a:xfrm>
            <a:off x="2039631" y="2667000"/>
            <a:ext cx="42483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/>
          <p:cNvSpPr/>
          <p:nvPr/>
        </p:nvSpPr>
        <p:spPr>
          <a:xfrm>
            <a:off x="2369220" y="2286000"/>
            <a:ext cx="1880211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 = 10</a:t>
            </a:r>
            <a:endParaRPr lang="bg-BG" sz="2800" dirty="0"/>
          </a:p>
        </p:txBody>
      </p:sp>
      <p:sp>
        <p:nvSpPr>
          <p:cNvPr id="21" name="Parallelogram 20"/>
          <p:cNvSpPr/>
          <p:nvPr/>
        </p:nvSpPr>
        <p:spPr>
          <a:xfrm>
            <a:off x="4518999" y="2286000"/>
            <a:ext cx="1880211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Y = 21</a:t>
            </a:r>
            <a:endParaRPr lang="bg-BG" sz="2800" dirty="0"/>
          </a:p>
        </p:txBody>
      </p:sp>
      <p:cxnSp>
        <p:nvCxnSpPr>
          <p:cNvPr id="23" name="Straight Arrow Connector 22"/>
          <p:cNvCxnSpPr>
            <a:stCxn id="14" idx="2"/>
            <a:endCxn id="21" idx="5"/>
          </p:cNvCxnSpPr>
          <p:nvPr/>
        </p:nvCxnSpPr>
        <p:spPr>
          <a:xfrm>
            <a:off x="4154181" y="2667000"/>
            <a:ext cx="46006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6303960" y="2667000"/>
            <a:ext cx="38387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6687831" y="2286000"/>
            <a:ext cx="18288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 &gt; Y</a:t>
            </a:r>
            <a:endParaRPr lang="bg-BG" sz="2800" dirty="0"/>
          </a:p>
        </p:txBody>
      </p:sp>
      <p:cxnSp>
        <p:nvCxnSpPr>
          <p:cNvPr id="28" name="Straight Arrow Connector 27"/>
          <p:cNvCxnSpPr>
            <a:stCxn id="26" idx="2"/>
            <a:endCxn id="45" idx="0"/>
          </p:cNvCxnSpPr>
          <p:nvPr/>
        </p:nvCxnSpPr>
        <p:spPr>
          <a:xfrm flipH="1">
            <a:off x="7600795" y="3048000"/>
            <a:ext cx="1436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56641" y="2024390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False</a:t>
            </a:r>
            <a:endParaRPr lang="bg-BG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7839765" y="3058180"/>
            <a:ext cx="829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True</a:t>
            </a:r>
            <a:endParaRPr lang="bg-BG" sz="2800" dirty="0"/>
          </a:p>
        </p:txBody>
      </p:sp>
      <p:cxnSp>
        <p:nvCxnSpPr>
          <p:cNvPr id="36" name="Straight Arrow Connector 35"/>
          <p:cNvCxnSpPr>
            <a:stCxn id="26" idx="3"/>
            <a:endCxn id="38" idx="5"/>
          </p:cNvCxnSpPr>
          <p:nvPr/>
        </p:nvCxnSpPr>
        <p:spPr>
          <a:xfrm>
            <a:off x="8516631" y="2667000"/>
            <a:ext cx="117823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rallelogram 37"/>
          <p:cNvSpPr/>
          <p:nvPr/>
        </p:nvSpPr>
        <p:spPr>
          <a:xfrm>
            <a:off x="9599612" y="2286000"/>
            <a:ext cx="2209800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OUTPUT </a:t>
            </a:r>
          </a:p>
          <a:p>
            <a:pPr algn="ctr"/>
            <a:r>
              <a:rPr lang="en-US" sz="2800" dirty="0" smtClean="0"/>
              <a:t>“Y </a:t>
            </a:r>
            <a:r>
              <a:rPr lang="en-US" sz="2800" dirty="0"/>
              <a:t>is </a:t>
            </a:r>
            <a:r>
              <a:rPr lang="en-US" sz="2800" dirty="0" smtClean="0"/>
              <a:t>&gt;= X”</a:t>
            </a:r>
            <a:endParaRPr lang="bg-BG" sz="2800" dirty="0"/>
          </a:p>
        </p:txBody>
      </p:sp>
      <p:sp>
        <p:nvSpPr>
          <p:cNvPr id="45" name="Parallelogram 44"/>
          <p:cNvSpPr/>
          <p:nvPr/>
        </p:nvSpPr>
        <p:spPr>
          <a:xfrm>
            <a:off x="6495895" y="3733800"/>
            <a:ext cx="2209800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OUTPUT </a:t>
            </a:r>
          </a:p>
          <a:p>
            <a:pPr algn="ctr"/>
            <a:r>
              <a:rPr lang="en-US" sz="2800" dirty="0" smtClean="0"/>
              <a:t>“X is &gt; Y”</a:t>
            </a:r>
            <a:endParaRPr lang="bg-BG" sz="2800" dirty="0"/>
          </a:p>
        </p:txBody>
      </p:sp>
      <p:cxnSp>
        <p:nvCxnSpPr>
          <p:cNvPr id="49" name="Straight Arrow Connector 48"/>
          <p:cNvCxnSpPr>
            <a:stCxn id="45" idx="4"/>
          </p:cNvCxnSpPr>
          <p:nvPr/>
        </p:nvCxnSpPr>
        <p:spPr>
          <a:xfrm>
            <a:off x="7600795" y="4495800"/>
            <a:ext cx="1436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/>
          <p:cNvSpPr/>
          <p:nvPr/>
        </p:nvSpPr>
        <p:spPr>
          <a:xfrm>
            <a:off x="6741987" y="5181600"/>
            <a:ext cx="1717615" cy="762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STOP</a:t>
            </a:r>
            <a:endParaRPr lang="bg-BG" sz="2800" dirty="0"/>
          </a:p>
        </p:txBody>
      </p:sp>
      <p:cxnSp>
        <p:nvCxnSpPr>
          <p:cNvPr id="53" name="Elbow Connector 52"/>
          <p:cNvCxnSpPr>
            <a:stCxn id="38" idx="4"/>
          </p:cNvCxnSpPr>
          <p:nvPr/>
        </p:nvCxnSpPr>
        <p:spPr>
          <a:xfrm rot="5400000">
            <a:off x="8258022" y="2392210"/>
            <a:ext cx="1790700" cy="3102281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1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1" grpId="0" animBg="1"/>
      <p:bldP spid="26" grpId="0" animBg="1"/>
      <p:bldP spid="29" grpId="0"/>
      <p:bldP spid="34" grpId="0"/>
      <p:bldP spid="38" grpId="0" animBg="1"/>
      <p:bldP spid="45" grpId="0" animBg="1"/>
      <p:bldP spid="5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959</Words>
  <Application>Microsoft Office PowerPoint</Application>
  <PresentationFormat>Custom</PresentationFormat>
  <Paragraphs>199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2_SoftUni 16x9</vt:lpstr>
      <vt:lpstr>PowerPoint Presentation</vt:lpstr>
      <vt:lpstr>Table Of Contents</vt:lpstr>
      <vt:lpstr>What are Decision Structures?</vt:lpstr>
      <vt:lpstr>What are Boolean Expressions?</vt:lpstr>
      <vt:lpstr>IF / ELSE / ELSE IF</vt:lpstr>
      <vt:lpstr>The IF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2017-07-11T19:37:50Z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