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86" r:id="rId3"/>
  </p:sldMasterIdLst>
  <p:notesMasterIdLst>
    <p:notesMasterId r:id="rId19"/>
  </p:notesMasterIdLst>
  <p:handoutMasterIdLst>
    <p:handoutMasterId r:id="rId20"/>
  </p:handoutMasterIdLst>
  <p:sldIdLst>
    <p:sldId id="274" r:id="rId4"/>
    <p:sldId id="430" r:id="rId5"/>
    <p:sldId id="439" r:id="rId6"/>
    <p:sldId id="440" r:id="rId7"/>
    <p:sldId id="420" r:id="rId8"/>
    <p:sldId id="427" r:id="rId9"/>
    <p:sldId id="444" r:id="rId10"/>
    <p:sldId id="441" r:id="rId11"/>
    <p:sldId id="445" r:id="rId12"/>
    <p:sldId id="442" r:id="rId13"/>
    <p:sldId id="443" r:id="rId14"/>
    <p:sldId id="447" r:id="rId15"/>
    <p:sldId id="446" r:id="rId16"/>
    <p:sldId id="448" r:id="rId17"/>
    <p:sldId id="44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6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8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4550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2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73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9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35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/>
        </p:nvSpPr>
        <p:spPr>
          <a:xfrm>
            <a:off x="3656013" y="457200"/>
            <a:ext cx="7942176" cy="108737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Introduction To </a:t>
            </a:r>
            <a:r>
              <a:rPr lang="en-US" dirty="0"/>
              <a:t>P</a:t>
            </a:r>
            <a:r>
              <a:rPr lang="en-US"/>
              <a:t>rogramming</a:t>
            </a:r>
            <a:endParaRPr lang="en-US" dirty="0"/>
          </a:p>
        </p:txBody>
      </p:sp>
      <p:sp>
        <p:nvSpPr>
          <p:cNvPr id="35" name="Subtitle 5"/>
          <p:cNvSpPr>
            <a:spLocks noGrp="1"/>
          </p:cNvSpPr>
          <p:nvPr/>
        </p:nvSpPr>
        <p:spPr>
          <a:xfrm>
            <a:off x="3960812" y="1600200"/>
            <a:ext cx="7637377" cy="699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Repetition Structures</a:t>
            </a:r>
          </a:p>
        </p:txBody>
      </p:sp>
      <p:sp>
        <p:nvSpPr>
          <p:cNvPr id="36" name="Text Placeholder 6"/>
          <p:cNvSpPr>
            <a:spLocks noGrp="1"/>
          </p:cNvSpPr>
          <p:nvPr/>
        </p:nvSpPr>
        <p:spPr bwMode="auto">
          <a:xfrm>
            <a:off x="677612" y="415330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37" name="Text Placeholder 7"/>
          <p:cNvSpPr>
            <a:spLocks noGrp="1"/>
          </p:cNvSpPr>
          <p:nvPr/>
        </p:nvSpPr>
        <p:spPr bwMode="auto">
          <a:xfrm>
            <a:off x="677613" y="462320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38" name="Text Placeholder 10"/>
          <p:cNvSpPr>
            <a:spLocks noGrp="1"/>
          </p:cNvSpPr>
          <p:nvPr/>
        </p:nvSpPr>
        <p:spPr bwMode="auto">
          <a:xfrm>
            <a:off x="677612" y="5128309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39" name="Text Placeholder 11"/>
          <p:cNvSpPr>
            <a:spLocks noGrp="1"/>
          </p:cNvSpPr>
          <p:nvPr/>
        </p:nvSpPr>
        <p:spPr bwMode="auto">
          <a:xfrm>
            <a:off x="677612" y="5469471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40" name="Picture 39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3" y="2706339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3" name="Picture 42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739183" y="1349495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44" name="Picture 43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7818" y="3543704"/>
            <a:ext cx="2278271" cy="2500255"/>
          </a:xfrm>
          <a:prstGeom prst="rect">
            <a:avLst/>
          </a:prstGeom>
        </p:spPr>
      </p:pic>
      <p:pic>
        <p:nvPicPr>
          <p:cNvPr id="1026" name="Picture 2" descr="E:\2.Work\98-361\resources\images\repetition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7" y="2706339"/>
            <a:ext cx="4778374" cy="35906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43000"/>
            <a:ext cx="11734800" cy="190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for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loop combines the three elements of iteration into a more readable code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initialization expression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termination condition expression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counting expression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6812" y="4084082"/>
            <a:ext cx="77724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10;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Console.WriteLine(“Current number is – “ + 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Console.WriteLine(“Loop has finished successfully.“);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0697" y="3217390"/>
            <a:ext cx="2667000" cy="578882"/>
          </a:xfrm>
          <a:prstGeom prst="wedgeRoundRectCallout">
            <a:avLst>
              <a:gd name="adj1" fmla="val 53663"/>
              <a:gd name="adj2" fmla="val 1042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9412" y="5145911"/>
            <a:ext cx="1912450" cy="578882"/>
          </a:xfrm>
          <a:prstGeom prst="wedgeRoundRectCallout">
            <a:avLst>
              <a:gd name="adj1" fmla="val 58651"/>
              <a:gd name="adj2" fmla="val -1265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60375" y="3217390"/>
            <a:ext cx="2667000" cy="578882"/>
          </a:xfrm>
          <a:prstGeom prst="wedgeRoundRectCallout">
            <a:avLst>
              <a:gd name="adj1" fmla="val -138865"/>
              <a:gd name="adj2" fmla="val 112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570412" y="3217390"/>
            <a:ext cx="2667000" cy="578882"/>
          </a:xfrm>
          <a:prstGeom prst="wedgeRoundRectCallout">
            <a:avLst>
              <a:gd name="adj1" fmla="val -36446"/>
              <a:gd name="adj2" fmla="val 10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25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43000"/>
            <a:ext cx="117348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foreach</a:t>
            </a:r>
            <a:r>
              <a:rPr lang="en-US" sz="3200" dirty="0"/>
              <a:t> loop is useful for iterating through the elements of a collection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51212" y="2819400"/>
            <a:ext cx="843048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int[]{ 1, 2, 3, 4, 5, 6, 7, 8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secondaryNumbers = new int[8];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Console.WriteLine(“The current number is – “ + 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secondaryNumbers[number - 1] = number;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Console.WriteLine(“Foreach loop has finished!”);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27012" y="2813538"/>
            <a:ext cx="2667000" cy="1371600"/>
          </a:xfrm>
          <a:prstGeom prst="wedgeRoundRectCallout">
            <a:avLst>
              <a:gd name="adj1" fmla="val 120845"/>
              <a:gd name="adj2" fmla="val 260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Initialization,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Condition,</a:t>
            </a:r>
          </a:p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7012" y="4892159"/>
            <a:ext cx="2667000" cy="578882"/>
          </a:xfrm>
          <a:prstGeom prst="wedgeRoundRectCallout">
            <a:avLst>
              <a:gd name="adj1" fmla="val 67289"/>
              <a:gd name="adj2" fmla="val -1164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25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410200"/>
            <a:ext cx="10363200" cy="820600"/>
          </a:xfrm>
        </p:spPr>
        <p:txBody>
          <a:bodyPr/>
          <a:lstStyle/>
          <a:p>
            <a:r>
              <a:rPr lang="en-US" dirty="0"/>
              <a:t>Recursion</a:t>
            </a:r>
          </a:p>
        </p:txBody>
      </p:sp>
      <p:pic>
        <p:nvPicPr>
          <p:cNvPr id="3074" name="Picture 2" descr="E:\2.Work\98-361\resources\images\recur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1219200"/>
            <a:ext cx="3810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2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49407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67404"/>
            <a:ext cx="11734800" cy="11185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Recursion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/>
              <a:t>is solving methodology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pattern</a:t>
            </a:r>
            <a:r>
              <a:rPr lang="en-US" sz="2800" dirty="0"/>
              <a:t> which relies on finding a solution </a:t>
            </a:r>
            <a:r>
              <a:rPr lang="en-US" sz="2800"/>
              <a:t>for smaller  </a:t>
            </a:r>
            <a:r>
              <a:rPr lang="en-US" sz="2800" dirty="0"/>
              <a:t>problem in order to find a solution for bigger one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7680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Recursion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2832081"/>
            <a:ext cx="628444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Factorial(int 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if(number == 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* Factorial(n –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099" name="Picture 3" descr="E:\2.Work\98-361\resources\images\Recursion in 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2971388"/>
            <a:ext cx="3933469" cy="28607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49407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285632"/>
            <a:ext cx="11734800" cy="14995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To construct a recursive method, we must have: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 base case – the terminating condition, and the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bottom </a:t>
            </a:r>
            <a:r>
              <a:rPr lang="en-US" sz="3000" dirty="0"/>
              <a:t>of the recursion.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 recursive case – the step-forward into the algorithm – the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recursive call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7680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Recursion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48055" y="2971800"/>
            <a:ext cx="628444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Factorial(int number)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if(number == 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* Factorial(n –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26318" y="3820313"/>
            <a:ext cx="2667000" cy="578882"/>
          </a:xfrm>
          <a:prstGeom prst="wedgeRoundRectCallout">
            <a:avLst>
              <a:gd name="adj1" fmla="val 138059"/>
              <a:gd name="adj2" fmla="val 658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8012" y="2971800"/>
            <a:ext cx="3503612" cy="578882"/>
          </a:xfrm>
          <a:prstGeom prst="wedgeRoundRectCallout">
            <a:avLst>
              <a:gd name="adj1" fmla="val 129858"/>
              <a:gd name="adj2" fmla="val 759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Terminating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026318" y="4618077"/>
            <a:ext cx="2667000" cy="578882"/>
          </a:xfrm>
          <a:prstGeom prst="wedgeRoundRectCallout">
            <a:avLst>
              <a:gd name="adj1" fmla="val 135860"/>
              <a:gd name="adj2" fmla="val 1042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23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447800"/>
            <a:ext cx="7503635" cy="4495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What are loops?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What do we need to make a loop – the four elements of a loop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Differences in the syntax and behavior of different loops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What is Recursion?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What is necessary to have, when making a recursive algorithm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438400"/>
            <a:ext cx="4148786" cy="307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9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173653"/>
            <a:ext cx="7543800" cy="48173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What is a repetition structure?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How can they be useful to us?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What types of repetition structures does C# support?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What does every repetition structure need to have?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Different ways to make repetition</a:t>
            </a: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0" y="13716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200"/>
            <a:ext cx="8229600" cy="4724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Repetition structures, or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</a:rPr>
              <a:t>loops</a:t>
            </a:r>
            <a:r>
              <a:rPr lang="en-US" sz="3000" dirty="0"/>
              <a:t>, are used when a program needs to repeatedly process one or more instructions until some condition is met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can help us execute one or more statements up to a desired number of times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Executing a repetitive action trough a loop helps us avoid code repetition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/>
              <a:t>What is a repetition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050" name="Picture 2" descr="E:\2.Work\98-361\resources\images\изтеглен файл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367" y="2133600"/>
            <a:ext cx="353447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20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95400"/>
            <a:ext cx="7391401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Constructing a loop requires four elements: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Condition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Body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Incrementation</a:t>
            </a:r>
            <a:r>
              <a:rPr lang="en-US" sz="2800" dirty="0"/>
              <a:t> / Actualization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Different loops implement these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   elements in a different way.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en-US" dirty="0"/>
              <a:t>Elements of a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28" name="Picture 4" descr="E:\2.Work\98-361\resources\images\4-elements-lo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2057400"/>
            <a:ext cx="5366671" cy="339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3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30" y="5410200"/>
            <a:ext cx="10363200" cy="820600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1027" name="Picture 3" descr="E:\2.Work\98-361\resources\images\lo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828800"/>
            <a:ext cx="7259637" cy="2933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43000"/>
            <a:ext cx="11734800" cy="1371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while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loop repeatedly executes a block of statements until a specified Boolean expression evaluates to false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loop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90400" y="2743200"/>
            <a:ext cx="75428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while(number &gt; 1)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= number * factorial;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Console.WriteLine(“Factorial of 20 – “ + factorial);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2590800"/>
            <a:ext cx="2667000" cy="578882"/>
          </a:xfrm>
          <a:prstGeom prst="wedgeRoundRectCallout">
            <a:avLst>
              <a:gd name="adj1" fmla="val 80036"/>
              <a:gd name="adj2" fmla="val 354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8012" y="4471824"/>
            <a:ext cx="2667000" cy="578882"/>
          </a:xfrm>
          <a:prstGeom prst="wedgeRoundRectCallout">
            <a:avLst>
              <a:gd name="adj1" fmla="val 80036"/>
              <a:gd name="adj2" fmla="val -435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5388163"/>
            <a:ext cx="2667000" cy="578882"/>
          </a:xfrm>
          <a:prstGeom prst="wedgeRoundRectCallout">
            <a:avLst>
              <a:gd name="adj1" fmla="val 102894"/>
              <a:gd name="adj2" fmla="val -1184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8012" y="3505200"/>
            <a:ext cx="2667000" cy="578882"/>
          </a:xfrm>
          <a:prstGeom prst="wedgeRoundRectCallout">
            <a:avLst>
              <a:gd name="adj1" fmla="val 81355"/>
              <a:gd name="adj2" fmla="val 273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This is a simple representation of the while loop</a:t>
            </a: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loop Example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534681" y="243840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endParaRPr lang="bg-BG" b="1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134881" y="2819400"/>
            <a:ext cx="424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464470" y="24384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 = 10</a:t>
            </a:r>
            <a:endParaRPr lang="bg-BG" b="1" dirty="0"/>
          </a:p>
        </p:txBody>
      </p:sp>
      <p:cxnSp>
        <p:nvCxnSpPr>
          <p:cNvPr id="23" name="Straight Arrow Connector 22"/>
          <p:cNvCxnSpPr>
            <a:stCxn id="14" idx="2"/>
            <a:endCxn id="26" idx="1"/>
          </p:cNvCxnSpPr>
          <p:nvPr/>
        </p:nvCxnSpPr>
        <p:spPr>
          <a:xfrm>
            <a:off x="4249431" y="2819400"/>
            <a:ext cx="78457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5034003" y="2438400"/>
            <a:ext cx="1937364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 &lt; 20</a:t>
            </a:r>
            <a:endParaRPr lang="bg-BG" b="1" dirty="0"/>
          </a:p>
        </p:txBody>
      </p:sp>
      <p:cxnSp>
        <p:nvCxnSpPr>
          <p:cNvPr id="9" name="Straight Arrow Connector 8"/>
          <p:cNvCxnSpPr>
            <a:stCxn id="26" idx="2"/>
            <a:endCxn id="24" idx="0"/>
          </p:cNvCxnSpPr>
          <p:nvPr/>
        </p:nvCxnSpPr>
        <p:spPr>
          <a:xfrm>
            <a:off x="6002685" y="3200400"/>
            <a:ext cx="0" cy="5861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/>
          <p:cNvSpPr/>
          <p:nvPr/>
        </p:nvSpPr>
        <p:spPr>
          <a:xfrm>
            <a:off x="4984914" y="3786553"/>
            <a:ext cx="2035542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 X</a:t>
            </a:r>
            <a:endParaRPr lang="bg-BG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987666" y="4548553"/>
            <a:ext cx="15019" cy="4806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lelogram 38"/>
          <p:cNvSpPr/>
          <p:nvPr/>
        </p:nvSpPr>
        <p:spPr>
          <a:xfrm>
            <a:off x="4984914" y="5029200"/>
            <a:ext cx="1815004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 = X + 1</a:t>
            </a:r>
            <a:endParaRPr lang="bg-BG" b="1" dirty="0"/>
          </a:p>
        </p:txBody>
      </p:sp>
      <p:cxnSp>
        <p:nvCxnSpPr>
          <p:cNvPr id="90" name="Elbow Connector 89"/>
          <p:cNvCxnSpPr>
            <a:stCxn id="39" idx="5"/>
          </p:cNvCxnSpPr>
          <p:nvPr/>
        </p:nvCxnSpPr>
        <p:spPr>
          <a:xfrm rot="10800000">
            <a:off x="4641718" y="2819400"/>
            <a:ext cx="438447" cy="25908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24771" y="3176954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  <a:endParaRPr lang="bg-BG" sz="2800" dirty="0"/>
          </a:p>
        </p:txBody>
      </p:sp>
      <p:sp>
        <p:nvSpPr>
          <p:cNvPr id="92" name="Flowchart: Terminator 91"/>
          <p:cNvSpPr/>
          <p:nvPr/>
        </p:nvSpPr>
        <p:spPr>
          <a:xfrm>
            <a:off x="8380412" y="5029200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STOP</a:t>
            </a:r>
            <a:endParaRPr lang="bg-BG" sz="2800" dirty="0"/>
          </a:p>
        </p:txBody>
      </p:sp>
      <p:cxnSp>
        <p:nvCxnSpPr>
          <p:cNvPr id="96" name="Elbow Connector 95"/>
          <p:cNvCxnSpPr>
            <a:stCxn id="26" idx="3"/>
            <a:endCxn id="92" idx="0"/>
          </p:cNvCxnSpPr>
          <p:nvPr/>
        </p:nvCxnSpPr>
        <p:spPr>
          <a:xfrm>
            <a:off x="6971367" y="2819400"/>
            <a:ext cx="2267853" cy="22098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54037" y="205740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9073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6" grpId="0" animBg="1"/>
      <p:bldP spid="24" grpId="0" animBg="1"/>
      <p:bldP spid="39" grpId="0" animBg="1"/>
      <p:bldP spid="91" grpId="0"/>
      <p:bldP spid="92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143000"/>
            <a:ext cx="11734800" cy="15605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do-while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loop is almost the same as the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while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/>
              <a:t>loop except it evaluates its condition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after 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will always execute the block of code at least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ONCE</a:t>
            </a: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1524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- While loop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189411" y="2880240"/>
            <a:ext cx="75043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 //this should break the loop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Console.WriteLine(“I will loop at least once!”);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while(number !=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Console.WriteLine(“Number is now – “ + number);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2703580"/>
            <a:ext cx="2667000" cy="578882"/>
          </a:xfrm>
          <a:prstGeom prst="wedgeRoundRectCallout">
            <a:avLst>
              <a:gd name="adj1" fmla="val 78278"/>
              <a:gd name="adj2" fmla="val 19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8012" y="3505200"/>
            <a:ext cx="2667000" cy="578882"/>
          </a:xfrm>
          <a:prstGeom prst="wedgeRoundRectCallout">
            <a:avLst>
              <a:gd name="adj1" fmla="val 84432"/>
              <a:gd name="adj2" fmla="val 617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8012" y="4329736"/>
            <a:ext cx="2667000" cy="578882"/>
          </a:xfrm>
          <a:prstGeom prst="wedgeRoundRectCallout">
            <a:avLst>
              <a:gd name="adj1" fmla="val 100696"/>
              <a:gd name="adj2" fmla="val 273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9870" y="5181600"/>
            <a:ext cx="2667000" cy="578882"/>
          </a:xfrm>
          <a:prstGeom prst="wedgeRoundRectCallout">
            <a:avLst>
              <a:gd name="adj1" fmla="val 80915"/>
              <a:gd name="adj2" fmla="val 30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6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009" y="1109990"/>
            <a:ext cx="11125200" cy="914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This is a simple representation of the while loop.</a:t>
            </a:r>
            <a:endParaRPr lang="en-US" sz="30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227012" y="23446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- While loop Example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534681" y="2438400"/>
            <a:ext cx="1600200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  <a:endParaRPr lang="bg-BG" b="1" dirty="0"/>
          </a:p>
        </p:txBody>
      </p:sp>
      <p:cxnSp>
        <p:nvCxnSpPr>
          <p:cNvPr id="12" name="Straight Arrow Connector 11"/>
          <p:cNvCxnSpPr>
            <a:stCxn id="10" idx="3"/>
            <a:endCxn id="14" idx="5"/>
          </p:cNvCxnSpPr>
          <p:nvPr/>
        </p:nvCxnSpPr>
        <p:spPr>
          <a:xfrm>
            <a:off x="2134881" y="2819400"/>
            <a:ext cx="42483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2464470" y="2438400"/>
            <a:ext cx="1880211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 = 10</a:t>
            </a:r>
            <a:endParaRPr lang="bg-BG" b="1" dirty="0"/>
          </a:p>
        </p:txBody>
      </p:sp>
      <p:cxnSp>
        <p:nvCxnSpPr>
          <p:cNvPr id="23" name="Straight Arrow Connector 22"/>
          <p:cNvCxnSpPr>
            <a:stCxn id="14" idx="2"/>
          </p:cNvCxnSpPr>
          <p:nvPr/>
        </p:nvCxnSpPr>
        <p:spPr>
          <a:xfrm>
            <a:off x="4249431" y="2819400"/>
            <a:ext cx="70198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9904412" y="2438400"/>
            <a:ext cx="1937364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 &lt; 20</a:t>
            </a:r>
            <a:endParaRPr lang="bg-BG" b="1" dirty="0"/>
          </a:p>
        </p:txBody>
      </p:sp>
      <p:sp>
        <p:nvSpPr>
          <p:cNvPr id="24" name="Parallelogram 23"/>
          <p:cNvSpPr/>
          <p:nvPr/>
        </p:nvSpPr>
        <p:spPr>
          <a:xfrm>
            <a:off x="4825950" y="2438400"/>
            <a:ext cx="2035542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 X</a:t>
            </a:r>
            <a:endParaRPr lang="bg-BG" b="1" dirty="0"/>
          </a:p>
        </p:txBody>
      </p:sp>
      <p:sp>
        <p:nvSpPr>
          <p:cNvPr id="39" name="Parallelogram 38"/>
          <p:cNvSpPr/>
          <p:nvPr/>
        </p:nvSpPr>
        <p:spPr>
          <a:xfrm>
            <a:off x="7375871" y="2438400"/>
            <a:ext cx="1815004" cy="762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 = X + 1</a:t>
            </a:r>
            <a:endParaRPr lang="bg-BG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9843223" y="1915180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</a:t>
            </a:r>
            <a:endParaRPr lang="bg-BG" sz="2800" dirty="0"/>
          </a:p>
        </p:txBody>
      </p:sp>
      <p:sp>
        <p:nvSpPr>
          <p:cNvPr id="92" name="Flowchart: Terminator 91"/>
          <p:cNvSpPr/>
          <p:nvPr/>
        </p:nvSpPr>
        <p:spPr>
          <a:xfrm>
            <a:off x="10014286" y="4506904"/>
            <a:ext cx="1717615" cy="762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STOP</a:t>
            </a:r>
            <a:endParaRPr lang="bg-BG" sz="2800" dirty="0"/>
          </a:p>
        </p:txBody>
      </p:sp>
      <p:sp>
        <p:nvSpPr>
          <p:cNvPr id="97" name="TextBox 96"/>
          <p:cNvSpPr txBox="1"/>
          <p:nvPr/>
        </p:nvSpPr>
        <p:spPr>
          <a:xfrm>
            <a:off x="9569958" y="3505200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False</a:t>
            </a:r>
            <a:endParaRPr lang="bg-BG" sz="2800" dirty="0"/>
          </a:p>
        </p:txBody>
      </p:sp>
      <p:cxnSp>
        <p:nvCxnSpPr>
          <p:cNvPr id="25" name="Straight Arrow Connector 24"/>
          <p:cNvCxnSpPr>
            <a:stCxn id="24" idx="2"/>
            <a:endCxn id="39" idx="5"/>
          </p:cNvCxnSpPr>
          <p:nvPr/>
        </p:nvCxnSpPr>
        <p:spPr>
          <a:xfrm>
            <a:off x="6766242" y="2819400"/>
            <a:ext cx="70487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6" idx="2"/>
            <a:endCxn id="92" idx="0"/>
          </p:cNvCxnSpPr>
          <p:nvPr/>
        </p:nvCxnSpPr>
        <p:spPr>
          <a:xfrm>
            <a:off x="10873094" y="3200400"/>
            <a:ext cx="0" cy="1306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  <a:endCxn id="26" idx="1"/>
          </p:cNvCxnSpPr>
          <p:nvPr/>
        </p:nvCxnSpPr>
        <p:spPr>
          <a:xfrm>
            <a:off x="9095625" y="2819400"/>
            <a:ext cx="8087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6" idx="0"/>
          </p:cNvCxnSpPr>
          <p:nvPr/>
        </p:nvCxnSpPr>
        <p:spPr>
          <a:xfrm rot="16200000" flipH="1" flipV="1">
            <a:off x="7546258" y="-507437"/>
            <a:ext cx="381000" cy="6272673"/>
          </a:xfrm>
          <a:prstGeom prst="bentConnector4">
            <a:avLst>
              <a:gd name="adj1" fmla="val -158462"/>
              <a:gd name="adj2" fmla="val 9995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6" grpId="0" animBg="1"/>
      <p:bldP spid="24" grpId="0" animBg="1"/>
      <p:bldP spid="39" grpId="0" animBg="1"/>
      <p:bldP spid="91" grpId="0"/>
      <p:bldP spid="92" grpId="0" animBg="1"/>
      <p:bldP spid="97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907</Words>
  <Application>Microsoft Office PowerPoint</Application>
  <PresentationFormat>Custom</PresentationFormat>
  <Paragraphs>194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2_SoftUni 16x9</vt:lpstr>
      <vt:lpstr>PowerPoint Presentation</vt:lpstr>
      <vt:lpstr>Table of Contents</vt:lpstr>
      <vt:lpstr>What is a repetition structure</vt:lpstr>
      <vt:lpstr>Elements of a loop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PowerPoint Presentation</vt:lpstr>
      <vt:lpstr>PowerPoint Presentation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2017-07-12T04:07:03Z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