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16"/>
  </p:notesMasterIdLst>
  <p:handoutMasterIdLst>
    <p:handoutMasterId r:id="rId17"/>
  </p:handoutMasterIdLst>
  <p:sldIdLst>
    <p:sldId id="274" r:id="rId5"/>
    <p:sldId id="430" r:id="rId6"/>
    <p:sldId id="427" r:id="rId7"/>
    <p:sldId id="439" r:id="rId8"/>
    <p:sldId id="440" r:id="rId9"/>
    <p:sldId id="441" r:id="rId10"/>
    <p:sldId id="442" r:id="rId11"/>
    <p:sldId id="443" r:id="rId12"/>
    <p:sldId id="438" r:id="rId13"/>
    <p:sldId id="444" r:id="rId14"/>
    <p:sldId id="42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30" y="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Error handling. Exceptions.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5612" y="3595246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exception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41" y="2467834"/>
            <a:ext cx="2869911" cy="38960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524001"/>
            <a:ext cx="7503635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exceptions?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types of exceptions can, most likely, occur in our code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causes them and how to “catch” them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catch multiple exceptions in order to secure our code more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execute something regardless of whether an exception is thrown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1336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1" y="1143000"/>
            <a:ext cx="80010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How are errors presented in C#.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Error types</a:t>
            </a:r>
            <a:r>
              <a:rPr lang="en-US" sz="3600" dirty="0"/>
              <a:t>, and their meaning</a:t>
            </a:r>
            <a:r>
              <a:rPr lang="en-US" sz="3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When do errors normally occur.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How to handle errors: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atch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inally block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1357983"/>
            <a:ext cx="6705600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Error conditions are an often occurrences in the execution of computer programs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When that happens</a:t>
            </a:r>
            <a:r>
              <a:rPr lang="en-US" sz="3000" dirty="0"/>
              <a:t>, the runtime creates an object to represent the </a:t>
            </a:r>
            <a:r>
              <a:rPr lang="en-US" sz="3000" dirty="0" smtClean="0"/>
              <a:t>error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That object is called – an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exception</a:t>
            </a:r>
            <a:endParaRPr lang="en-US" sz="3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Exceptions?</a:t>
            </a:r>
            <a:endParaRPr lang="en-US" dirty="0"/>
          </a:p>
        </p:txBody>
      </p:sp>
      <p:pic>
        <p:nvPicPr>
          <p:cNvPr id="1026" name="Picture 2" descr="E:\2.Work\98-361\resources\images\exce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2057400"/>
            <a:ext cx="4964112" cy="35497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0593" y="1257318"/>
            <a:ext cx="1139641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err="1" smtClean="0">
                <a:solidFill>
                  <a:schemeClr val="tx2">
                    <a:lumMod val="50000"/>
                  </a:schemeClr>
                </a:solidFill>
              </a:rPr>
              <a:t>ArgumentException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– thrown when an operation is invoked with invalid arguments</a:t>
            </a:r>
          </a:p>
          <a:p>
            <a:pPr>
              <a:lnSpc>
                <a:spcPct val="100000"/>
              </a:lnSpc>
            </a:pPr>
            <a:r>
              <a:rPr lang="en-US" sz="3000" b="1" dirty="0" err="1" smtClean="0">
                <a:solidFill>
                  <a:schemeClr val="tx2">
                    <a:lumMod val="50000"/>
                  </a:schemeClr>
                </a:solidFill>
              </a:rPr>
              <a:t>NullReferenceException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– </a:t>
            </a:r>
            <a:r>
              <a:rPr lang="en-US" sz="3000" dirty="0"/>
              <a:t>thrown when an operation is invoked with </a:t>
            </a:r>
            <a:r>
              <a:rPr lang="en-US" sz="3000" dirty="0" smtClean="0"/>
              <a:t>null arguments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b="1" dirty="0" err="1" smtClean="0">
                <a:solidFill>
                  <a:schemeClr val="tx2">
                    <a:lumMod val="50000"/>
                  </a:schemeClr>
                </a:solidFill>
              </a:rPr>
              <a:t>InvalidOperationException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– thrown when an operation is invoked </a:t>
            </a:r>
            <a:r>
              <a:rPr lang="en-US" sz="3000" dirty="0" smtClean="0"/>
              <a:t>in invalid circumstances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b="1" dirty="0" err="1" smtClean="0">
                <a:solidFill>
                  <a:schemeClr val="tx2">
                    <a:lumMod val="50000"/>
                  </a:schemeClr>
                </a:solidFill>
              </a:rPr>
              <a:t>FormatException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– thrown when an operation </a:t>
            </a:r>
            <a:r>
              <a:rPr lang="en-US" sz="3000" dirty="0" smtClean="0"/>
              <a:t>that takes a specific format of arguments is invoked with arguments of different from the needed format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Most Common Exception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263180"/>
            <a:ext cx="6324600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handle an exception in C# you must use the, provided by the .NET Framework,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try-catch</a:t>
            </a:r>
            <a:r>
              <a:rPr lang="en-US" sz="3000" dirty="0" smtClean="0"/>
              <a:t> block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try-catch block allows you to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try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to execute a piece of code, and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catch </a:t>
            </a:r>
            <a:r>
              <a:rPr lang="en-US" sz="3000" dirty="0" smtClean="0"/>
              <a:t>a specific error which is likely to occur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to Handle </a:t>
            </a:r>
            <a:r>
              <a:rPr lang="en-US" dirty="0"/>
              <a:t>E</a:t>
            </a:r>
            <a:r>
              <a:rPr lang="en-US" dirty="0" smtClean="0"/>
              <a:t>xceptions?</a:t>
            </a:r>
            <a:endParaRPr lang="en-US" dirty="0"/>
          </a:p>
        </p:txBody>
      </p:sp>
      <p:pic>
        <p:nvPicPr>
          <p:cNvPr id="2050" name="Picture 2" descr="E:\2.Work\98-361\resources\images\trycatch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02" y="1263180"/>
            <a:ext cx="5248953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2.Work\98-361\resources\images\exception thr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05" y="4648200"/>
            <a:ext cx="6000750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263180"/>
            <a:ext cx="11658600" cy="13276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Handling an exception is done by wrapping the piece of code, that may throw an exception, in 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try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block, and the code that will execute on error in 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catch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block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Try-Catch Block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612" y="2590800"/>
            <a:ext cx="7924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divisor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number / divisor;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(DivideByZeroException exception)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Console.WriteLine(“Error: Cannot divide by zero.”);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2880241"/>
            <a:ext cx="2667000" cy="578882"/>
          </a:xfrm>
          <a:prstGeom prst="wedgeRoundRectCallout">
            <a:avLst>
              <a:gd name="adj1" fmla="val 69926"/>
              <a:gd name="adj2" fmla="val 100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try block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3810000"/>
            <a:ext cx="2667000" cy="838200"/>
          </a:xfrm>
          <a:prstGeom prst="wedgeRoundRectCallout">
            <a:avLst>
              <a:gd name="adj1" fmla="val 90146"/>
              <a:gd name="adj2" fmla="val 323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exception here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8012" y="4876800"/>
            <a:ext cx="2667000" cy="578882"/>
          </a:xfrm>
          <a:prstGeom prst="wedgeRoundRectCallout">
            <a:avLst>
              <a:gd name="adj1" fmla="val 71684"/>
              <a:gd name="adj2" fmla="val 3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catch block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37612" y="4229100"/>
            <a:ext cx="2971800" cy="800100"/>
          </a:xfrm>
          <a:prstGeom prst="wedgeRoundRectCallout">
            <a:avLst>
              <a:gd name="adj1" fmla="val -111061"/>
              <a:gd name="adj2" fmla="val 39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specified exception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08012" y="5619805"/>
            <a:ext cx="2667000" cy="787424"/>
          </a:xfrm>
          <a:prstGeom prst="wedgeRoundRectCallout">
            <a:avLst>
              <a:gd name="adj1" fmla="val 93663"/>
              <a:gd name="adj2" fmla="val -22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- executed on error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0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6511468" cy="47566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try-catch block supports multiple catch blocks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provides the opportunity to catch multiple exceptions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Catching multiple exceptions means covering more exceptional cases which leads to a more secured code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Try-Catch Block</a:t>
            </a:r>
            <a:endParaRPr lang="en-US" dirty="0"/>
          </a:p>
        </p:txBody>
      </p:sp>
      <p:pic>
        <p:nvPicPr>
          <p:cNvPr id="3074" name="Picture 2" descr="E:\2.Work\98-361\resources\images\try.catch.c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63" y="1752599"/>
            <a:ext cx="5205399" cy="3743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226" y="1447800"/>
            <a:ext cx="6511468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finally block is used in association with the try </a:t>
            </a:r>
            <a:r>
              <a:rPr lang="en-US" sz="3000" dirty="0" smtClean="0"/>
              <a:t>block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finally block is always executed regardless of whether an exception is </a:t>
            </a:r>
            <a:r>
              <a:rPr lang="en-US" sz="3000" dirty="0" smtClean="0"/>
              <a:t>thrown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finally block is often used to write clean-up </a:t>
            </a:r>
            <a:r>
              <a:rPr lang="en-US" sz="3000" dirty="0" smtClean="0"/>
              <a:t>code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Try-Catch-Finally Block</a:t>
            </a:r>
            <a:endParaRPr lang="en-US" dirty="0"/>
          </a:p>
        </p:txBody>
      </p:sp>
      <p:pic>
        <p:nvPicPr>
          <p:cNvPr id="4098" name="Picture 2" descr="E:\2.Work\98-361\resources\images\try.catch.final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752600"/>
            <a:ext cx="5247665" cy="3387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08412" y="4515023"/>
            <a:ext cx="2667000" cy="578882"/>
          </a:xfrm>
          <a:prstGeom prst="wedgeRoundRectCallout">
            <a:avLst>
              <a:gd name="adj1" fmla="val 74761"/>
              <a:gd name="adj2" fmla="val -94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finally block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8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2.Work\98-361\resources\images\try.catch.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4" y="1217563"/>
            <a:ext cx="3810000" cy="35888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604</Words>
  <Application>Microsoft Office PowerPoint</Application>
  <PresentationFormat>Custom</PresentationFormat>
  <Paragraphs>103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SoftUni 16x9</vt:lpstr>
      <vt:lpstr>3_SoftUni 16x9</vt:lpstr>
      <vt:lpstr>2_SoftUni 16x9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2016-06-24T14:47:34Z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