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86" r:id="rId3"/>
  </p:sldMasterIdLst>
  <p:notesMasterIdLst>
    <p:notesMasterId r:id="rId31"/>
  </p:notesMasterIdLst>
  <p:handoutMasterIdLst>
    <p:handoutMasterId r:id="rId32"/>
  </p:handoutMasterIdLst>
  <p:sldIdLst>
    <p:sldId id="274" r:id="rId4"/>
    <p:sldId id="430" r:id="rId5"/>
    <p:sldId id="441" r:id="rId6"/>
    <p:sldId id="442" r:id="rId7"/>
    <p:sldId id="444" r:id="rId8"/>
    <p:sldId id="445" r:id="rId9"/>
    <p:sldId id="420" r:id="rId10"/>
    <p:sldId id="427" r:id="rId11"/>
    <p:sldId id="439" r:id="rId12"/>
    <p:sldId id="443" r:id="rId13"/>
    <p:sldId id="451" r:id="rId14"/>
    <p:sldId id="464" r:id="rId15"/>
    <p:sldId id="446" r:id="rId16"/>
    <p:sldId id="447" r:id="rId17"/>
    <p:sldId id="454" r:id="rId18"/>
    <p:sldId id="453" r:id="rId19"/>
    <p:sldId id="449" r:id="rId20"/>
    <p:sldId id="450" r:id="rId21"/>
    <p:sldId id="452" r:id="rId22"/>
    <p:sldId id="438" r:id="rId23"/>
    <p:sldId id="455" r:id="rId24"/>
    <p:sldId id="456" r:id="rId25"/>
    <p:sldId id="457" r:id="rId26"/>
    <p:sldId id="460" r:id="rId27"/>
    <p:sldId id="461" r:id="rId28"/>
    <p:sldId id="462" r:id="rId29"/>
    <p:sldId id="46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6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8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503612" y="457200"/>
            <a:ext cx="8094577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Object-Oriented Programming</a:t>
            </a:r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865226" y="1600200"/>
            <a:ext cx="7732964" cy="699338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Thinking in the Object-Oriented Way</a:t>
            </a:r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7818" y="3543704"/>
            <a:ext cx="2278271" cy="2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07839" y="322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Create Classes?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406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34961" y="3094736"/>
            <a:ext cx="7696200" cy="332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this.Bark(name);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Bark(string 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Console.WriteLine(“Wuf Wuf! My name is + ” + 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4618" y="2469040"/>
            <a:ext cx="2667000" cy="578882"/>
          </a:xfrm>
          <a:prstGeom prst="wedgeRoundRectCallout">
            <a:avLst>
              <a:gd name="adj1" fmla="val 76959"/>
              <a:gd name="adj2" fmla="val 84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modifier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646612" y="2286000"/>
            <a:ext cx="2514600" cy="578882"/>
          </a:xfrm>
          <a:prstGeom prst="wedgeRoundRectCallout">
            <a:avLst>
              <a:gd name="adj1" fmla="val -27656"/>
              <a:gd name="adj2" fmla="val 88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“class” keyword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083061" y="2333746"/>
            <a:ext cx="2667000" cy="578882"/>
          </a:xfrm>
          <a:prstGeom prst="wedgeRoundRectCallout">
            <a:avLst>
              <a:gd name="adj1" fmla="val -121722"/>
              <a:gd name="adj2" fmla="val 921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43009" y="1143000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A class is created by using the keyword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class</a:t>
            </a:r>
            <a:r>
              <a:rPr lang="en-US" sz="2800" dirty="0"/>
              <a:t>. A class has a name, an access modifier, and can have many members and methods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04618" y="3352800"/>
            <a:ext cx="2667000" cy="578882"/>
          </a:xfrm>
          <a:prstGeom prst="wedgeRoundRectCallout">
            <a:avLst>
              <a:gd name="adj1" fmla="val 93223"/>
              <a:gd name="adj2" fmla="val 313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91307" y="5181600"/>
            <a:ext cx="2667000" cy="578882"/>
          </a:xfrm>
          <a:prstGeom prst="wedgeRoundRectCallout">
            <a:avLst>
              <a:gd name="adj1" fmla="val 93224"/>
              <a:gd name="adj2" fmla="val -496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826476" y="4267200"/>
            <a:ext cx="2667000" cy="578882"/>
          </a:xfrm>
          <a:prstGeom prst="wedgeRoundRectCallout">
            <a:avLst>
              <a:gd name="adj1" fmla="val 108169"/>
              <a:gd name="adj2" fmla="val -27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call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07839" y="322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Data Fields?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406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13212" y="2286000"/>
            <a:ext cx="7696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this.Bark();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Console.WriteLine(“Wuf Wuf! My name is + ” + this.name);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43009" y="1113555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A 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field</a:t>
            </a:r>
            <a:r>
              <a:rPr lang="en-US" sz="2800" dirty="0"/>
              <a:t> is a variable declared in a class body that holds a part of a class's state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6544" y="2139286"/>
            <a:ext cx="2743200" cy="578882"/>
          </a:xfrm>
          <a:prstGeom prst="wedgeRoundRectCallout">
            <a:avLst>
              <a:gd name="adj1" fmla="val 85087"/>
              <a:gd name="adj2" fmla="val 100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declaration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60412" y="3048000"/>
            <a:ext cx="2743200" cy="578882"/>
          </a:xfrm>
          <a:prstGeom prst="wedgeRoundRectCallout">
            <a:avLst>
              <a:gd name="adj1" fmla="val 100121"/>
              <a:gd name="adj2" fmla="val 1285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initialization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783270" y="3626882"/>
            <a:ext cx="2743200" cy="838200"/>
          </a:xfrm>
          <a:prstGeom prst="wedgeRoundRectCallout">
            <a:avLst>
              <a:gd name="adj1" fmla="val 12515"/>
              <a:gd name="adj2" fmla="val 1706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usage in method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747101" y="3886200"/>
            <a:ext cx="2743200" cy="578882"/>
          </a:xfrm>
          <a:prstGeom prst="wedgeRoundRectCallout">
            <a:avLst>
              <a:gd name="adj1" fmla="val 100548"/>
              <a:gd name="adj2" fmla="val 27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call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60412" y="4876800"/>
            <a:ext cx="2743200" cy="578882"/>
          </a:xfrm>
          <a:prstGeom prst="wedgeRoundRectCallout">
            <a:avLst>
              <a:gd name="adj1" fmla="val 85163"/>
              <a:gd name="adj2" fmla="val 3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70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  <p:pic>
        <p:nvPicPr>
          <p:cNvPr id="1036" name="Picture 12" descr="Резултат с изображение за lego bricks transparent background">
            <a:extLst>
              <a:ext uri="{FF2B5EF4-FFF2-40B4-BE49-F238E27FC236}">
                <a16:creationId xmlns:a16="http://schemas.microsoft.com/office/drawing/2014/main" id="{70E46835-E145-42C0-B84D-4B191996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1905000"/>
            <a:ext cx="592666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2286000"/>
            <a:ext cx="6308603" cy="39978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3000" dirty="0"/>
              <a:t>Special class methods that are executed when a new instance of a class is created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Their main function is to prepare the new object for use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Constructors?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Constructors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are used to initialize the data members of the object</a:t>
            </a:r>
          </a:p>
        </p:txBody>
      </p:sp>
      <p:pic>
        <p:nvPicPr>
          <p:cNvPr id="2050" name="Picture 2" descr="E:\2.Work\98-361\resources\images\oop.constructor.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2590800"/>
            <a:ext cx="5122036" cy="33469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1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Creating Objects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406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13212" y="2502878"/>
            <a:ext cx="76962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Test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class Program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public static void Main(string[] 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string dogName = “Sharo”;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Dog myDog = new Dog(dogName);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myDog.Bark();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07839" y="1260270"/>
            <a:ext cx="11699044" cy="7033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Objects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/>
              <a:t>are created from the templates defined by classes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84212" y="2502879"/>
            <a:ext cx="2445850" cy="842633"/>
          </a:xfrm>
          <a:prstGeom prst="wedgeRoundRectCallout">
            <a:avLst>
              <a:gd name="adj1" fmla="val 148717"/>
              <a:gd name="adj2" fmla="val 188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for the constructor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18400" y="3634154"/>
            <a:ext cx="1977474" cy="914400"/>
          </a:xfrm>
          <a:prstGeom prst="wedgeRoundRectCallout">
            <a:avLst>
              <a:gd name="adj1" fmla="val 182853"/>
              <a:gd name="adj2" fmla="val 718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804609" y="2667001"/>
            <a:ext cx="2004803" cy="914400"/>
          </a:xfrm>
          <a:prstGeom prst="wedgeRoundRectCallout">
            <a:avLst>
              <a:gd name="adj1" fmla="val -79949"/>
              <a:gd name="adj2" fmla="val 1654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18400" y="4700954"/>
            <a:ext cx="1977474" cy="914400"/>
          </a:xfrm>
          <a:prstGeom prst="wedgeRoundRectCallout">
            <a:avLst>
              <a:gd name="adj1" fmla="val 184039"/>
              <a:gd name="adj2" fmla="val -7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call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36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01" y="5334000"/>
            <a:ext cx="10363200" cy="820600"/>
          </a:xfrm>
        </p:spPr>
        <p:txBody>
          <a:bodyPr/>
          <a:lstStyle/>
          <a:p>
            <a:r>
              <a:rPr lang="en-US" dirty="0"/>
              <a:t>“this” keyword</a:t>
            </a:r>
          </a:p>
        </p:txBody>
      </p:sp>
      <p:pic>
        <p:nvPicPr>
          <p:cNvPr id="7172" name="Picture 4" descr="E:\2.Work\98-361\resources\images\oop.isspar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71" y="1600200"/>
            <a:ext cx="490477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6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006" y="2667000"/>
            <a:ext cx="6308603" cy="3733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keyword is a reference to the current instance of the class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this </a:t>
            </a:r>
            <a:r>
              <a:rPr lang="en-US" sz="3200" dirty="0"/>
              <a:t>keyword is used to refer to any member of the current object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“this” keyword.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59006" y="1143000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keyword can be used to access members from within constructors, instance methods, and accessors of instance properties</a:t>
            </a:r>
          </a:p>
        </p:txBody>
      </p:sp>
      <p:pic>
        <p:nvPicPr>
          <p:cNvPr id="6146" name="Picture 2" descr="E:\2.Work\98-361\resources\images\oop.this.keywo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3429000"/>
            <a:ext cx="5434351" cy="2362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099" name="Picture 3" descr="E:\2.Work\98-361\resources\images\oop.car.properti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1371600"/>
            <a:ext cx="6116782" cy="3733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5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2" y="2257188"/>
            <a:ext cx="6308603" cy="39978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3000" dirty="0"/>
              <a:t>Class members that can be accessed like data fields but contain code like a method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Are often used to expose the data fields of a class in a more controlled manner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Properties?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Properties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allow you to access class data in a safe and flexible way</a:t>
            </a:r>
          </a:p>
        </p:txBody>
      </p:sp>
      <p:pic>
        <p:nvPicPr>
          <p:cNvPr id="5123" name="Picture 3" descr="E:\2.Work\98-361\resources\images\oop.line.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1" y="1981200"/>
            <a:ext cx="4284019" cy="441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2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Auto-implemented Properties?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77956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Auto-implemented properties </a:t>
            </a:r>
            <a:r>
              <a:rPr lang="en-US" sz="3200" dirty="0"/>
              <a:t>simplify property declarations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60812" y="2362200"/>
            <a:ext cx="76962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int age)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Age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9178" y="2362201"/>
            <a:ext cx="2615834" cy="609600"/>
          </a:xfrm>
          <a:prstGeom prst="wedgeRoundRectCallout">
            <a:avLst>
              <a:gd name="adj1" fmla="val 109838"/>
              <a:gd name="adj2" fmla="val 1892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of properties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178" y="3703159"/>
            <a:ext cx="2920634" cy="1066800"/>
          </a:xfrm>
          <a:prstGeom prst="wedgeRoundRectCallout">
            <a:avLst>
              <a:gd name="adj1" fmla="val 76137"/>
              <a:gd name="adj2" fmla="val 934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Auto-implemented properties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1578" y="5333999"/>
            <a:ext cx="2615834" cy="776919"/>
          </a:xfrm>
          <a:prstGeom prst="wedgeRoundRectCallout">
            <a:avLst>
              <a:gd name="adj1" fmla="val 191403"/>
              <a:gd name="adj2" fmla="val -72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and setter are empty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4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050058"/>
            <a:ext cx="77724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What are methods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What is a class?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How to create a class?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What are fields, constructors and properties?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What are delegates and events?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What are namespaces?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What are static members in a class?</a:t>
            </a:r>
          </a:p>
          <a:p>
            <a:pPr>
              <a:lnSpc>
                <a:spcPct val="100000"/>
              </a:lnSpc>
            </a:pPr>
            <a:endParaRPr lang="en-US" sz="3800" dirty="0"/>
          </a:p>
          <a:p>
            <a:pPr>
              <a:lnSpc>
                <a:spcPct val="100000"/>
              </a:lnSpc>
            </a:pPr>
            <a:endParaRPr lang="en-US" sz="3800" dirty="0"/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/>
              <a:t>Exercise in class</a:t>
            </a:r>
            <a:endParaRPr lang="en-US" dirty="0"/>
          </a:p>
        </p:txBody>
      </p:sp>
      <p:pic>
        <p:nvPicPr>
          <p:cNvPr id="4098" name="Picture 2" descr="E:\2.Work\98-361\resources\images\oop.rect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143000"/>
            <a:ext cx="4114800" cy="37446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57" y="5334000"/>
            <a:ext cx="10363200" cy="820600"/>
          </a:xfrm>
        </p:spPr>
        <p:txBody>
          <a:bodyPr/>
          <a:lstStyle/>
          <a:p>
            <a:r>
              <a:rPr lang="en-US" dirty="0"/>
              <a:t>Delegates and Events</a:t>
            </a:r>
          </a:p>
        </p:txBody>
      </p:sp>
      <p:pic>
        <p:nvPicPr>
          <p:cNvPr id="8194" name="Picture 2" descr="E:\2.Work\98-361\resources\images\oop.delegates.and.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1066800"/>
            <a:ext cx="5065712" cy="40399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2476500"/>
            <a:ext cx="5410200" cy="3733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Can be used to declare a variable  referring to any method with the same signature as itself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Are used to pass methods as arguments to other methods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Delegates?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59006" y="1143000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Delegates</a:t>
            </a:r>
            <a:r>
              <a:rPr lang="en-US" sz="3200" dirty="0"/>
              <a:t> are special types that are used to encapsulate a method with a specific signature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4" y="2590800"/>
            <a:ext cx="6120093" cy="350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304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2438381"/>
            <a:ext cx="6262809" cy="3733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class that sends the notification is called a publisher of the event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The class that receives the notification is called the subscriber of the event</a:t>
            </a: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Events?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59006" y="1143000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are a way for a class to notify other classes or objects when something of interest happens </a:t>
            </a:r>
          </a:p>
        </p:txBody>
      </p:sp>
      <p:pic>
        <p:nvPicPr>
          <p:cNvPr id="9218" name="Picture 2" descr="E:\2.Work\98-361\resources\images\oop.even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21" y="2168731"/>
            <a:ext cx="5066436" cy="4273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49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2590800"/>
            <a:ext cx="6324600" cy="3733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Allows you to organize code and create globally unique class names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Namespaces implicitly have public access and this is not modifiable</a:t>
            </a: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Namespaces?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59006" y="1143000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The 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namespace</a:t>
            </a:r>
            <a:r>
              <a:rPr lang="en-US" sz="3200" dirty="0"/>
              <a:t> keyword is used to declare a scope that contains a set of related objects</a:t>
            </a:r>
          </a:p>
        </p:txBody>
      </p:sp>
      <p:pic>
        <p:nvPicPr>
          <p:cNvPr id="2050" name="Picture 2" descr="E:\2.Work\98-361\resources\images\oop.namespace.chekme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609" y="1992923"/>
            <a:ext cx="4595812" cy="43697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90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Namespaces?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58870" y="1371600"/>
            <a:ext cx="76962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Animals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delegate ProcessBark(Dog dog);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class Dog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private 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public Dog(string name)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this.name =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 . 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8282" y="1371600"/>
            <a:ext cx="2615834" cy="762000"/>
          </a:xfrm>
          <a:prstGeom prst="wedgeRoundRectCallout">
            <a:avLst>
              <a:gd name="adj1" fmla="val 77571"/>
              <a:gd name="adj2" fmla="val -19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declaration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28282" y="2362200"/>
            <a:ext cx="2615834" cy="762000"/>
          </a:xfrm>
          <a:prstGeom prst="wedgeRoundRectCallout">
            <a:avLst>
              <a:gd name="adj1" fmla="val 96394"/>
              <a:gd name="adj2" fmla="val -69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delegate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8282" y="3386849"/>
            <a:ext cx="2615834" cy="762000"/>
          </a:xfrm>
          <a:prstGeom prst="wedgeRoundRectCallout">
            <a:avLst>
              <a:gd name="adj1" fmla="val 98635"/>
              <a:gd name="adj2" fmla="val -968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class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2556" y="4343400"/>
            <a:ext cx="2615834" cy="838200"/>
          </a:xfrm>
          <a:prstGeom prst="wedgeRoundRectCallout">
            <a:avLst>
              <a:gd name="adj1" fmla="val 100428"/>
              <a:gd name="adj2" fmla="val 980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closing scope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28282" y="5427784"/>
            <a:ext cx="2615834" cy="911329"/>
          </a:xfrm>
          <a:prstGeom prst="wedgeRoundRectCallout">
            <a:avLst>
              <a:gd name="adj1" fmla="val 80709"/>
              <a:gd name="adj2" fmla="val 215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closing scope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2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2590800"/>
            <a:ext cx="6324600" cy="3733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static member is shared by all objects of the class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Static members exist even if no objects of the class have been defined</a:t>
            </a: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Static Members?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59006" y="1143000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Static members </a:t>
            </a:r>
            <a:r>
              <a:rPr lang="en-US" sz="3200" dirty="0"/>
              <a:t>belong to a class itself rather than individual objects</a:t>
            </a:r>
          </a:p>
        </p:txBody>
      </p:sp>
      <p:pic>
        <p:nvPicPr>
          <p:cNvPr id="3075" name="Picture 3" descr="E:\2.Work\98-361\resources\images\oop.static.consta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168731"/>
            <a:ext cx="4419600" cy="41559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1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177" y="1287645"/>
            <a:ext cx="7427435" cy="5189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What is Object-Oriented Programing?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What is the difference between objects and classes?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What are class members?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How to create objects?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How to use the “.this” keyword?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What are delegates and events?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cs typeface="Consolas" panose="020B0609020204030204" pitchFamily="49" charset="0"/>
              </a:rPr>
              <a:t>What are namespaces and static members?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2256158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0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3" name="Picture 2" descr="E:\2.Work\98-361\resources\images\oop.metho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905000"/>
            <a:ext cx="8782050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2133600"/>
            <a:ext cx="6308603" cy="39978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A method defines 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actions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operations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supported by a class 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The methods of a class represent its behavior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Methods?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method</a:t>
            </a:r>
            <a:r>
              <a:rPr lang="en-US" sz="3200" dirty="0"/>
              <a:t> is a block of code containing a series of statements</a:t>
            </a:r>
          </a:p>
        </p:txBody>
      </p:sp>
      <p:pic>
        <p:nvPicPr>
          <p:cNvPr id="1026" name="Picture 2" descr="E:\2.Work\98-361\resources\images\oop.d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070" y="2244968"/>
            <a:ext cx="4800600" cy="40388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Create Methods?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406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05762" y="2850118"/>
            <a:ext cx="7696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Console.WriteLine(“Wuf Wuf!”);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Console.WriteLine(“My name is Sharo!”);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Console.WriteLine(“Give me a biscuit!”);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07839" y="1260269"/>
            <a:ext cx="11699044" cy="12543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A method is defined by specifying the access level, the return type and the name of the method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1036" y="2850118"/>
            <a:ext cx="2441576" cy="578882"/>
          </a:xfrm>
          <a:prstGeom prst="wedgeRoundRectCallout">
            <a:avLst>
              <a:gd name="adj1" fmla="val 107385"/>
              <a:gd name="adj2" fmla="val 1812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modifier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20362" y="2088119"/>
            <a:ext cx="2064850" cy="578882"/>
          </a:xfrm>
          <a:prstGeom prst="wedgeRoundRectCallout">
            <a:avLst>
              <a:gd name="adj1" fmla="val -79880"/>
              <a:gd name="adj2" fmla="val 282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356112" y="2089530"/>
            <a:ext cx="2445850" cy="578882"/>
          </a:xfrm>
          <a:prstGeom prst="wedgeRoundRectCallout">
            <a:avLst>
              <a:gd name="adj1" fmla="val -156600"/>
              <a:gd name="adj2" fmla="val 278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1036" y="3993246"/>
            <a:ext cx="2441576" cy="578882"/>
          </a:xfrm>
          <a:prstGeom prst="wedgeRoundRectCallout">
            <a:avLst>
              <a:gd name="adj1" fmla="val 107865"/>
              <a:gd name="adj2" fmla="val 536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681036" y="5105400"/>
            <a:ext cx="2441576" cy="838200"/>
          </a:xfrm>
          <a:prstGeom prst="wedgeRoundRectCallout">
            <a:avLst>
              <a:gd name="adj1" fmla="val 123710"/>
              <a:gd name="adj2" fmla="val -425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executed on method call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14" grpId="0" animBg="1"/>
      <p:bldP spid="17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Create Methods?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406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2685997"/>
            <a:ext cx="76962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 . 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Bark(string name, int age)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Console.WriteLine(“Wuf Wuf!”);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Console.WriteLine(“My name is ” + 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Console.WriteLine(“I am “ + age + “ years old!”);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Console.WriteLine(“Give me a biscuit!”);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07839" y="1260269"/>
            <a:ext cx="11699044" cy="12543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A method can also be defined with an optional list of parameters in the parentheses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704012" y="1887434"/>
            <a:ext cx="2445850" cy="578882"/>
          </a:xfrm>
          <a:prstGeom prst="wedgeRoundRectCallout">
            <a:avLst>
              <a:gd name="adj1" fmla="val -124966"/>
              <a:gd name="adj2" fmla="val 278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90012" y="2971800"/>
            <a:ext cx="1977474" cy="914400"/>
          </a:xfrm>
          <a:prstGeom prst="wedgeRoundRectCallout">
            <a:avLst>
              <a:gd name="adj1" fmla="val -154468"/>
              <a:gd name="adj2" fmla="val 170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of parameters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8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1026" name="Picture 2" descr="E:\2.Work\98-361\resources\images\oop.anima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1095376"/>
            <a:ext cx="4238625" cy="3695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2529235"/>
            <a:ext cx="6509483" cy="2971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Every real-world object has its own state and behavior</a:t>
            </a: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Every complex object is made up</a:t>
            </a:r>
            <a:r>
              <a:rPr lang="bg-BG" sz="3200" dirty="0"/>
              <a:t> </a:t>
            </a:r>
            <a:r>
              <a:rPr lang="en-US" sz="3200" dirty="0"/>
              <a:t>of smaller less-complex objects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Object-Oriented Programming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406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Software Objects </a:t>
            </a:r>
            <a:r>
              <a:rPr lang="en-US" sz="3200" dirty="0"/>
              <a:t>are conceptually similar to real-world objects</a:t>
            </a:r>
          </a:p>
        </p:txBody>
      </p:sp>
      <p:pic>
        <p:nvPicPr>
          <p:cNvPr id="2051" name="Picture 3" descr="E:\2.Work\98-361\resources\images\oop.dog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01" y="2666146"/>
            <a:ext cx="5281149" cy="33276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2286000"/>
            <a:ext cx="6509483" cy="36576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3000" dirty="0"/>
              <a:t>Provides initial values for state and implementations of </a:t>
            </a:r>
            <a:r>
              <a:rPr lang="en-US" sz="3000" dirty="0" err="1"/>
              <a:t>behaviour</a:t>
            </a:r>
            <a:r>
              <a:rPr lang="en-US" sz="3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Can be composed of other classes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An object is also known as an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instance</a:t>
            </a:r>
            <a:r>
              <a:rPr lang="en-US" sz="3000" dirty="0"/>
              <a:t> of a class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Classes?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3009" y="1260269"/>
            <a:ext cx="11699044" cy="10257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class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is 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template</a:t>
            </a:r>
            <a:r>
              <a:rPr lang="en-US" sz="3200" dirty="0"/>
              <a:t> from which individual objects are created</a:t>
            </a:r>
          </a:p>
        </p:txBody>
      </p:sp>
      <p:pic>
        <p:nvPicPr>
          <p:cNvPr id="3075" name="Picture 3" descr="E:\2.Work\98-361\resources\images\oop.dog.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1" y="3048000"/>
            <a:ext cx="5447271" cy="304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6664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1430</Words>
  <Application>Microsoft Office PowerPoint</Application>
  <PresentationFormat>Custom</PresentationFormat>
  <Paragraphs>291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PowerPoint Presentation</vt:lpstr>
      <vt:lpstr>Table of Contents</vt:lpstr>
      <vt:lpstr>Methods</vt:lpstr>
      <vt:lpstr>PowerPoint Presentation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PowerPoint Presentation</vt:lpstr>
      <vt:lpstr>“this” keyword</vt:lpstr>
      <vt:lpstr>PowerPoint Presentation</vt:lpstr>
      <vt:lpstr>Properties</vt:lpstr>
      <vt:lpstr>PowerPoint Presentation</vt:lpstr>
      <vt:lpstr>PowerPoint Presentation</vt:lpstr>
      <vt:lpstr>Exercise in class</vt:lpstr>
      <vt:lpstr>Delegates and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2017-07-18T08:24:19Z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