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86" r:id="rId3"/>
  </p:sldMasterIdLst>
  <p:notesMasterIdLst>
    <p:notesMasterId r:id="rId38"/>
  </p:notesMasterIdLst>
  <p:handoutMasterIdLst>
    <p:handoutMasterId r:id="rId39"/>
  </p:handoutMasterIdLst>
  <p:sldIdLst>
    <p:sldId id="274" r:id="rId4"/>
    <p:sldId id="430" r:id="rId5"/>
    <p:sldId id="420" r:id="rId6"/>
    <p:sldId id="427" r:id="rId7"/>
    <p:sldId id="439" r:id="rId8"/>
    <p:sldId id="440" r:id="rId9"/>
    <p:sldId id="441" r:id="rId10"/>
    <p:sldId id="442" r:id="rId11"/>
    <p:sldId id="444" r:id="rId12"/>
    <p:sldId id="443" r:id="rId13"/>
    <p:sldId id="445" r:id="rId14"/>
    <p:sldId id="447" r:id="rId15"/>
    <p:sldId id="448" r:id="rId16"/>
    <p:sldId id="453" r:id="rId17"/>
    <p:sldId id="449" r:id="rId18"/>
    <p:sldId id="450" r:id="rId19"/>
    <p:sldId id="451" r:id="rId20"/>
    <p:sldId id="452" r:id="rId21"/>
    <p:sldId id="454" r:id="rId22"/>
    <p:sldId id="455" r:id="rId23"/>
    <p:sldId id="456" r:id="rId24"/>
    <p:sldId id="459" r:id="rId25"/>
    <p:sldId id="457" r:id="rId26"/>
    <p:sldId id="460" r:id="rId27"/>
    <p:sldId id="458" r:id="rId28"/>
    <p:sldId id="469" r:id="rId29"/>
    <p:sldId id="461" r:id="rId30"/>
    <p:sldId id="462" r:id="rId31"/>
    <p:sldId id="463" r:id="rId32"/>
    <p:sldId id="467" r:id="rId33"/>
    <p:sldId id="464" r:id="rId34"/>
    <p:sldId id="465" r:id="rId35"/>
    <p:sldId id="466" r:id="rId36"/>
    <p:sldId id="468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86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108" y="1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45508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920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473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89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5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3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4"/>
          <p:cNvSpPr>
            <a:spLocks noGrp="1"/>
          </p:cNvSpPr>
          <p:nvPr/>
        </p:nvSpPr>
        <p:spPr>
          <a:xfrm>
            <a:off x="3167818" y="457200"/>
            <a:ext cx="8430371" cy="108737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General Software Development</a:t>
            </a:r>
          </a:p>
        </p:txBody>
      </p:sp>
      <p:sp>
        <p:nvSpPr>
          <p:cNvPr id="35" name="Subtitle 5"/>
          <p:cNvSpPr>
            <a:spLocks noGrp="1"/>
          </p:cNvSpPr>
          <p:nvPr/>
        </p:nvSpPr>
        <p:spPr>
          <a:xfrm>
            <a:off x="3960812" y="1600200"/>
            <a:ext cx="7637377" cy="699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Structures and Algorithms</a:t>
            </a:r>
          </a:p>
        </p:txBody>
      </p:sp>
      <p:sp>
        <p:nvSpPr>
          <p:cNvPr id="36" name="Text Placeholder 6"/>
          <p:cNvSpPr>
            <a:spLocks noGrp="1"/>
          </p:cNvSpPr>
          <p:nvPr/>
        </p:nvSpPr>
        <p:spPr bwMode="auto">
          <a:xfrm>
            <a:off x="677612" y="415330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SoftUni Team</a:t>
            </a:r>
          </a:p>
        </p:txBody>
      </p:sp>
      <p:sp>
        <p:nvSpPr>
          <p:cNvPr id="37" name="Text Placeholder 7"/>
          <p:cNvSpPr>
            <a:spLocks noGrp="1"/>
          </p:cNvSpPr>
          <p:nvPr/>
        </p:nvSpPr>
        <p:spPr bwMode="auto">
          <a:xfrm>
            <a:off x="677613" y="462320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Trainers</a:t>
            </a:r>
          </a:p>
        </p:txBody>
      </p:sp>
      <p:sp>
        <p:nvSpPr>
          <p:cNvPr id="38" name="Text Placeholder 10"/>
          <p:cNvSpPr>
            <a:spLocks noGrp="1"/>
          </p:cNvSpPr>
          <p:nvPr/>
        </p:nvSpPr>
        <p:spPr bwMode="auto">
          <a:xfrm>
            <a:off x="677612" y="5128309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University</a:t>
            </a:r>
          </a:p>
        </p:txBody>
      </p:sp>
      <p:sp>
        <p:nvSpPr>
          <p:cNvPr id="39" name="Text Placeholder 11"/>
          <p:cNvSpPr>
            <a:spLocks noGrp="1"/>
          </p:cNvSpPr>
          <p:nvPr/>
        </p:nvSpPr>
        <p:spPr bwMode="auto">
          <a:xfrm>
            <a:off x="677612" y="5469471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40" name="Picture 39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3" y="2706339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43" name="Picture 42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739183" y="1349495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44" name="Picture 43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7818" y="3543704"/>
            <a:ext cx="2278271" cy="2500255"/>
          </a:xfrm>
          <a:prstGeom prst="rect">
            <a:avLst/>
          </a:prstGeom>
        </p:spPr>
      </p:pic>
      <p:pic>
        <p:nvPicPr>
          <p:cNvPr id="1026" name="Picture 2" descr="E:\2.Work\98-361\resources\images\generaldev.datastructsandalgorithm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140" y="2948445"/>
            <a:ext cx="5063049" cy="29348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658600" cy="12191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linear collection that are inserted and removed according to the first-in first-out (FIFO) principle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Queues</a:t>
            </a:r>
          </a:p>
        </p:txBody>
      </p:sp>
      <p:pic>
        <p:nvPicPr>
          <p:cNvPr id="8194" name="Picture 2" descr="E:\2.Work\98-361\resources\images\generaldev.queuepi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2743200"/>
            <a:ext cx="4604657" cy="3581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219562" y="2895600"/>
            <a:ext cx="6858000" cy="3581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3000" dirty="0"/>
              <a:t>The first added element is the first removed, resembling a real-life queue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The capacity of a queue is automatically increased, as new elements are added</a:t>
            </a:r>
          </a:p>
        </p:txBody>
      </p:sp>
    </p:spTree>
    <p:extLst>
      <p:ext uri="{BB962C8B-B14F-4D97-AF65-F5344CB8AC3E}">
        <p14:creationId xmlns:p14="http://schemas.microsoft.com/office/powerpoint/2010/main" val="359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658600" cy="12191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Internal Representation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Queues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50812" y="2191998"/>
            <a:ext cx="6858000" cy="3841333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Within a queue, the head index points to the first item, and the tail index points to the last item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If an item is removed the head moves to the next item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If an item is added the tail moves to the new item</a:t>
            </a:r>
            <a:endParaRPr lang="en-US" sz="3000" dirty="0"/>
          </a:p>
        </p:txBody>
      </p:sp>
      <p:pic>
        <p:nvPicPr>
          <p:cNvPr id="9219" name="Picture 3" descr="E:\2.Work\98-361\resources\images\generaldev.queueinternalrepres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2371897"/>
            <a:ext cx="4858044" cy="34700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Queues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25070" y="1008185"/>
            <a:ext cx="11658600" cy="762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Common Operations</a:t>
            </a:r>
            <a:endParaRPr lang="en-US" sz="3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50812" y="1676400"/>
            <a:ext cx="11734800" cy="464820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b="1" dirty="0" err="1"/>
              <a:t>Enqueue</a:t>
            </a:r>
            <a:r>
              <a:rPr lang="en-US" sz="2800" dirty="0"/>
              <a:t> – adds a new item to the tail of the queue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If there is no space available, reallocates the memory for the collection with a pre-specified growth factor, extending its capacity</a:t>
            </a:r>
          </a:p>
          <a:p>
            <a:pPr lvl="1">
              <a:lnSpc>
                <a:spcPct val="100000"/>
              </a:lnSpc>
            </a:pPr>
            <a:r>
              <a:rPr lang="en-US" sz="2800" b="1" dirty="0" err="1"/>
              <a:t>Dequeue</a:t>
            </a:r>
            <a:r>
              <a:rPr lang="en-US" sz="2800" dirty="0"/>
              <a:t> – removes the item at the head of the queue and sets the head to point at the next element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The operation itself returns the removed item as a pure value</a:t>
            </a:r>
          </a:p>
          <a:p>
            <a:pPr lvl="1">
              <a:lnSpc>
                <a:spcPct val="100000"/>
              </a:lnSpc>
            </a:pPr>
            <a:r>
              <a:rPr lang="en-US" sz="2600" b="1" dirty="0"/>
              <a:t>Peek</a:t>
            </a:r>
            <a:r>
              <a:rPr lang="en-US" sz="2600" dirty="0"/>
              <a:t> </a:t>
            </a:r>
            <a:r>
              <a:rPr lang="en-US" sz="2800" dirty="0"/>
              <a:t>– allows you to look at the head item without removing it from the queue</a:t>
            </a:r>
          </a:p>
          <a:p>
            <a:pPr lvl="1">
              <a:lnSpc>
                <a:spcPct val="100000"/>
              </a:lnSpc>
            </a:pPr>
            <a:r>
              <a:rPr lang="en-US" sz="2800" b="1" dirty="0"/>
              <a:t>Contains</a:t>
            </a:r>
            <a:r>
              <a:rPr lang="en-US" sz="2800" dirty="0"/>
              <a:t> – checks whether a specific item exists in the queue</a:t>
            </a:r>
            <a:endParaRPr lang="en-US" sz="2800" b="1" dirty="0"/>
          </a:p>
          <a:p>
            <a:pPr lvl="1">
              <a:lnSpc>
                <a:spcPct val="10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90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Queues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25070" y="1008185"/>
            <a:ext cx="11658600" cy="762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Performance and Usage</a:t>
            </a:r>
            <a:endParaRPr lang="en-US" sz="3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50812" y="1676400"/>
            <a:ext cx="11734800" cy="464820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Best suited for applications in which you need to process items in the order they were received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Handling many requests from a particular application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Printing or uploading many images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Anywhere, where you will have a large input of items which must be scheduled and processed, according to some predefined policy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Unlike an array, a queue cannot be used to randomly access elements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Operations such as </a:t>
            </a:r>
            <a:r>
              <a:rPr lang="en-US" sz="2800" b="1" dirty="0" err="1"/>
              <a:t>enqueue</a:t>
            </a:r>
            <a:r>
              <a:rPr lang="en-US" sz="2800" dirty="0"/>
              <a:t> and </a:t>
            </a:r>
            <a:r>
              <a:rPr lang="en-US" sz="2800" b="1" dirty="0" err="1"/>
              <a:t>dequeue</a:t>
            </a:r>
            <a:r>
              <a:rPr lang="en-US" sz="2800" dirty="0"/>
              <a:t> actually add and remove the items from the queue</a:t>
            </a:r>
          </a:p>
        </p:txBody>
      </p:sp>
    </p:spTree>
    <p:extLst>
      <p:ext uri="{BB962C8B-B14F-4D97-AF65-F5344CB8AC3E}">
        <p14:creationId xmlns:p14="http://schemas.microsoft.com/office/powerpoint/2010/main" val="14433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US" dirty="0"/>
              <a:t>Stacks</a:t>
            </a:r>
          </a:p>
        </p:txBody>
      </p:sp>
      <p:pic>
        <p:nvPicPr>
          <p:cNvPr id="10242" name="Picture 2" descr="E:\2.Work\98-361\resources\images\generaldev.stackpi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870" y="1066800"/>
            <a:ext cx="4038600" cy="4038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10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658600" cy="12191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linear collection that are inserted and removed according to the last-in first-out (LIFO) principle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Stacks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13701" y="2514600"/>
            <a:ext cx="6858000" cy="4038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3000" dirty="0"/>
              <a:t>As opposed to queues, in a stack, the last added element is the first removed (LIFO)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It is named stack as it behaves like a real-world stack, for example − deck of cards, pile of plates etc.</a:t>
            </a:r>
            <a:endParaRPr lang="en-US" sz="3000" dirty="0"/>
          </a:p>
        </p:txBody>
      </p:sp>
      <p:pic>
        <p:nvPicPr>
          <p:cNvPr id="11268" name="Picture 4" descr="E:\2.Work\98-361\resources\images\generaldev.stackpushp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2514600"/>
            <a:ext cx="4583858" cy="3733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658600" cy="8381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Internal Representation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Stacks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01978" y="2019876"/>
            <a:ext cx="6806834" cy="430472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3000" dirty="0"/>
              <a:t>Similar to the queue, a stack has two edge elements</a:t>
            </a:r>
          </a:p>
          <a:p>
            <a:pPr lvl="2">
              <a:lnSpc>
                <a:spcPct val="100000"/>
              </a:lnSpc>
            </a:pPr>
            <a:r>
              <a:rPr lang="en-US" sz="2800" dirty="0"/>
              <a:t>The top and the bottom of the stack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You can only remove the element at the top of the stack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If you want to access an element at the middle you might have to first take out all the elements before it</a:t>
            </a:r>
          </a:p>
        </p:txBody>
      </p:sp>
      <p:pic>
        <p:nvPicPr>
          <p:cNvPr id="12291" name="Picture 3" descr="E:\2.Work\98-361\resources\images\generaldev.stacksinternalrepres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2" y="2209800"/>
            <a:ext cx="4598125" cy="3657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0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Stacks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25070" y="1008185"/>
            <a:ext cx="11658600" cy="762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Common Operations</a:t>
            </a:r>
            <a:endParaRPr lang="en-US" sz="3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50812" y="1676400"/>
            <a:ext cx="11734800" cy="464820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b="1" dirty="0"/>
              <a:t>Push</a:t>
            </a:r>
            <a:r>
              <a:rPr lang="en-US" sz="2800" dirty="0"/>
              <a:t> – adds a new element at the top of the stack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Similar to the queue, reallocates memory to create additional space if there is none</a:t>
            </a:r>
          </a:p>
          <a:p>
            <a:pPr lvl="1">
              <a:lnSpc>
                <a:spcPct val="100000"/>
              </a:lnSpc>
            </a:pPr>
            <a:r>
              <a:rPr lang="en-US" sz="2800" b="1" dirty="0"/>
              <a:t>Pop</a:t>
            </a:r>
            <a:r>
              <a:rPr lang="en-US" sz="2800" dirty="0"/>
              <a:t> – removes the top element of the stack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The operation itself returns the removed element as a pure value</a:t>
            </a:r>
          </a:p>
          <a:p>
            <a:pPr lvl="1">
              <a:lnSpc>
                <a:spcPct val="100000"/>
              </a:lnSpc>
            </a:pPr>
            <a:r>
              <a:rPr lang="en-US" sz="2600" b="1" dirty="0"/>
              <a:t>Peek</a:t>
            </a:r>
            <a:r>
              <a:rPr lang="en-US" sz="2600" dirty="0"/>
              <a:t> </a:t>
            </a:r>
            <a:r>
              <a:rPr lang="en-US" sz="2800" dirty="0"/>
              <a:t>– allows you to look at the top element without removing it from the stack</a:t>
            </a:r>
          </a:p>
          <a:p>
            <a:pPr lvl="1">
              <a:lnSpc>
                <a:spcPct val="100000"/>
              </a:lnSpc>
            </a:pPr>
            <a:r>
              <a:rPr lang="en-US" sz="2800" b="1" dirty="0"/>
              <a:t>Contains</a:t>
            </a:r>
            <a:r>
              <a:rPr lang="en-US" sz="2800" dirty="0"/>
              <a:t> – checks whether a specific element exists in the stack</a:t>
            </a:r>
            <a:endParaRPr lang="en-US" sz="2800" b="1" dirty="0"/>
          </a:p>
          <a:p>
            <a:pPr lvl="1">
              <a:lnSpc>
                <a:spcPct val="10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539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Stacks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25070" y="1008185"/>
            <a:ext cx="11658600" cy="762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Performance and Usage</a:t>
            </a:r>
            <a:endParaRPr lang="en-US" sz="3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50812" y="1676400"/>
            <a:ext cx="11734800" cy="487680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Best suited for applications in which you have operations over the last processed item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Backtracking, Undo/Redo operations in text editors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Expression evaluations / Syntax parsing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Memory management, run-time environment for nested language features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Same as the queue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the stack cannot be used to randomly access elements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The operations </a:t>
            </a:r>
            <a:r>
              <a:rPr lang="en-US" sz="2600" b="1" dirty="0"/>
              <a:t>push</a:t>
            </a:r>
            <a:r>
              <a:rPr lang="en-US" sz="2600" dirty="0"/>
              <a:t> and </a:t>
            </a:r>
            <a:r>
              <a:rPr lang="en-US" sz="2600" b="1" dirty="0"/>
              <a:t>pop</a:t>
            </a:r>
            <a:r>
              <a:rPr lang="en-US" sz="2600" dirty="0"/>
              <a:t> actually remove items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30395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US" dirty="0"/>
              <a:t>Linked Lists</a:t>
            </a:r>
          </a:p>
        </p:txBody>
      </p:sp>
      <p:pic>
        <p:nvPicPr>
          <p:cNvPr id="13314" name="Picture 2" descr="E:\2.Work\98-361\resources\images\generaldev.linkedlist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2" y="1044130"/>
            <a:ext cx="3352800" cy="40564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57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1" y="914400"/>
            <a:ext cx="8001000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What are Data Structures?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General knowledge about the most common types of Data Structures: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Operations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Basic Sorting Algorithms: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Bubble Sort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Quick Sort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1" y="1624512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658600" cy="12191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linear collection of nodes, in which each node contains a pointer to the next one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Linked Lists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7012" y="2286000"/>
            <a:ext cx="5652111" cy="419100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3000" dirty="0"/>
              <a:t>Each node contains two pieces of information</a:t>
            </a:r>
          </a:p>
          <a:p>
            <a:pPr lvl="2">
              <a:lnSpc>
                <a:spcPct val="100000"/>
              </a:lnSpc>
            </a:pPr>
            <a:r>
              <a:rPr lang="en-US" sz="2800" dirty="0"/>
              <a:t>The data corresponding to the node</a:t>
            </a:r>
          </a:p>
          <a:p>
            <a:pPr lvl="2">
              <a:lnSpc>
                <a:spcPct val="100000"/>
              </a:lnSpc>
            </a:pPr>
            <a:r>
              <a:rPr lang="en-US" sz="2800" dirty="0"/>
              <a:t>The pointer to the next node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node is called</a:t>
            </a:r>
            <a:r>
              <a:rPr lang="en-US" b="1" dirty="0"/>
              <a:t> the head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one is </a:t>
            </a:r>
            <a:r>
              <a:rPr lang="en-US" b="1" dirty="0"/>
              <a:t>the tail</a:t>
            </a:r>
          </a:p>
        </p:txBody>
      </p:sp>
      <p:pic>
        <p:nvPicPr>
          <p:cNvPr id="14338" name="Picture 2" descr="E:\2.Work\98-361\resources\images\generaldev.linkedlistinternalrepres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2" y="2514600"/>
            <a:ext cx="5910416" cy="3733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1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658600" cy="8381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Internal Representation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Linked Lists</a:t>
            </a:r>
          </a:p>
        </p:txBody>
      </p:sp>
      <p:pic>
        <p:nvPicPr>
          <p:cNvPr id="15362" name="Picture 2" descr="E:\2.Work\98-361\resources\images\generaldev.linkedlistinternalrepresen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7" y="3886200"/>
            <a:ext cx="80200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227012" y="1905000"/>
            <a:ext cx="11734800" cy="175259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In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Singly Linked List </a:t>
            </a:r>
            <a:r>
              <a:rPr lang="en-US" sz="2800" dirty="0"/>
              <a:t>access is given only in one direction, thus accessing singly listed elements is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Unidirectional</a:t>
            </a:r>
            <a:endParaRPr lang="en-US" sz="3000" dirty="0"/>
          </a:p>
          <a:p>
            <a:pPr lvl="2">
              <a:lnSpc>
                <a:spcPct val="100000"/>
              </a:lnSpc>
            </a:pPr>
            <a:r>
              <a:rPr lang="en-US" sz="2800" dirty="0"/>
              <a:t>Last node’s pointer to its successor is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9452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658600" cy="8381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Internal Representation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Linked Lists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27012" y="1905000"/>
            <a:ext cx="11734800" cy="175259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600" dirty="0"/>
              <a:t>In 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</a:rPr>
              <a:t>Double Linked List </a:t>
            </a:r>
            <a:r>
              <a:rPr lang="en-US" sz="2600" dirty="0"/>
              <a:t>every node holds a link not only to the next but also to the previous node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The first and the last node’s pointer, to their predecessor / successor is 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</a:rPr>
              <a:t>NULL</a:t>
            </a:r>
          </a:p>
        </p:txBody>
      </p:sp>
      <p:pic>
        <p:nvPicPr>
          <p:cNvPr id="16386" name="Picture 2" descr="E:\2.Work\98-361\resources\images\generaldev.doublelinkedlistre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3499337"/>
            <a:ext cx="7620000" cy="30241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Linked Lists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25070" y="1008185"/>
            <a:ext cx="11658600" cy="762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Common Operations</a:t>
            </a:r>
            <a:endParaRPr lang="en-US" sz="3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50812" y="1676400"/>
            <a:ext cx="11734800" cy="99060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b="1" dirty="0"/>
              <a:t>Add </a:t>
            </a:r>
            <a:r>
              <a:rPr lang="en-US" sz="2800" dirty="0"/>
              <a:t>– Adding or inserting an item in a linked list is a matter of </a:t>
            </a:r>
            <a:r>
              <a:rPr lang="en-US" sz="2800" b="1" dirty="0"/>
              <a:t>changing links</a:t>
            </a:r>
            <a:endParaRPr lang="en-US" sz="2800" dirty="0"/>
          </a:p>
        </p:txBody>
      </p:sp>
      <p:pic>
        <p:nvPicPr>
          <p:cNvPr id="17411" name="Picture 3" descr="E:\2.Work\98-361\resources\images\generaldev.doublelinkedlistaddi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2573585"/>
            <a:ext cx="4010024" cy="40100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 descr="E:\2.Work\98-361\resources\images\generaldev.singlelinkedlistaddi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2620292"/>
            <a:ext cx="4112562" cy="39166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2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Linked Lists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25070" y="1008185"/>
            <a:ext cx="11658600" cy="762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Common Operations</a:t>
            </a:r>
            <a:endParaRPr lang="en-US" sz="3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50812" y="1676400"/>
            <a:ext cx="11734800" cy="472440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b="1" dirty="0"/>
              <a:t>Remove </a:t>
            </a:r>
            <a:r>
              <a:rPr lang="en-US" sz="2800" dirty="0"/>
              <a:t>– similar to the </a:t>
            </a:r>
            <a:r>
              <a:rPr lang="en-US" sz="2800" b="1" dirty="0"/>
              <a:t>Add</a:t>
            </a:r>
            <a:r>
              <a:rPr lang="en-US" sz="2800" dirty="0"/>
              <a:t> operation the </a:t>
            </a:r>
            <a:r>
              <a:rPr lang="en-US" sz="2800" b="1" dirty="0"/>
              <a:t>remove </a:t>
            </a:r>
            <a:r>
              <a:rPr lang="en-US" sz="2800" dirty="0"/>
              <a:t>operation also changes links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In a singly-linked list, when a node is removed, the link to the next node is given to the one before the removed node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In a doubly-linked list, the principle is the same with the addition that the link to the previous node is also allocated</a:t>
            </a:r>
          </a:p>
          <a:p>
            <a:pPr lvl="1">
              <a:lnSpc>
                <a:spcPct val="100000"/>
              </a:lnSpc>
            </a:pPr>
            <a:r>
              <a:rPr lang="en-US" sz="2800" b="1" dirty="0"/>
              <a:t>Find </a:t>
            </a:r>
            <a:r>
              <a:rPr lang="en-US" sz="2800" dirty="0"/>
              <a:t>– the </a:t>
            </a:r>
            <a:r>
              <a:rPr lang="en-US" sz="2800" b="1" dirty="0"/>
              <a:t>find </a:t>
            </a:r>
            <a:r>
              <a:rPr lang="en-US" sz="2800" dirty="0"/>
              <a:t>operation searches for a particular node, by given value, in the Linked list. 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To find it, it always performs a linear search which makes it particularly slow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426644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Linked Lists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25070" y="1008185"/>
            <a:ext cx="11658600" cy="762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Performance and Usage</a:t>
            </a:r>
            <a:endParaRPr lang="en-US" sz="3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55086" y="1793631"/>
            <a:ext cx="11734800" cy="487680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Provides extremely fast insertion and deletion of elements, because it involves simply changing links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Does not allow random access to its elements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Linked lists are particularly slow at retrieving data, due to the fact that looking for a certain node in them requires a linear search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Linked lists do not have a maximum capacity, after which they need reallocation of memory, which is another thing that makes them fast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Finds use in applications where frequent insertion and deletion of elements is required</a:t>
            </a:r>
          </a:p>
        </p:txBody>
      </p:sp>
    </p:spTree>
    <p:extLst>
      <p:ext uri="{BB962C8B-B14F-4D97-AF65-F5344CB8AC3E}">
        <p14:creationId xmlns:p14="http://schemas.microsoft.com/office/powerpoint/2010/main" val="239755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GB" dirty="0"/>
              <a:t>Live Demo</a:t>
            </a:r>
            <a:endParaRPr lang="en-US" dirty="0"/>
          </a:p>
        </p:txBody>
      </p:sp>
      <p:pic>
        <p:nvPicPr>
          <p:cNvPr id="3074" name="Picture 2" descr="E:\2.Work\98-361\resources\images\generaldev.quicksortde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990600"/>
            <a:ext cx="3886200" cy="3886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8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US" dirty="0"/>
              <a:t>Simple Sorting Algorithms</a:t>
            </a:r>
          </a:p>
        </p:txBody>
      </p:sp>
      <p:pic>
        <p:nvPicPr>
          <p:cNvPr id="18434" name="Picture 2" descr="E:\2.Work\98-361\resources\images\generaldev.sortingalgorith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377462"/>
            <a:ext cx="6324600" cy="33580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46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658600" cy="1142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Bubble Sort</a:t>
            </a:r>
            <a:r>
              <a:rPr lang="en-US" sz="3200" dirty="0"/>
              <a:t> algorithm compares each pair of adjacent items and swaps them if they are in the wrong order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Bubble Sort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5424" y="2528344"/>
            <a:ext cx="7696200" cy="3886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3000" dirty="0"/>
              <a:t>The bubble sort algorithm gets its name from the fact that during its execution, the smaller items get “bubbled”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The algorithm traverses the whole list and only stops when it scans fully and finds no elements which need to be swapped</a:t>
            </a:r>
          </a:p>
        </p:txBody>
      </p:sp>
      <p:pic>
        <p:nvPicPr>
          <p:cNvPr id="19458" name="Picture 2" descr="E:\2.Work\98-361\resources\images\generaldev.bubbleso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4" y="2590800"/>
            <a:ext cx="3581400" cy="37612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9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Bubble Sort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09246" y="1582615"/>
            <a:ext cx="91440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30</a:t>
            </a:r>
            <a:endParaRPr lang="bg-BG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1928446" y="1582615"/>
            <a:ext cx="91440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40</a:t>
            </a:r>
            <a:endParaRPr lang="bg-BG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3122612" y="1582615"/>
            <a:ext cx="91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  <a:endParaRPr lang="bg-BG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4283118" y="1582615"/>
            <a:ext cx="91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  <a:endParaRPr lang="bg-BG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802070" y="1582615"/>
            <a:ext cx="914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30</a:t>
            </a:r>
            <a:endParaRPr lang="bg-BG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8021270" y="1582615"/>
            <a:ext cx="914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40</a:t>
            </a:r>
            <a:endParaRPr lang="bg-BG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9215436" y="1582615"/>
            <a:ext cx="91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  <a:endParaRPr lang="bg-BG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10375942" y="1582615"/>
            <a:ext cx="91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  <a:endParaRPr lang="bg-BG" sz="2800" dirty="0"/>
          </a:p>
        </p:txBody>
      </p:sp>
      <p:sp>
        <p:nvSpPr>
          <p:cNvPr id="18" name="Right Arrow 17"/>
          <p:cNvSpPr/>
          <p:nvPr/>
        </p:nvSpPr>
        <p:spPr>
          <a:xfrm>
            <a:off x="5408612" y="1688122"/>
            <a:ext cx="1219200" cy="398585"/>
          </a:xfrm>
          <a:prstGeom prst="rightArrow">
            <a:avLst>
              <a:gd name="adj1" fmla="val 5588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Rounded Rectangle 19"/>
          <p:cNvSpPr/>
          <p:nvPr/>
        </p:nvSpPr>
        <p:spPr>
          <a:xfrm>
            <a:off x="709246" y="2663080"/>
            <a:ext cx="914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30</a:t>
            </a:r>
            <a:endParaRPr lang="bg-BG" sz="2800" dirty="0"/>
          </a:p>
        </p:txBody>
      </p:sp>
      <p:sp>
        <p:nvSpPr>
          <p:cNvPr id="21" name="Rounded Rectangle 20"/>
          <p:cNvSpPr/>
          <p:nvPr/>
        </p:nvSpPr>
        <p:spPr>
          <a:xfrm>
            <a:off x="1928446" y="2663080"/>
            <a:ext cx="91440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40</a:t>
            </a:r>
            <a:endParaRPr lang="bg-BG" sz="2800" dirty="0"/>
          </a:p>
        </p:txBody>
      </p:sp>
      <p:sp>
        <p:nvSpPr>
          <p:cNvPr id="22" name="Rounded Rectangle 21"/>
          <p:cNvSpPr/>
          <p:nvPr/>
        </p:nvSpPr>
        <p:spPr>
          <a:xfrm>
            <a:off x="3122612" y="2663080"/>
            <a:ext cx="91440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  <a:endParaRPr lang="bg-BG" sz="2800" dirty="0"/>
          </a:p>
        </p:txBody>
      </p:sp>
      <p:sp>
        <p:nvSpPr>
          <p:cNvPr id="23" name="Rounded Rectangle 22"/>
          <p:cNvSpPr/>
          <p:nvPr/>
        </p:nvSpPr>
        <p:spPr>
          <a:xfrm>
            <a:off x="4283118" y="2663080"/>
            <a:ext cx="91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  <a:endParaRPr lang="bg-BG" sz="2800" dirty="0"/>
          </a:p>
        </p:txBody>
      </p:sp>
      <p:sp>
        <p:nvSpPr>
          <p:cNvPr id="24" name="Rounded Rectangle 23"/>
          <p:cNvSpPr/>
          <p:nvPr/>
        </p:nvSpPr>
        <p:spPr>
          <a:xfrm>
            <a:off x="6802070" y="2663080"/>
            <a:ext cx="914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30</a:t>
            </a:r>
            <a:endParaRPr lang="bg-BG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8021270" y="2663080"/>
            <a:ext cx="914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  <a:endParaRPr lang="bg-BG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9215436" y="2663080"/>
            <a:ext cx="91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40</a:t>
            </a:r>
            <a:endParaRPr lang="bg-BG" sz="2800" dirty="0"/>
          </a:p>
        </p:txBody>
      </p:sp>
      <p:sp>
        <p:nvSpPr>
          <p:cNvPr id="27" name="Rounded Rectangle 26"/>
          <p:cNvSpPr/>
          <p:nvPr/>
        </p:nvSpPr>
        <p:spPr>
          <a:xfrm>
            <a:off x="10375942" y="2663080"/>
            <a:ext cx="91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  <a:endParaRPr lang="bg-BG" sz="2800" dirty="0"/>
          </a:p>
        </p:txBody>
      </p:sp>
      <p:sp>
        <p:nvSpPr>
          <p:cNvPr id="28" name="Right Arrow 27"/>
          <p:cNvSpPr/>
          <p:nvPr/>
        </p:nvSpPr>
        <p:spPr>
          <a:xfrm>
            <a:off x="5408612" y="2768587"/>
            <a:ext cx="1219200" cy="398585"/>
          </a:xfrm>
          <a:prstGeom prst="rightArrow">
            <a:avLst>
              <a:gd name="adj1" fmla="val 5588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9" name="Rounded Rectangle 28"/>
          <p:cNvSpPr/>
          <p:nvPr/>
        </p:nvSpPr>
        <p:spPr>
          <a:xfrm>
            <a:off x="709246" y="3790439"/>
            <a:ext cx="914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30</a:t>
            </a:r>
            <a:endParaRPr lang="bg-BG" sz="2800" dirty="0"/>
          </a:p>
        </p:txBody>
      </p:sp>
      <p:sp>
        <p:nvSpPr>
          <p:cNvPr id="30" name="Rounded Rectangle 29"/>
          <p:cNvSpPr/>
          <p:nvPr/>
        </p:nvSpPr>
        <p:spPr>
          <a:xfrm>
            <a:off x="1928446" y="3790439"/>
            <a:ext cx="914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  <a:endParaRPr lang="bg-BG" sz="2800" dirty="0"/>
          </a:p>
        </p:txBody>
      </p:sp>
      <p:sp>
        <p:nvSpPr>
          <p:cNvPr id="31" name="Rounded Rectangle 30"/>
          <p:cNvSpPr/>
          <p:nvPr/>
        </p:nvSpPr>
        <p:spPr>
          <a:xfrm>
            <a:off x="3122612" y="3790439"/>
            <a:ext cx="91440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40</a:t>
            </a:r>
            <a:endParaRPr lang="bg-BG" sz="2800" dirty="0"/>
          </a:p>
        </p:txBody>
      </p:sp>
      <p:sp>
        <p:nvSpPr>
          <p:cNvPr id="32" name="Rounded Rectangle 31"/>
          <p:cNvSpPr/>
          <p:nvPr/>
        </p:nvSpPr>
        <p:spPr>
          <a:xfrm>
            <a:off x="4283118" y="3790439"/>
            <a:ext cx="91440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  <a:endParaRPr lang="bg-BG" sz="2800" dirty="0"/>
          </a:p>
        </p:txBody>
      </p:sp>
      <p:sp>
        <p:nvSpPr>
          <p:cNvPr id="33" name="Rounded Rectangle 32"/>
          <p:cNvSpPr/>
          <p:nvPr/>
        </p:nvSpPr>
        <p:spPr>
          <a:xfrm>
            <a:off x="6802070" y="3790439"/>
            <a:ext cx="914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30</a:t>
            </a:r>
            <a:endParaRPr lang="bg-BG" sz="2800" dirty="0"/>
          </a:p>
        </p:txBody>
      </p:sp>
      <p:sp>
        <p:nvSpPr>
          <p:cNvPr id="34" name="Rounded Rectangle 33"/>
          <p:cNvSpPr/>
          <p:nvPr/>
        </p:nvSpPr>
        <p:spPr>
          <a:xfrm>
            <a:off x="8021270" y="3790439"/>
            <a:ext cx="914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  <a:endParaRPr lang="bg-BG" sz="2800" dirty="0"/>
          </a:p>
        </p:txBody>
      </p:sp>
      <p:sp>
        <p:nvSpPr>
          <p:cNvPr id="35" name="Rounded Rectangle 34"/>
          <p:cNvSpPr/>
          <p:nvPr/>
        </p:nvSpPr>
        <p:spPr>
          <a:xfrm>
            <a:off x="9215436" y="3790439"/>
            <a:ext cx="91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40</a:t>
            </a:r>
            <a:endParaRPr lang="bg-BG" sz="2800" dirty="0"/>
          </a:p>
        </p:txBody>
      </p:sp>
      <p:sp>
        <p:nvSpPr>
          <p:cNvPr id="36" name="Rounded Rectangle 35"/>
          <p:cNvSpPr/>
          <p:nvPr/>
        </p:nvSpPr>
        <p:spPr>
          <a:xfrm>
            <a:off x="10375942" y="3790439"/>
            <a:ext cx="91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  <a:endParaRPr lang="bg-BG" sz="2800" dirty="0"/>
          </a:p>
        </p:txBody>
      </p:sp>
      <p:sp>
        <p:nvSpPr>
          <p:cNvPr id="37" name="Right Arrow 36"/>
          <p:cNvSpPr/>
          <p:nvPr/>
        </p:nvSpPr>
        <p:spPr>
          <a:xfrm>
            <a:off x="5408612" y="3895946"/>
            <a:ext cx="1219200" cy="398585"/>
          </a:xfrm>
          <a:prstGeom prst="rightArrow">
            <a:avLst>
              <a:gd name="adj1" fmla="val 5588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39" name="Curved Connector 38"/>
          <p:cNvCxnSpPr>
            <a:stCxn id="21" idx="0"/>
            <a:endCxn id="22" idx="0"/>
          </p:cNvCxnSpPr>
          <p:nvPr/>
        </p:nvCxnSpPr>
        <p:spPr>
          <a:xfrm rot="5400000" flipH="1" flipV="1">
            <a:off x="2982729" y="2065997"/>
            <a:ext cx="12700" cy="1194166"/>
          </a:xfrm>
          <a:prstGeom prst="curvedConnector3">
            <a:avLst>
              <a:gd name="adj1" fmla="val 1800000"/>
            </a:avLst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2" idx="2"/>
            <a:endCxn id="21" idx="2"/>
          </p:cNvCxnSpPr>
          <p:nvPr/>
        </p:nvCxnSpPr>
        <p:spPr>
          <a:xfrm rot="5400000">
            <a:off x="2982729" y="2675597"/>
            <a:ext cx="12700" cy="1194166"/>
          </a:xfrm>
          <a:prstGeom prst="curvedConnector3">
            <a:avLst>
              <a:gd name="adj1" fmla="val 1800000"/>
            </a:avLst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9246" y="4927578"/>
            <a:ext cx="91440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30</a:t>
            </a:r>
            <a:endParaRPr lang="bg-BG" sz="2800" dirty="0"/>
          </a:p>
        </p:txBody>
      </p:sp>
      <p:sp>
        <p:nvSpPr>
          <p:cNvPr id="62" name="Rounded Rectangle 61"/>
          <p:cNvSpPr/>
          <p:nvPr/>
        </p:nvSpPr>
        <p:spPr>
          <a:xfrm>
            <a:off x="1928446" y="4927578"/>
            <a:ext cx="91440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  <a:endParaRPr lang="bg-BG" sz="2800" dirty="0"/>
          </a:p>
        </p:txBody>
      </p:sp>
      <p:sp>
        <p:nvSpPr>
          <p:cNvPr id="63" name="Rounded Rectangle 62"/>
          <p:cNvSpPr/>
          <p:nvPr/>
        </p:nvSpPr>
        <p:spPr>
          <a:xfrm>
            <a:off x="3122612" y="4927578"/>
            <a:ext cx="914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40</a:t>
            </a:r>
            <a:endParaRPr lang="bg-BG" sz="2800" dirty="0"/>
          </a:p>
        </p:txBody>
      </p:sp>
      <p:sp>
        <p:nvSpPr>
          <p:cNvPr id="64" name="Rounded Rectangle 63"/>
          <p:cNvSpPr/>
          <p:nvPr/>
        </p:nvSpPr>
        <p:spPr>
          <a:xfrm>
            <a:off x="4283118" y="4927578"/>
            <a:ext cx="914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  <a:endParaRPr lang="bg-BG" sz="2800" dirty="0"/>
          </a:p>
        </p:txBody>
      </p:sp>
      <p:sp>
        <p:nvSpPr>
          <p:cNvPr id="65" name="Rounded Rectangle 64"/>
          <p:cNvSpPr/>
          <p:nvPr/>
        </p:nvSpPr>
        <p:spPr>
          <a:xfrm>
            <a:off x="6802070" y="4927578"/>
            <a:ext cx="914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  <a:endParaRPr lang="bg-BG" sz="2800" dirty="0"/>
          </a:p>
        </p:txBody>
      </p:sp>
      <p:sp>
        <p:nvSpPr>
          <p:cNvPr id="66" name="Rounded Rectangle 65"/>
          <p:cNvSpPr/>
          <p:nvPr/>
        </p:nvSpPr>
        <p:spPr>
          <a:xfrm>
            <a:off x="8021270" y="4927578"/>
            <a:ext cx="914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30</a:t>
            </a:r>
            <a:endParaRPr lang="bg-BG" sz="2800" dirty="0"/>
          </a:p>
        </p:txBody>
      </p:sp>
      <p:sp>
        <p:nvSpPr>
          <p:cNvPr id="67" name="Rounded Rectangle 66"/>
          <p:cNvSpPr/>
          <p:nvPr/>
        </p:nvSpPr>
        <p:spPr>
          <a:xfrm>
            <a:off x="9215436" y="4927578"/>
            <a:ext cx="91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40</a:t>
            </a:r>
            <a:endParaRPr lang="bg-BG" sz="2800" dirty="0"/>
          </a:p>
        </p:txBody>
      </p:sp>
      <p:sp>
        <p:nvSpPr>
          <p:cNvPr id="68" name="Rounded Rectangle 67"/>
          <p:cNvSpPr/>
          <p:nvPr/>
        </p:nvSpPr>
        <p:spPr>
          <a:xfrm>
            <a:off x="10375942" y="4927578"/>
            <a:ext cx="91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  <a:endParaRPr lang="bg-BG" sz="2800" dirty="0"/>
          </a:p>
        </p:txBody>
      </p:sp>
      <p:sp>
        <p:nvSpPr>
          <p:cNvPr id="69" name="Right Arrow 68"/>
          <p:cNvSpPr/>
          <p:nvPr/>
        </p:nvSpPr>
        <p:spPr>
          <a:xfrm>
            <a:off x="5408612" y="5033085"/>
            <a:ext cx="1219200" cy="398585"/>
          </a:xfrm>
          <a:prstGeom prst="rightArrow">
            <a:avLst>
              <a:gd name="adj1" fmla="val 5588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70" name="Curved Connector 69"/>
          <p:cNvCxnSpPr/>
          <p:nvPr/>
        </p:nvCxnSpPr>
        <p:spPr>
          <a:xfrm rot="5400000" flipH="1" flipV="1">
            <a:off x="1788563" y="4324145"/>
            <a:ext cx="12700" cy="1194166"/>
          </a:xfrm>
          <a:prstGeom prst="curvedConnector3">
            <a:avLst>
              <a:gd name="adj1" fmla="val 1800000"/>
            </a:avLst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5400000">
            <a:off x="1757179" y="4911274"/>
            <a:ext cx="12700" cy="1194166"/>
          </a:xfrm>
          <a:prstGeom prst="curvedConnector3">
            <a:avLst>
              <a:gd name="adj1" fmla="val 1800000"/>
            </a:avLst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pic>
        <p:nvPicPr>
          <p:cNvPr id="2050" name="Picture 2" descr="E:\2.Work\98-361\resources\images\generaldev.datastructs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1371600"/>
            <a:ext cx="6477000" cy="35364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GB" dirty="0"/>
              <a:t>Live Demo</a:t>
            </a:r>
            <a:endParaRPr lang="en-US" dirty="0"/>
          </a:p>
        </p:txBody>
      </p:sp>
      <p:pic>
        <p:nvPicPr>
          <p:cNvPr id="2050" name="Picture 2" descr="E:\2.Work\98-361\resources\images\generaldev.bubblesortde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1428749"/>
            <a:ext cx="917257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658600" cy="6857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Quicksort</a:t>
            </a:r>
            <a:r>
              <a:rPr lang="en-US" sz="3200" dirty="0"/>
              <a:t> is a 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divide and conquer </a:t>
            </a:r>
            <a:r>
              <a:rPr lang="en-US" sz="3200" dirty="0"/>
              <a:t>algorithm. 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Quick Sort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612" y="2016369"/>
            <a:ext cx="7696200" cy="421848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Quick sort first divides a large array into two smaller sub-arrays: the low elements and the high elements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Quick sort can then recursively sort the sub-arrays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Quick sort continues to divide the sub-arrays until the size of the problem is small enough, to require no sorting</a:t>
            </a:r>
          </a:p>
        </p:txBody>
      </p:sp>
      <p:pic>
        <p:nvPicPr>
          <p:cNvPr id="1026" name="Picture 2" descr="E:\2.Work\98-361\resources\images\generaldev.quickso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199" y="2416526"/>
            <a:ext cx="4012819" cy="34866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0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Quick Sort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10407"/>
              </p:ext>
            </p:extLst>
          </p:nvPr>
        </p:nvGraphicFramePr>
        <p:xfrm>
          <a:off x="379412" y="1295437"/>
          <a:ext cx="11353800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dirty="0"/>
                        <a:t>STEP</a:t>
                      </a:r>
                      <a:endParaRPr lang="bg-BG" sz="24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en-US" sz="2400" dirty="0"/>
                        <a:t>DATA</a:t>
                      </a:r>
                      <a:endParaRPr lang="bg-BG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COMMENTS</a:t>
                      </a:r>
                      <a:endParaRPr lang="bg-B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bg-BG" sz="22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360,</a:t>
                      </a:r>
                      <a:r>
                        <a:rPr lang="en-US" sz="2200" baseline="0" dirty="0"/>
                        <a:t> 45, </a:t>
                      </a:r>
                      <a:r>
                        <a:rPr lang="en-US" sz="2200" b="1" baseline="0" dirty="0"/>
                        <a:t>180</a:t>
                      </a:r>
                      <a:r>
                        <a:rPr lang="en-US" sz="2200" baseline="0" dirty="0"/>
                        <a:t>, 90, 270</a:t>
                      </a:r>
                      <a:endParaRPr lang="bg-BG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Pick any element</a:t>
                      </a:r>
                      <a:r>
                        <a:rPr lang="en-US" sz="2200" baseline="0" dirty="0"/>
                        <a:t> as the </a:t>
                      </a:r>
                      <a:r>
                        <a:rPr lang="en-US" sz="2200" b="1" baseline="0" dirty="0"/>
                        <a:t>pivot</a:t>
                      </a:r>
                      <a:r>
                        <a:rPr lang="en-US" sz="2200" b="0" baseline="0" dirty="0"/>
                        <a:t> element (the one that will divide the list. In this case 180.</a:t>
                      </a:r>
                      <a:endParaRPr lang="bg-BG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bg-BG" sz="2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90</a:t>
                      </a:r>
                      <a:r>
                        <a:rPr lang="en-US" sz="2200" dirty="0"/>
                        <a:t>,</a:t>
                      </a:r>
                      <a:r>
                        <a:rPr lang="en-US" sz="2200" baseline="0" dirty="0"/>
                        <a:t> 45</a:t>
                      </a:r>
                      <a:endParaRPr lang="bg-BG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180</a:t>
                      </a:r>
                      <a:endParaRPr lang="bg-BG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360</a:t>
                      </a:r>
                      <a:r>
                        <a:rPr lang="en-US" sz="2200" dirty="0"/>
                        <a:t>, </a:t>
                      </a:r>
                      <a:r>
                        <a:rPr lang="en-US" sz="2200" b="1" dirty="0"/>
                        <a:t>270</a:t>
                      </a:r>
                      <a:endParaRPr lang="bg-BG" sz="2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Split the</a:t>
                      </a:r>
                      <a:r>
                        <a:rPr lang="en-US" sz="2200" baseline="0" dirty="0"/>
                        <a:t> list into two partitions, putting those elements smaller than the </a:t>
                      </a:r>
                      <a:r>
                        <a:rPr lang="en-US" sz="2200" b="1" baseline="0" dirty="0"/>
                        <a:t>pivot </a:t>
                      </a:r>
                      <a:r>
                        <a:rPr lang="en-US" sz="2200" b="0" baseline="0" dirty="0"/>
                        <a:t>in the left partition, and those greater than it, in the right. Then for each of those partitions do the same steps till now.</a:t>
                      </a:r>
                      <a:endParaRPr lang="bg-BG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  <a:endParaRPr lang="bg-BG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45</a:t>
                      </a:r>
                      <a:endParaRPr lang="bg-BG" sz="2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90</a:t>
                      </a:r>
                      <a:endParaRPr lang="bg-BG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180</a:t>
                      </a:r>
                      <a:endParaRPr lang="bg-BG" sz="2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270</a:t>
                      </a:r>
                      <a:endParaRPr lang="bg-BG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360</a:t>
                      </a:r>
                      <a:endParaRPr lang="bg-BG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45</a:t>
                      </a:r>
                      <a:r>
                        <a:rPr lang="en-US" sz="2200" baseline="0" dirty="0"/>
                        <a:t> is less than the pivot (90) so it goes left, 360 is greater than the pivot (270) so it goes right.</a:t>
                      </a:r>
                    </a:p>
                    <a:p>
                      <a:pPr algn="l"/>
                      <a:r>
                        <a:rPr lang="en-US" sz="2200" dirty="0"/>
                        <a:t>On</a:t>
                      </a:r>
                      <a:r>
                        <a:rPr lang="en-US" sz="2200" baseline="0" dirty="0"/>
                        <a:t> the next step we get lists consisting of one element, which are, by definition, sorted.</a:t>
                      </a:r>
                      <a:endParaRPr lang="bg-BG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  <a:endParaRPr lang="bg-BG" sz="22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45,</a:t>
                      </a:r>
                      <a:r>
                        <a:rPr lang="en-US" sz="2200" baseline="0" dirty="0"/>
                        <a:t> 90, 180, 270, 360</a:t>
                      </a:r>
                      <a:endParaRPr lang="bg-BG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Finally,</a:t>
                      </a:r>
                      <a:r>
                        <a:rPr lang="en-US" sz="2200" baseline="0" dirty="0"/>
                        <a:t> we merge the partitions into one complete, sorted list.</a:t>
                      </a:r>
                      <a:endParaRPr lang="bg-BG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6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GB" dirty="0"/>
              <a:t>Live Demo</a:t>
            </a:r>
            <a:endParaRPr lang="en-US" dirty="0"/>
          </a:p>
        </p:txBody>
      </p:sp>
      <p:pic>
        <p:nvPicPr>
          <p:cNvPr id="3074" name="Picture 2" descr="E:\2.Work\98-361\resources\images\generaldev.quicksortde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990600"/>
            <a:ext cx="3886200" cy="3886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89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7177" y="1219200"/>
            <a:ext cx="7503635" cy="4876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What are Data Structures and why are they useful to us?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What are the properties of some of the most used Data Structures?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What are the advantages and disadvantages of the different types of Data Structures?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What are Bubble Sort and Quick Sort?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How do they work, and how efficient are they?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133600"/>
            <a:ext cx="4148786" cy="307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2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658600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 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Data Structure</a:t>
            </a:r>
            <a:r>
              <a:rPr lang="en-US" sz="3200" dirty="0"/>
              <a:t> is a particular way of organizing data in a computer so that it can be used efficiently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Structures</a:t>
            </a:r>
          </a:p>
        </p:txBody>
      </p:sp>
      <p:pic>
        <p:nvPicPr>
          <p:cNvPr id="3074" name="Picture 2" descr="E:\2.Work\98-361\resources\images\generaldev.datastru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514600"/>
            <a:ext cx="5334000" cy="38095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227012" y="2590800"/>
            <a:ext cx="6248400" cy="358140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3000" dirty="0"/>
              <a:t>Different kinds of data structures are suited for different kinds of applications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How the data is stored affects how the data is retrieved and manipulated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1420" y="1104900"/>
            <a:ext cx="11658600" cy="5715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Some of the most used data structures are: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Structures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50812" y="1828800"/>
            <a:ext cx="11887200" cy="502920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Arrays</a:t>
            </a:r>
            <a:r>
              <a:rPr lang="en-US" sz="3000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sz="2700" dirty="0"/>
              <a:t>A collection of elements of the same type with fixed size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Queues</a:t>
            </a:r>
          </a:p>
          <a:p>
            <a:pPr lvl="2">
              <a:lnSpc>
                <a:spcPct val="100000"/>
              </a:lnSpc>
            </a:pPr>
            <a:r>
              <a:rPr lang="en-US" sz="2700" dirty="0"/>
              <a:t>A collection of elements of the same type, following the </a:t>
            </a:r>
            <a:r>
              <a:rPr lang="en-US" sz="2700" b="1" dirty="0">
                <a:solidFill>
                  <a:schemeClr val="tx2">
                    <a:lumMod val="50000"/>
                  </a:schemeClr>
                </a:solidFill>
              </a:rPr>
              <a:t>FIFO </a:t>
            </a:r>
            <a:r>
              <a:rPr lang="en-US" sz="2700" dirty="0"/>
              <a:t>principle</a:t>
            </a:r>
            <a:endParaRPr lang="en-US" sz="2700" b="1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Stacks</a:t>
            </a:r>
          </a:p>
          <a:p>
            <a:pPr lvl="2">
              <a:lnSpc>
                <a:spcPct val="100000"/>
              </a:lnSpc>
            </a:pPr>
            <a:r>
              <a:rPr lang="en-US" sz="2700" dirty="0"/>
              <a:t>A collection of elements of the same type, following the </a:t>
            </a:r>
            <a:r>
              <a:rPr lang="en-US" sz="2700" b="1" dirty="0">
                <a:solidFill>
                  <a:schemeClr val="tx2">
                    <a:lumMod val="50000"/>
                  </a:schemeClr>
                </a:solidFill>
              </a:rPr>
              <a:t>LIFO </a:t>
            </a:r>
            <a:r>
              <a:rPr lang="en-US" sz="2700" dirty="0"/>
              <a:t>principle</a:t>
            </a:r>
            <a:endParaRPr lang="en-US" sz="2700" b="1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Linked Lists</a:t>
            </a:r>
          </a:p>
          <a:p>
            <a:pPr lvl="2">
              <a:lnSpc>
                <a:spcPct val="100000"/>
              </a:lnSpc>
            </a:pPr>
            <a:r>
              <a:rPr lang="en-US" sz="2700" dirty="0"/>
              <a:t>A collection of linked elements of the same type, each pointing to the next</a:t>
            </a:r>
            <a:endParaRPr lang="en-US" sz="27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4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0"/>
            <a:ext cx="11658600" cy="20573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 collection of items stored in a contiguous memory location and addressed using one or more indices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Size is determined is determined at the moment of its initialization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Arrays</a:t>
            </a:r>
          </a:p>
        </p:txBody>
      </p:sp>
      <p:pic>
        <p:nvPicPr>
          <p:cNvPr id="4099" name="Picture 3" descr="E:\2.Work\98-361\resources\images\generaldev.arr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749" y="3124197"/>
            <a:ext cx="7543800" cy="32819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48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658600" cy="76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Internal Representation</a:t>
            </a:r>
            <a:endParaRPr lang="en-US" sz="3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Arrays</a:t>
            </a:r>
          </a:p>
        </p:txBody>
      </p:sp>
      <p:pic>
        <p:nvPicPr>
          <p:cNvPr id="5122" name="Picture 2" descr="E:\2.Work\98-361\resources\images\generaldev.my.arr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2322451"/>
            <a:ext cx="7391400" cy="33495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74612" y="2206502"/>
            <a:ext cx="4495800" cy="358140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When not initialized the array is set to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null</a:t>
            </a:r>
            <a:endParaRPr lang="en-US" sz="28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At the moment of initialization, memory is allocated in the heap for the array’s elements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8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3733800"/>
            <a:ext cx="11658600" cy="76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Performance and Usage</a:t>
            </a:r>
            <a:endParaRPr lang="en-US" sz="3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Arrays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72316" y="4495800"/>
            <a:ext cx="11734800" cy="160020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Work with a set of values of the same data type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Work best when the number of items in the collection is predetermined and fast, direct access to each item is required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03212" y="1143000"/>
            <a:ext cx="11658600" cy="762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Common Operations</a:t>
            </a:r>
            <a:endParaRPr lang="en-US" sz="3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37147" y="1828800"/>
            <a:ext cx="11734800" cy="182293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b="1" dirty="0"/>
              <a:t>Allocation</a:t>
            </a:r>
            <a:r>
              <a:rPr lang="en-US" sz="2800" dirty="0"/>
              <a:t> - </a:t>
            </a:r>
            <a:r>
              <a:rPr lang="en-US" sz="2600" dirty="0"/>
              <a:t>working with an array requires you to allocate the memory by creating and initializing it</a:t>
            </a:r>
          </a:p>
          <a:p>
            <a:pPr lvl="1">
              <a:lnSpc>
                <a:spcPct val="100000"/>
              </a:lnSpc>
            </a:pPr>
            <a:r>
              <a:rPr lang="en-US" sz="2800" b="1" dirty="0"/>
              <a:t>Access</a:t>
            </a:r>
            <a:r>
              <a:rPr lang="en-US" sz="2800" dirty="0"/>
              <a:t> - </a:t>
            </a:r>
            <a:r>
              <a:rPr lang="en-US" sz="2600" dirty="0"/>
              <a:t>you can access any array element by directly referring to its index</a:t>
            </a:r>
          </a:p>
        </p:txBody>
      </p:sp>
    </p:spTree>
    <p:extLst>
      <p:ext uri="{BB962C8B-B14F-4D97-AF65-F5344CB8AC3E}">
        <p14:creationId xmlns:p14="http://schemas.microsoft.com/office/powerpoint/2010/main" val="66566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US" dirty="0"/>
              <a:t>Queues</a:t>
            </a:r>
          </a:p>
        </p:txBody>
      </p:sp>
      <p:pic>
        <p:nvPicPr>
          <p:cNvPr id="7170" name="Picture 2" descr="E:\2.Work\98-361\resources\images\generaldev.queue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55" y="1371600"/>
            <a:ext cx="457789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18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1996</Words>
  <Application>Microsoft Office PowerPoint</Application>
  <PresentationFormat>Custom</PresentationFormat>
  <Paragraphs>312</Paragraphs>
  <Slides>34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 16x9</vt:lpstr>
      <vt:lpstr>2_SoftUni 16x9</vt:lpstr>
      <vt:lpstr>PowerPoint Presentation</vt:lpstr>
      <vt:lpstr>Table of Contents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Queues</vt:lpstr>
      <vt:lpstr>PowerPoint Presentation</vt:lpstr>
      <vt:lpstr>PowerPoint Presentation</vt:lpstr>
      <vt:lpstr>PowerPoint Presentation</vt:lpstr>
      <vt:lpstr>PowerPoint Presentation</vt:lpstr>
      <vt:lpstr>Stacks</vt:lpstr>
      <vt:lpstr>PowerPoint Presentation</vt:lpstr>
      <vt:lpstr>PowerPoint Presentation</vt:lpstr>
      <vt:lpstr>PowerPoint Presentation</vt:lpstr>
      <vt:lpstr>PowerPoint Presentation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Demo</vt:lpstr>
      <vt:lpstr>Simple Sorting Algorithms</vt:lpstr>
      <vt:lpstr>PowerPoint Presentation</vt:lpstr>
      <vt:lpstr>PowerPoint Presentation</vt:lpstr>
      <vt:lpstr>Live Demo</vt:lpstr>
      <vt:lpstr>PowerPoint Presentation</vt:lpstr>
      <vt:lpstr>PowerPoint Presentation</vt:lpstr>
      <vt:lpstr>Live Demo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2017-08-12T10:20:40Z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