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86" r:id="rId3"/>
  </p:sldMasterIdLst>
  <p:notesMasterIdLst>
    <p:notesMasterId r:id="rId23"/>
  </p:notesMasterIdLst>
  <p:handoutMasterIdLst>
    <p:handoutMasterId r:id="rId24"/>
  </p:handoutMasterIdLst>
  <p:sldIdLst>
    <p:sldId id="274" r:id="rId4"/>
    <p:sldId id="430" r:id="rId5"/>
    <p:sldId id="420" r:id="rId6"/>
    <p:sldId id="439" r:id="rId7"/>
    <p:sldId id="427" r:id="rId8"/>
    <p:sldId id="438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6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8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8/31/2017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656013" y="457200"/>
            <a:ext cx="7942176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Desktop Applications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503612" y="1600200"/>
            <a:ext cx="80945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Windows Applications and Services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7818" y="3543704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desktopapps.windowsappslogo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3125245"/>
            <a:ext cx="5792351" cy="2918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06200" cy="121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Multiple Document Interface (MDI) applications </a:t>
            </a:r>
            <a:r>
              <a:rPr lang="en-US" sz="2800" dirty="0"/>
              <a:t>are applications in which multiple child windows reside under a single parent window.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25000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Document Interface Applications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7012" y="2667000"/>
            <a:ext cx="5791200" cy="3276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2800" dirty="0" smtClean="0"/>
              <a:t>Allows </a:t>
            </a:r>
            <a:r>
              <a:rPr lang="en-US" sz="2800" dirty="0"/>
              <a:t>the user to display multiple documents at the same </a:t>
            </a:r>
            <a:r>
              <a:rPr lang="en-US" sz="2800" dirty="0" smtClean="0"/>
              <a:t>time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2800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2800" dirty="0"/>
              <a:t>MDI applications often </a:t>
            </a:r>
            <a:r>
              <a:rPr lang="en-US" sz="2800" dirty="0" smtClean="0"/>
              <a:t>support management of </a:t>
            </a:r>
            <a:r>
              <a:rPr lang="en-US" sz="2800" dirty="0"/>
              <a:t>multiple child </a:t>
            </a:r>
            <a:r>
              <a:rPr lang="en-US" sz="2800" dirty="0" smtClean="0"/>
              <a:t>windows trough a specified control</a:t>
            </a:r>
          </a:p>
        </p:txBody>
      </p:sp>
      <p:pic>
        <p:nvPicPr>
          <p:cNvPr id="6147" name="Picture 3" descr="E:\2.Work\98-361\resources\images\desktopapps.mdiapp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319020"/>
            <a:ext cx="5257800" cy="39725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pic>
        <p:nvPicPr>
          <p:cNvPr id="1027" name="Picture 3" descr="C:\Users\Ivo\Desktop\softuni-code-wizard-holding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371600"/>
            <a:ext cx="3733800" cy="3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2.Work\98-361\resources\images\desktopapps.md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950629"/>
            <a:ext cx="4411296" cy="41227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08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 smtClean="0"/>
              <a:t>Console-Based Applications</a:t>
            </a:r>
            <a:endParaRPr lang="en-US" dirty="0"/>
          </a:p>
        </p:txBody>
      </p:sp>
      <p:pic>
        <p:nvPicPr>
          <p:cNvPr id="8194" name="Picture 2" descr="E:\2.Work\98-361\resources\images\desktopapps.console.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39" y="1365737"/>
            <a:ext cx="8153400" cy="32801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6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67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Console-based applications </a:t>
            </a:r>
            <a:r>
              <a:rPr lang="en-US" sz="3200" dirty="0"/>
              <a:t>do not have a graphical user </a:t>
            </a:r>
            <a:r>
              <a:rPr lang="en-US" sz="3200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/>
              <a:t>a text-mode console window to interact with the user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Console Applications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7012" y="3048000"/>
            <a:ext cx="5943600" cy="3276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The input </a:t>
            </a:r>
            <a:r>
              <a:rPr lang="en-US" sz="3000" dirty="0" smtClean="0"/>
              <a:t>can </a:t>
            </a:r>
            <a:r>
              <a:rPr lang="en-US" sz="3000" dirty="0"/>
              <a:t>be provided using </a:t>
            </a:r>
            <a:r>
              <a:rPr lang="en-US" sz="3000" dirty="0" smtClean="0"/>
              <a:t>command-line parameters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output of a console application is written to the command window </a:t>
            </a:r>
          </a:p>
        </p:txBody>
      </p:sp>
      <p:pic>
        <p:nvPicPr>
          <p:cNvPr id="9219" name="Picture 3" descr="E:\2.Work\98-361\resources\images\desktopapps.consoleap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51" y="2579077"/>
            <a:ext cx="5676436" cy="3733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 smtClean="0"/>
              <a:t>Working with Console Applications</a:t>
            </a:r>
            <a:endParaRPr lang="en-US" dirty="0"/>
          </a:p>
        </p:txBody>
      </p:sp>
      <p:pic>
        <p:nvPicPr>
          <p:cNvPr id="10242" name="Picture 2" descr="E:\2.Work\98-361\resources\images\desktopapps.workwithconso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219200"/>
            <a:ext cx="7391400" cy="3759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47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 smtClean="0"/>
              <a:t>Windows Services</a:t>
            </a:r>
            <a:endParaRPr lang="en-US" dirty="0"/>
          </a:p>
        </p:txBody>
      </p:sp>
      <p:pic>
        <p:nvPicPr>
          <p:cNvPr id="11266" name="Picture 2" descr="E:\2.Work\98-361\resources\images\desktopapps.windowsservic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28800"/>
            <a:ext cx="2895600" cy="2895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627" y="1143000"/>
            <a:ext cx="11582400" cy="228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 Windows Service </a:t>
            </a:r>
            <a:r>
              <a:rPr lang="en-US" sz="3000" dirty="0" smtClean="0"/>
              <a:t>is </a:t>
            </a:r>
            <a:r>
              <a:rPr lang="en-US" sz="3000" dirty="0"/>
              <a:t>a computer program that operates in the </a:t>
            </a:r>
            <a:r>
              <a:rPr lang="en-US" sz="3000" dirty="0" smtClean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must conform to the interface rules and protocols of the Service Control </a:t>
            </a:r>
            <a:r>
              <a:rPr lang="en-US" sz="2800" dirty="0" smtClean="0"/>
              <a:t>Manager - </a:t>
            </a:r>
            <a:r>
              <a:rPr lang="en-US" sz="2800" dirty="0"/>
              <a:t>the component responsible for managing Windows services</a:t>
            </a:r>
            <a:endParaRPr lang="en-US" sz="26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Windows Service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79412" y="3739662"/>
            <a:ext cx="5943600" cy="25908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Can </a:t>
            </a:r>
            <a:r>
              <a:rPr lang="en-US" sz="3000" dirty="0"/>
              <a:t>be configured to start when the operating system is </a:t>
            </a:r>
            <a:r>
              <a:rPr lang="en-US" sz="3000" dirty="0" smtClean="0"/>
              <a:t>started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C</a:t>
            </a:r>
            <a:r>
              <a:rPr lang="en-US" sz="3000" dirty="0"/>
              <a:t>an operate </a:t>
            </a:r>
            <a:r>
              <a:rPr lang="en-US" sz="3000" dirty="0" smtClean="0"/>
              <a:t>even when </a:t>
            </a:r>
            <a:r>
              <a:rPr lang="en-US" sz="3000" dirty="0"/>
              <a:t>a user is not logged </a:t>
            </a:r>
            <a:r>
              <a:rPr lang="en-US" sz="3000" dirty="0" smtClean="0"/>
              <a:t>on</a:t>
            </a:r>
          </a:p>
        </p:txBody>
      </p:sp>
      <p:pic>
        <p:nvPicPr>
          <p:cNvPr id="12290" name="Picture 2" descr="E:\2.Work\98-361\resources\images\desktopapps.windowsservicep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3197469"/>
            <a:ext cx="3238500" cy="3238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627" y="1143000"/>
            <a:ext cx="115824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To create a Windows service in Visual </a:t>
            </a:r>
            <a:r>
              <a:rPr lang="en-US" sz="3000" dirty="0" smtClean="0"/>
              <a:t>Studio the use of the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Windows Service application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template</a:t>
            </a:r>
            <a:r>
              <a:rPr lang="en-US" sz="3000" dirty="0" smtClean="0"/>
              <a:t> is necessary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Note </a:t>
            </a:r>
            <a:r>
              <a:rPr lang="en-US" sz="2800" dirty="0"/>
              <a:t>that a Windows service must be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installed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/>
              <a:t>before it </a:t>
            </a:r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dirty="0" smtClean="0"/>
              <a:t>used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Windows Service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7012" y="3505200"/>
            <a:ext cx="11658600" cy="289560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3000" dirty="0"/>
              <a:t>All Windows services must derive from the </a:t>
            </a:r>
            <a:r>
              <a:rPr lang="en-US" sz="3000" dirty="0" err="1"/>
              <a:t>ServiceBase</a:t>
            </a:r>
            <a:r>
              <a:rPr lang="en-US" sz="3000" dirty="0"/>
              <a:t> </a:t>
            </a:r>
            <a:r>
              <a:rPr lang="en-US" sz="3000" dirty="0" smtClean="0"/>
              <a:t>class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 err="1" smtClean="0"/>
              <a:t>ServiceBase</a:t>
            </a:r>
            <a:r>
              <a:rPr lang="en-US" sz="3000" dirty="0" smtClean="0"/>
              <a:t> class </a:t>
            </a:r>
            <a:r>
              <a:rPr lang="en-US" sz="3000" dirty="0"/>
              <a:t>provides the basic structure and functionality for creating a Windows service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611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 smtClean="0"/>
              <a:t>Work with Windows Services</a:t>
            </a:r>
            <a:endParaRPr lang="en-US" dirty="0"/>
          </a:p>
        </p:txBody>
      </p:sp>
      <p:pic>
        <p:nvPicPr>
          <p:cNvPr id="13314" name="Picture 2" descr="E:\2.Work\98-361\resources\images\desktopapps.workwith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978877"/>
            <a:ext cx="6127750" cy="4097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177" y="1066800"/>
            <a:ext cx="7503635" cy="5257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are Windows Forms?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to create and use Windows Forms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 Form Event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Visual Inheritance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Console-Based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to create and use Console Apps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Windows Services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Creation and use of Windows Services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Installing Windows Services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4384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914400"/>
            <a:ext cx="7543800" cy="55625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" dirty="0" smtClean="0"/>
              <a:t>Designing Windows Forms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Windows Forms Event Model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Visual Interface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Multiple Document Interface (MDI) Applications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Console-based Applications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Windows Services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Creation, installation etc.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/>
              <a:t>Working with Windows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 smtClean="0"/>
              <a:t>Windows Forms</a:t>
            </a:r>
            <a:endParaRPr lang="en-US" dirty="0"/>
          </a:p>
        </p:txBody>
      </p:sp>
      <p:pic>
        <p:nvPicPr>
          <p:cNvPr id="2051" name="Picture 3" descr="E:\2.Work\98-361\resources\images\desktopapps.windowsforms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01" y="1905000"/>
            <a:ext cx="4724400" cy="28947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82400" cy="167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Windows Forms applications are smart client applications consisting of one or more forms that display a visual interface to the user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Windows Forms Applications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7012" y="3048000"/>
            <a:ext cx="5791200" cy="3276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These applications integrate well with the operating system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 connected devices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can work whether connected to the Internet or not</a:t>
            </a:r>
          </a:p>
        </p:txBody>
      </p:sp>
      <p:pic>
        <p:nvPicPr>
          <p:cNvPr id="1026" name="Picture 2" descr="E:\2.Work\98-361\resources\images\desktopapps.windowsappsp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16" y="3030415"/>
            <a:ext cx="5715000" cy="32106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1"/>
            <a:ext cx="11506200" cy="175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Windows Form </a:t>
            </a:r>
            <a:r>
              <a:rPr lang="en-US" sz="3000" dirty="0"/>
              <a:t>is a visual </a:t>
            </a:r>
            <a:r>
              <a:rPr lang="en-US" sz="3000" dirty="0" smtClean="0"/>
              <a:t>surface which, the developers, </a:t>
            </a:r>
            <a:r>
              <a:rPr lang="en-US" sz="3000" dirty="0"/>
              <a:t>enhance with controls to create a user interface and with code to manipulate </a:t>
            </a:r>
            <a:r>
              <a:rPr lang="en-US" sz="3000" dirty="0" smtClean="0"/>
              <a:t>data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Windows Forms</a:t>
            </a:r>
            <a:endParaRPr lang="en-US" dirty="0"/>
          </a:p>
        </p:txBody>
      </p:sp>
      <p:pic>
        <p:nvPicPr>
          <p:cNvPr id="2" name="Picture 2" descr="E:\2.Work\98-361\resources\images\desktopapps.csharpf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2991092"/>
            <a:ext cx="4952235" cy="34877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512639" y="2991092"/>
            <a:ext cx="5943600" cy="34877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Visual Studio provides a drag-and-drop Windows Forms designer that you can use to easily create your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pic>
        <p:nvPicPr>
          <p:cNvPr id="1027" name="Picture 3" descr="C:\Users\Ivo\Desktop\softuni-code-wizard-holding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371600"/>
            <a:ext cx="3733800" cy="3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2.Work\98-361\resources\images\desktopapps.visualstudiof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030783"/>
            <a:ext cx="3975100" cy="3962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06200" cy="556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Event handling plays a key role in user interface-based </a:t>
            </a:r>
            <a:r>
              <a:rPr lang="en-US" sz="2800" dirty="0" smtClean="0"/>
              <a:t>programming. </a:t>
            </a:r>
            <a:r>
              <a:rPr lang="en-US" sz="2800" dirty="0"/>
              <a:t>T</a:t>
            </a:r>
            <a:r>
              <a:rPr lang="en-US" sz="2800" dirty="0" smtClean="0"/>
              <a:t>hrough </a:t>
            </a:r>
            <a:r>
              <a:rPr lang="en-US" sz="2800" dirty="0"/>
              <a:t>event handling, </a:t>
            </a:r>
            <a:r>
              <a:rPr lang="en-US" sz="2800" dirty="0" smtClean="0"/>
              <a:t>you: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R</a:t>
            </a:r>
            <a:r>
              <a:rPr lang="en-US" sz="2600" dirty="0" smtClean="0"/>
              <a:t>espond </a:t>
            </a:r>
            <a:r>
              <a:rPr lang="en-US" sz="2600" dirty="0"/>
              <a:t>to various events that are fired as a result of user actions 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Make programs interactive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Each </a:t>
            </a:r>
            <a:r>
              <a:rPr lang="en-US" sz="2800" dirty="0"/>
              <a:t>form and </a:t>
            </a:r>
            <a:r>
              <a:rPr lang="en-US" sz="2800" dirty="0" smtClean="0"/>
              <a:t>control </a:t>
            </a:r>
            <a:r>
              <a:rPr lang="en-US" sz="2800" dirty="0"/>
              <a:t>exposes a predefined set of </a:t>
            </a:r>
            <a:r>
              <a:rPr lang="en-US" sz="2800" dirty="0" smtClean="0"/>
              <a:t>events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When </a:t>
            </a:r>
            <a:r>
              <a:rPr lang="en-US" sz="2800" dirty="0"/>
              <a:t>an event occurs, the code in the associated event handler is invoked</a:t>
            </a:r>
            <a:endParaRPr lang="en-US" sz="28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Windows Forms Event Model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2" y="3505200"/>
            <a:ext cx="9982200" cy="1016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 smtClean="0"/>
              <a:t>this.age.ValueChanged</a:t>
            </a:r>
            <a:r>
              <a:rPr lang="en-US" sz="2800" dirty="0" smtClean="0"/>
              <a:t>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new </a:t>
            </a:r>
            <a:r>
              <a:rPr lang="en-US" sz="2800" dirty="0" err="1" smtClean="0"/>
              <a:t>System.EventHandler</a:t>
            </a:r>
            <a:r>
              <a:rPr lang="en-US" sz="2800" dirty="0" smtClean="0"/>
              <a:t>(</a:t>
            </a:r>
            <a:r>
              <a:rPr lang="en-US" sz="2800" dirty="0" err="1" smtClean="0"/>
              <a:t>this.age_ValueChanged</a:t>
            </a:r>
            <a:r>
              <a:rPr lang="en-US" sz="2800" dirty="0" smtClean="0"/>
              <a:t>);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06200" cy="121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2800" dirty="0"/>
              <a:t>Visual inheritance enables you to see the controls on the base form and to add new </a:t>
            </a:r>
            <a:r>
              <a:rPr lang="en-US" sz="2800" dirty="0" smtClean="0"/>
              <a:t>controls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 Inheritance</a:t>
            </a:r>
            <a:endParaRPr lang="en-US" dirty="0"/>
          </a:p>
        </p:txBody>
      </p:sp>
      <p:pic>
        <p:nvPicPr>
          <p:cNvPr id="4098" name="Picture 2" descr="E:\2.Work\98-361\resources\images\desktopapps.visualinherita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2362200"/>
            <a:ext cx="6287947" cy="4038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227012" y="2667000"/>
            <a:ext cx="5029200" cy="373380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2800" dirty="0" smtClean="0"/>
              <a:t>Form is a class, therefore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Inheritance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is just another OOP Principle for it</a:t>
            </a:r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Inheritance applied </a:t>
            </a:r>
            <a:r>
              <a:rPr lang="en-US" sz="2800" dirty="0"/>
              <a:t>to a Windows Form, </a:t>
            </a:r>
            <a:r>
              <a:rPr lang="en-US" sz="2800" dirty="0" smtClean="0"/>
              <a:t>causes </a:t>
            </a:r>
            <a:r>
              <a:rPr lang="en-US" sz="2800" dirty="0"/>
              <a:t>the inheritance of all the visual characteristics of a form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841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Live Demo</a:t>
            </a:r>
            <a:endParaRPr lang="en-US" dirty="0"/>
          </a:p>
        </p:txBody>
      </p:sp>
      <p:pic>
        <p:nvPicPr>
          <p:cNvPr id="1027" name="Picture 3" descr="C:\Users\Ivo\Desktop\softuni-code-wizard-holding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371600"/>
            <a:ext cx="3733800" cy="3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2.Work\98-361\resources\images\desktopapps.visualinheritancede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0" y="1119385"/>
            <a:ext cx="5695204" cy="37851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696</Words>
  <Application>Microsoft Office PowerPoint</Application>
  <PresentationFormat>Custom</PresentationFormat>
  <Paragraphs>120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PowerPoint Presentation</vt:lpstr>
      <vt:lpstr>Table of Contents</vt:lpstr>
      <vt:lpstr>Windows Forms</vt:lpstr>
      <vt:lpstr>PowerPoint Presentation</vt:lpstr>
      <vt:lpstr>PowerPoint Presentation</vt:lpstr>
      <vt:lpstr>Live Demo</vt:lpstr>
      <vt:lpstr>PowerPoint Presentation</vt:lpstr>
      <vt:lpstr>PowerPoint Presentation</vt:lpstr>
      <vt:lpstr>Live Demo</vt:lpstr>
      <vt:lpstr>PowerPoint Presentation</vt:lpstr>
      <vt:lpstr>Live Demo</vt:lpstr>
      <vt:lpstr>Console-Based Applications</vt:lpstr>
      <vt:lpstr>PowerPoint Presentation</vt:lpstr>
      <vt:lpstr>Working with Console Applications</vt:lpstr>
      <vt:lpstr>Windows Services</vt:lpstr>
      <vt:lpstr>PowerPoint Presentation</vt:lpstr>
      <vt:lpstr>PowerPoint Presentation</vt:lpstr>
      <vt:lpstr>Work with Windows Services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2017-08-31T07:56:59Z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