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86" r:id="rId3"/>
  </p:sldMasterIdLst>
  <p:notesMasterIdLst>
    <p:notesMasterId r:id="rId21"/>
  </p:notesMasterIdLst>
  <p:handoutMasterIdLst>
    <p:handoutMasterId r:id="rId22"/>
  </p:handoutMasterIdLst>
  <p:sldIdLst>
    <p:sldId id="430" r:id="rId4"/>
    <p:sldId id="441" r:id="rId5"/>
    <p:sldId id="440" r:id="rId6"/>
    <p:sldId id="420" r:id="rId7"/>
    <p:sldId id="442" r:id="rId8"/>
    <p:sldId id="444" r:id="rId9"/>
    <p:sldId id="443" r:id="rId10"/>
    <p:sldId id="445" r:id="rId11"/>
    <p:sldId id="446" r:id="rId12"/>
    <p:sldId id="447" r:id="rId13"/>
    <p:sldId id="438" r:id="rId14"/>
    <p:sldId id="448" r:id="rId15"/>
    <p:sldId id="449" r:id="rId16"/>
    <p:sldId id="450" r:id="rId17"/>
    <p:sldId id="454" r:id="rId18"/>
    <p:sldId id="451" r:id="rId19"/>
    <p:sldId id="453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6" autoAdjust="0"/>
    <p:restoredTop sz="94533" autoAdjust="0"/>
  </p:normalViewPr>
  <p:slideViewPr>
    <p:cSldViewPr>
      <p:cViewPr>
        <p:scale>
          <a:sx n="81" d="100"/>
          <a:sy n="81" d="100"/>
        </p:scale>
        <p:origin x="-72" y="1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7924800" cy="47411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What are Databases?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Relational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Concept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Entity-Relationship Diagrams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Database Normalization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First, Second, Third Normal 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0" y="1624511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29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Entity-relationship modeling </a:t>
            </a:r>
            <a:r>
              <a:rPr lang="en-US" sz="3000" dirty="0"/>
              <a:t>is a process used to create the conceptual data model of a system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Database Design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36360" y="3048000"/>
            <a:ext cx="7105852" cy="25204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The basic building blocks of an ERD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Entity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Attribute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Relationship</a:t>
            </a:r>
          </a:p>
        </p:txBody>
      </p:sp>
      <p:pic>
        <p:nvPicPr>
          <p:cNvPr id="9218" name="Picture 2" descr="E:\2.Work\98-361\resources\images\db.erd.entityattributerelationshi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1" y="2692546"/>
            <a:ext cx="2182893" cy="32313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3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715000"/>
            <a:ext cx="10363200" cy="695951"/>
          </a:xfrm>
        </p:spPr>
        <p:txBody>
          <a:bodyPr/>
          <a:lstStyle/>
          <a:p>
            <a:r>
              <a:rPr lang="en-GB" sz="4500" dirty="0" smtClean="0"/>
              <a:t>Mapping ERDs to a Relational Database</a:t>
            </a:r>
            <a:endParaRPr lang="en-US" sz="4500" dirty="0"/>
          </a:p>
        </p:txBody>
      </p:sp>
      <p:pic>
        <p:nvPicPr>
          <p:cNvPr id="10242" name="Picture 2" descr="E:\2.Work\98-361\resources\images\db.relationald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990600"/>
            <a:ext cx="664845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2812" y="4953000"/>
            <a:ext cx="10363200" cy="695951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dirty="0" smtClean="0"/>
              <a:t>Demo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8334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93" y="5562600"/>
            <a:ext cx="10363200" cy="820600"/>
          </a:xfrm>
        </p:spPr>
        <p:txBody>
          <a:bodyPr/>
          <a:lstStyle/>
          <a:p>
            <a:r>
              <a:rPr lang="en-US" dirty="0" smtClean="0"/>
              <a:t>Data Normalization</a:t>
            </a:r>
            <a:endParaRPr lang="en-US" dirty="0"/>
          </a:p>
        </p:txBody>
      </p:sp>
      <p:pic>
        <p:nvPicPr>
          <p:cNvPr id="1026" name="Picture 2" descr="E:\2.Work\98-361\resources\images\db.normalization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295400"/>
            <a:ext cx="3886200" cy="3886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0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29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The process of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Data Normalization </a:t>
            </a:r>
            <a:r>
              <a:rPr lang="en-US" sz="3000" dirty="0" smtClean="0"/>
              <a:t>ensures </a:t>
            </a:r>
            <a:r>
              <a:rPr lang="en-US" sz="3000" dirty="0"/>
              <a:t>that a database design is free of any problems that could lead to loss of data integrity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Normalization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95409" y="2743200"/>
            <a:ext cx="7375403" cy="304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There are 3 main problems (anomalies) that could appear around the database design: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 Anomaly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 Anomaly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Update Anomaly</a:t>
            </a:r>
          </a:p>
        </p:txBody>
      </p:sp>
      <p:pic>
        <p:nvPicPr>
          <p:cNvPr id="2050" name="Picture 2" descr="E:\2.Work\98-361\resources\images\db.anomal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995612"/>
            <a:ext cx="3810000" cy="2543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0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29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There are several forms, trough which the normalization process goes, in order to avoid the appearance of any problems.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Normalization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95409" y="2743200"/>
            <a:ext cx="6232403" cy="304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The 3 main forms of normalization we will go trough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Normal Form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Second Formal Form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Third Formal Form</a:t>
            </a:r>
          </a:p>
        </p:txBody>
      </p:sp>
      <p:pic>
        <p:nvPicPr>
          <p:cNvPr id="3075" name="Picture 3" descr="E:\2.Work\98-361\resources\images\db.normalizatio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39" y="2571750"/>
            <a:ext cx="3935866" cy="33909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2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29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First normal form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 (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1NF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sz="3000" dirty="0"/>
              <a:t>is a property of a </a:t>
            </a:r>
            <a:r>
              <a:rPr lang="en-US" sz="3000" dirty="0" smtClean="0"/>
              <a:t>relation</a:t>
            </a:r>
            <a:r>
              <a:rPr lang="en-US" sz="3000" dirty="0"/>
              <a:t> </a:t>
            </a:r>
            <a:r>
              <a:rPr lang="en-US" sz="3000" dirty="0" smtClean="0"/>
              <a:t>in </a:t>
            </a:r>
            <a:r>
              <a:rPr lang="en-US" sz="3000" dirty="0"/>
              <a:t>a relational </a:t>
            </a:r>
            <a:r>
              <a:rPr lang="en-US" sz="3000" dirty="0" smtClean="0"/>
              <a:t>database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95409" y="2743200"/>
            <a:ext cx="11337803" cy="3429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 relation is in first normal form </a:t>
            </a:r>
            <a:r>
              <a:rPr lang="en-US" sz="3000" dirty="0" smtClean="0"/>
              <a:t>if: 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</a:t>
            </a:r>
            <a:r>
              <a:rPr lang="en-US" sz="2800" dirty="0"/>
              <a:t> domain of each attribute contains only </a:t>
            </a:r>
            <a:r>
              <a:rPr lang="en-US" sz="2800" dirty="0" smtClean="0"/>
              <a:t>atomic (</a:t>
            </a:r>
            <a:r>
              <a:rPr lang="en-US" sz="2800" dirty="0"/>
              <a:t>indivisible) </a:t>
            </a:r>
            <a:r>
              <a:rPr lang="en-US" sz="2800" dirty="0" smtClean="0"/>
              <a:t>values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value of each attribute contains only a single value from that domain.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29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A table that is in 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First normal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form (1NF) </a:t>
            </a:r>
            <a:r>
              <a:rPr lang="en-US" sz="3000" dirty="0"/>
              <a:t>must meet additional criteria if it is to qualify for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Second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normal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form</a:t>
            </a:r>
            <a:r>
              <a:rPr lang="bg-BG" sz="3000" b="1" dirty="0" smtClean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2NF)</a:t>
            </a:r>
            <a:r>
              <a:rPr lang="en-US" sz="3000" dirty="0" smtClean="0"/>
              <a:t>.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Second Normal Form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95409" y="2514600"/>
            <a:ext cx="11337803" cy="4114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</a:t>
            </a:r>
            <a:r>
              <a:rPr lang="en-US" sz="3000" dirty="0" smtClean="0"/>
              <a:t> </a:t>
            </a:r>
            <a:r>
              <a:rPr lang="en-US" sz="3000" dirty="0"/>
              <a:t>table is in </a:t>
            </a:r>
            <a:r>
              <a:rPr lang="en-US" sz="3000" dirty="0" smtClean="0"/>
              <a:t>Second normal form if: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</a:t>
            </a:r>
            <a:r>
              <a:rPr lang="en-US" sz="2800" dirty="0" smtClean="0"/>
              <a:t>t </a:t>
            </a:r>
            <a:r>
              <a:rPr lang="en-US" sz="2800" dirty="0"/>
              <a:t>is </a:t>
            </a:r>
            <a:r>
              <a:rPr lang="en-US" sz="2800" dirty="0" smtClean="0"/>
              <a:t>in First normal form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Every non-prime attribute of the table is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functionally dependent </a:t>
            </a:r>
            <a:r>
              <a:rPr lang="en-US" sz="2800" dirty="0" smtClean="0"/>
              <a:t>on the whole of every candidate key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Functional dependency </a:t>
            </a:r>
            <a:r>
              <a:rPr lang="en-US" sz="2800" dirty="0"/>
              <a:t>is a constraint that describes the relationship between attributes in a </a:t>
            </a:r>
            <a:r>
              <a:rPr lang="en-US" sz="2800" dirty="0" smtClean="0"/>
              <a:t>relation.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27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06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Third normal form</a:t>
            </a:r>
            <a:r>
              <a:rPr lang="en-US" sz="3000" dirty="0"/>
              <a:t> is a normal form that is used </a:t>
            </a:r>
            <a:r>
              <a:rPr lang="en-US" sz="3000" dirty="0" smtClean="0"/>
              <a:t>to </a:t>
            </a:r>
            <a:r>
              <a:rPr lang="en-US" sz="3000" dirty="0"/>
              <a:t>reduce the duplication of data and ensure referential </a:t>
            </a:r>
            <a:r>
              <a:rPr lang="en-US" sz="3000" dirty="0" smtClean="0"/>
              <a:t>integrity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Third Normal Form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58651" y="2971800"/>
            <a:ext cx="11185404" cy="3200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Third normal form is met only when: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Second normal form is met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There is no functional dependency between non-key attributes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361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9562" y="3048000"/>
            <a:ext cx="7070603" cy="259080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database allows you to store, maintain, and retrieve important </a:t>
            </a:r>
            <a:r>
              <a:rPr lang="en-US" sz="2800" dirty="0" smtClean="0"/>
              <a:t>data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/>
              <a:t>If a database is </a:t>
            </a:r>
            <a:r>
              <a:rPr lang="en-US" sz="2800" dirty="0" smtClean="0"/>
              <a:t>designed properly, </a:t>
            </a:r>
            <a:r>
              <a:rPr lang="en-US" sz="2800" dirty="0"/>
              <a:t>it can </a:t>
            </a:r>
            <a:r>
              <a:rPr lang="en-US" sz="2800" dirty="0" smtClean="0"/>
              <a:t>have multiple applications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5612" y="1295401"/>
            <a:ext cx="11582400" cy="1447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A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Database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000" dirty="0" smtClean="0"/>
              <a:t>is an organized collection of data that is managed as a single unit</a:t>
            </a:r>
          </a:p>
        </p:txBody>
      </p:sp>
      <p:pic>
        <p:nvPicPr>
          <p:cNvPr id="2" name="Picture 2" descr="E:\2.Work\98-361\resources\images\db.multi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919046"/>
            <a:ext cx="474866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5612" y="1142999"/>
            <a:ext cx="11353800" cy="510539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/>
              <a:t>The database mana</a:t>
            </a:r>
            <a:r>
              <a:rPr lang="en-US" sz="2800" dirty="0"/>
              <a:t>ge</a:t>
            </a:r>
            <a:r>
              <a:rPr lang="en-US" sz="2800" dirty="0" smtClean="0"/>
              <a:t>ment is done by the so called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Database Management Systems (DBMS)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/>
              <a:t>A DBMS is a </a:t>
            </a:r>
            <a:r>
              <a:rPr lang="en-US" sz="2800" dirty="0"/>
              <a:t>computer software application that interacts with the user, other applications, and the database itself to capture and analyze data. 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/>
              <a:t>There are different types of DBMS, such as: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RDBMS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ODBMS</a:t>
            </a:r>
          </a:p>
        </p:txBody>
      </p:sp>
    </p:spTree>
    <p:extLst>
      <p:ext uri="{BB962C8B-B14F-4D97-AF65-F5344CB8AC3E}">
        <p14:creationId xmlns:p14="http://schemas.microsoft.com/office/powerpoint/2010/main" val="5262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01" y="5334000"/>
            <a:ext cx="10363200" cy="820600"/>
          </a:xfrm>
        </p:spPr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pic>
        <p:nvPicPr>
          <p:cNvPr id="3074" name="Picture 2" descr="E:\2.Work\98-361\resources\images\db.relational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01" y="914400"/>
            <a:ext cx="6781800" cy="38147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29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A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Relational Database </a:t>
            </a:r>
            <a:r>
              <a:rPr lang="en-US" sz="3000" dirty="0" smtClean="0"/>
              <a:t>is </a:t>
            </a:r>
            <a:r>
              <a:rPr lang="en-US" sz="3000" dirty="0"/>
              <a:t>a collection of interrelated data based on the relational model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60160" y="2672862"/>
            <a:ext cx="7105852" cy="3727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/>
              <a:t>A Relational Database organizes </a:t>
            </a:r>
            <a:r>
              <a:rPr lang="en-US" sz="2800" dirty="0"/>
              <a:t>data in </a:t>
            </a:r>
            <a:r>
              <a:rPr lang="en-US" sz="2800" dirty="0" smtClean="0"/>
              <a:t>two-dimensional </a:t>
            </a:r>
            <a:r>
              <a:rPr lang="en-US" sz="2800" dirty="0"/>
              <a:t>tables consisting of columns and </a:t>
            </a:r>
            <a:r>
              <a:rPr lang="en-US" sz="2800" dirty="0" smtClean="0"/>
              <a:t>rows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The rows are often called –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records</a:t>
            </a:r>
            <a:r>
              <a:rPr lang="en-US" sz="2800" dirty="0" smtClean="0"/>
              <a:t>, and the columns are often called –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fields</a:t>
            </a:r>
            <a:endParaRPr lang="en-US" sz="2800" dirty="0" smtClean="0"/>
          </a:p>
        </p:txBody>
      </p:sp>
      <p:pic>
        <p:nvPicPr>
          <p:cNvPr id="4098" name="Picture 2" descr="E:\2.Work\98-361\resources\images\db.tab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93" y="2672862"/>
            <a:ext cx="3654669" cy="365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78" y="5562600"/>
            <a:ext cx="10363200" cy="820600"/>
          </a:xfrm>
        </p:spPr>
        <p:txBody>
          <a:bodyPr/>
          <a:lstStyle/>
          <a:p>
            <a:r>
              <a:rPr lang="en-US" dirty="0" smtClean="0"/>
              <a:t>Relational Database Design</a:t>
            </a:r>
            <a:endParaRPr lang="en-US" dirty="0"/>
          </a:p>
        </p:txBody>
      </p:sp>
      <p:pic>
        <p:nvPicPr>
          <p:cNvPr id="5124" name="Picture 4" descr="E:\2.Work\98-361\resources\images\db.relationaldb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578" y="609599"/>
            <a:ext cx="5257800" cy="46097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29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Relational database design </a:t>
            </a:r>
            <a:r>
              <a:rPr lang="en-US" sz="2800" dirty="0"/>
              <a:t>is the process of determining the appropriate relational database structure to </a:t>
            </a:r>
            <a:r>
              <a:rPr lang="en-US" sz="2800" dirty="0" smtClean="0"/>
              <a:t>satisfy the current </a:t>
            </a:r>
            <a:r>
              <a:rPr lang="en-US" sz="2800" dirty="0"/>
              <a:t>business requirements</a:t>
            </a:r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Database Design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60160" y="2667000"/>
            <a:ext cx="7105852" cy="3200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/>
              <a:t>Develop a mission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Determine the data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Divide the data into tables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Choose primary keys, Identify relationships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Apply normalization process</a:t>
            </a:r>
          </a:p>
        </p:txBody>
      </p:sp>
      <p:pic>
        <p:nvPicPr>
          <p:cNvPr id="6146" name="Picture 2" descr="E:\2.Work\98-361\resources\images\db.relationalplan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2286000"/>
            <a:ext cx="4114800" cy="4114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7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93" y="5562600"/>
            <a:ext cx="10363200" cy="820600"/>
          </a:xfrm>
        </p:spPr>
        <p:txBody>
          <a:bodyPr/>
          <a:lstStyle/>
          <a:p>
            <a:r>
              <a:rPr lang="en-US" dirty="0" smtClean="0"/>
              <a:t>Entity-Relationship Diagrams</a:t>
            </a:r>
            <a:endParaRPr lang="en-US" dirty="0"/>
          </a:p>
        </p:txBody>
      </p:sp>
      <p:pic>
        <p:nvPicPr>
          <p:cNvPr id="7171" name="Picture 3" descr="E:\2.Work\98-361\resources\images\db.erd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676399"/>
            <a:ext cx="4602162" cy="32574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1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115824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Entity-relationship diagrams (ERDs) </a:t>
            </a:r>
            <a:r>
              <a:rPr lang="en-US" sz="2800" dirty="0"/>
              <a:t>are used to model entities, their attributes, and the relationships among entities. </a:t>
            </a:r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Entity-Relationship Diagrams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5612" y="3657600"/>
            <a:ext cx="7105852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dirty="0" smtClean="0"/>
          </a:p>
        </p:txBody>
      </p:sp>
      <p:pic>
        <p:nvPicPr>
          <p:cNvPr id="8195" name="Picture 3" descr="E:\2.Work\98-361\resources\images\db.erdexam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715495"/>
            <a:ext cx="3246315" cy="31796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E:\2.Work\98-361\resources\images\db.erdlegen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701566"/>
            <a:ext cx="4519612" cy="32074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681</Words>
  <Application>Microsoft Office PowerPoint</Application>
  <PresentationFormat>Custom</PresentationFormat>
  <Paragraphs>128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SoftUni 16x9</vt:lpstr>
      <vt:lpstr>2_SoftUni 16x9</vt:lpstr>
      <vt:lpstr>Table of Contents</vt:lpstr>
      <vt:lpstr>PowerPoint Presentation</vt:lpstr>
      <vt:lpstr>PowerPoint Presentation</vt:lpstr>
      <vt:lpstr>Relational Databases</vt:lpstr>
      <vt:lpstr>PowerPoint Presentation</vt:lpstr>
      <vt:lpstr>Relational Database Design</vt:lpstr>
      <vt:lpstr>PowerPoint Presentation</vt:lpstr>
      <vt:lpstr>Entity-Relationship Diagrams</vt:lpstr>
      <vt:lpstr>PowerPoint Presentation</vt:lpstr>
      <vt:lpstr>PowerPoint Presentation</vt:lpstr>
      <vt:lpstr>Mapping ERDs to a Relational Database</vt:lpstr>
      <vt:lpstr>Data 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2017-09-25T08:58:41Z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