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  <p:sldMasterId id="2147483686" r:id="rId4"/>
  </p:sldMasterIdLst>
  <p:notesMasterIdLst>
    <p:notesMasterId r:id="rId24"/>
  </p:notesMasterIdLst>
  <p:handoutMasterIdLst>
    <p:handoutMasterId r:id="rId25"/>
  </p:handoutMasterIdLst>
  <p:sldIdLst>
    <p:sldId id="274" r:id="rId5"/>
    <p:sldId id="430" r:id="rId6"/>
    <p:sldId id="420" r:id="rId7"/>
    <p:sldId id="427" r:id="rId8"/>
    <p:sldId id="441" r:id="rId9"/>
    <p:sldId id="442" r:id="rId10"/>
    <p:sldId id="440" r:id="rId11"/>
    <p:sldId id="438" r:id="rId12"/>
    <p:sldId id="444" r:id="rId13"/>
    <p:sldId id="443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39" r:id="rId22"/>
    <p:sldId id="428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1" autoAdjust="0"/>
    <p:restoredTop sz="94533" autoAdjust="0"/>
  </p:normalViewPr>
  <p:slideViewPr>
    <p:cSldViewPr>
      <p:cViewPr>
        <p:scale>
          <a:sx n="81" d="100"/>
          <a:sy n="81" d="100"/>
        </p:scale>
        <p:origin x="-78" y="-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7/26/2016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920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47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89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453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68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4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58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498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48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098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101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035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47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43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0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javascript-applications/" TargetMode="External"/><Relationship Id="rId10" Type="http://schemas.openxmlformats.org/officeDocument/2006/relationships/image" Target="../media/image42.png"/><Relationship Id="rId19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4"/>
          <p:cNvSpPr>
            <a:spLocks noGrp="1"/>
          </p:cNvSpPr>
          <p:nvPr/>
        </p:nvSpPr>
        <p:spPr>
          <a:xfrm>
            <a:off x="3656013" y="466049"/>
            <a:ext cx="7942176" cy="108737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5" name="Subtitle 5"/>
          <p:cNvSpPr>
            <a:spLocks noGrp="1"/>
          </p:cNvSpPr>
          <p:nvPr/>
        </p:nvSpPr>
        <p:spPr>
          <a:xfrm>
            <a:off x="3960812" y="1600200"/>
            <a:ext cx="7637377" cy="699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Database Query Methods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 bwMode="auto">
          <a:xfrm>
            <a:off x="677612" y="4153304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/>
        </p:nvSpPr>
        <p:spPr bwMode="auto">
          <a:xfrm>
            <a:off x="677613" y="4623203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38" name="Text Placeholder 10"/>
          <p:cNvSpPr>
            <a:spLocks noGrp="1"/>
          </p:cNvSpPr>
          <p:nvPr/>
        </p:nvSpPr>
        <p:spPr bwMode="auto">
          <a:xfrm>
            <a:off x="677612" y="5128309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/>
        </p:nvSpPr>
        <p:spPr bwMode="auto">
          <a:xfrm>
            <a:off x="677612" y="5469471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40" name="Picture 39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83" y="2706339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43" name="Picture 42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739183" y="1349495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44" name="Picture 43" descr="http://softuni.bg" title="SoftUni Code Wizar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3612" y="3300451"/>
            <a:ext cx="2278271" cy="2500255"/>
          </a:xfrm>
          <a:prstGeom prst="rect">
            <a:avLst/>
          </a:prstGeom>
        </p:spPr>
      </p:pic>
      <p:pic>
        <p:nvPicPr>
          <p:cNvPr id="1026" name="Picture 2" descr="E:\2.Work\98-361\resources\images\db.query.logo4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590" y="2701480"/>
            <a:ext cx="4577599" cy="34287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712" y="5791200"/>
            <a:ext cx="10363200" cy="820600"/>
          </a:xfrm>
        </p:spPr>
        <p:txBody>
          <a:bodyPr/>
          <a:lstStyle/>
          <a:p>
            <a:r>
              <a:rPr lang="en-GB" dirty="0" smtClean="0"/>
              <a:t>Exercise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0412" y="4818192"/>
            <a:ext cx="105918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Working with SQL Queries</a:t>
            </a:r>
            <a:endParaRPr lang="en-US" dirty="0"/>
          </a:p>
        </p:txBody>
      </p:sp>
      <p:pic>
        <p:nvPicPr>
          <p:cNvPr id="9218" name="Picture 2" descr="E:\2.Work\98-361\resources\images\db.sql.log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2" y="1524000"/>
            <a:ext cx="4998027" cy="2819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4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2514600"/>
            <a:ext cx="11582400" cy="390378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sz="2800" dirty="0"/>
              <a:t>The SELECT statement has many optional clauses</a:t>
            </a:r>
            <a:r>
              <a:rPr lang="en-US" sz="2800" dirty="0" smtClean="0"/>
              <a:t>:</a:t>
            </a:r>
          </a:p>
          <a:p>
            <a:pPr lvl="2">
              <a:lnSpc>
                <a:spcPct val="100000"/>
              </a:lnSpc>
            </a:pPr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</a:rPr>
              <a:t>WHERE </a:t>
            </a:r>
            <a:r>
              <a:rPr lang="en-US" sz="2600" dirty="0"/>
              <a:t>– </a:t>
            </a:r>
            <a:r>
              <a:rPr lang="en-US" sz="2600" dirty="0"/>
              <a:t>specifies which rows to retrieve</a:t>
            </a:r>
            <a:endParaRPr lang="en-US" sz="2600" dirty="0" smtClean="0"/>
          </a:p>
          <a:p>
            <a:pPr lvl="2">
              <a:lnSpc>
                <a:spcPct val="100000"/>
              </a:lnSpc>
            </a:pPr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</a:rPr>
              <a:t>GROUP BY </a:t>
            </a:r>
            <a:r>
              <a:rPr lang="en-US" sz="2600" dirty="0" smtClean="0"/>
              <a:t>– groups and aggregates rows by a sharing property</a:t>
            </a:r>
          </a:p>
          <a:p>
            <a:pPr lvl="2">
              <a:lnSpc>
                <a:spcPct val="100000"/>
              </a:lnSpc>
            </a:pPr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</a:rPr>
              <a:t>HAVING </a:t>
            </a:r>
            <a:r>
              <a:rPr lang="en-US" sz="2600" dirty="0"/>
              <a:t>– </a:t>
            </a:r>
            <a:r>
              <a:rPr lang="en-US" sz="2600" dirty="0" smtClean="0"/>
              <a:t>selects among the groups defined by the GROUP BY clause</a:t>
            </a:r>
            <a:endParaRPr lang="en-US" sz="26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</a:rPr>
              <a:t>ORDER BY </a:t>
            </a:r>
            <a:r>
              <a:rPr lang="en-US" sz="2600" dirty="0"/>
              <a:t>– </a:t>
            </a:r>
            <a:r>
              <a:rPr lang="en-US" sz="2600" dirty="0" smtClean="0"/>
              <a:t>specifies the order in which the rows are returned</a:t>
            </a:r>
            <a:endParaRPr lang="en-US" sz="26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</a:rPr>
              <a:t>AS </a:t>
            </a:r>
            <a:r>
              <a:rPr lang="en-US" sz="2600" dirty="0"/>
              <a:t>– </a:t>
            </a:r>
            <a:r>
              <a:rPr lang="en-US" sz="2600" dirty="0" smtClean="0"/>
              <a:t>provides an alias, which can be used to temporarily rename tables or columns</a:t>
            </a:r>
            <a:endParaRPr lang="en-US" sz="2600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SELECT Statement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5612" y="1295401"/>
            <a:ext cx="11506200" cy="106679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The SQL 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SELECT</a:t>
            </a:r>
            <a:r>
              <a:rPr lang="en-US" sz="3000" dirty="0"/>
              <a:t> statement returns a result set of records from one or more tables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66591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INSERT Statement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5612" y="1295401"/>
            <a:ext cx="11506200" cy="106679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The</a:t>
            </a:r>
            <a:r>
              <a:rPr lang="en-US" sz="3000" dirty="0"/>
              <a:t> SQL 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INSERT</a:t>
            </a:r>
            <a:r>
              <a:rPr lang="en-US" sz="3000" dirty="0"/>
              <a:t> statement </a:t>
            </a:r>
            <a:r>
              <a:rPr lang="en-US" sz="3000" dirty="0" smtClean="0"/>
              <a:t>is used to add </a:t>
            </a:r>
            <a:r>
              <a:rPr lang="en-US" sz="3000" dirty="0"/>
              <a:t>one or more records to any single table in a relational database</a:t>
            </a:r>
            <a:endParaRPr lang="en-US" sz="3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626" y="2579077"/>
            <a:ext cx="732817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569667" y="3581400"/>
            <a:ext cx="11506200" cy="106679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Multiple rows can be inserted in a single SQL 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INSERT</a:t>
            </a:r>
            <a:r>
              <a:rPr lang="en-US" sz="3000" dirty="0" smtClean="0"/>
              <a:t> Statement</a:t>
            </a:r>
            <a:endParaRPr lang="en-US" sz="3000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049" y="4648199"/>
            <a:ext cx="7259983" cy="148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93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UPDATE and DELETE Statements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5612" y="1295401"/>
            <a:ext cx="11506200" cy="106679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The </a:t>
            </a:r>
            <a:r>
              <a:rPr lang="en-US" sz="3000" dirty="0" smtClean="0"/>
              <a:t>SQL</a:t>
            </a:r>
            <a:r>
              <a:rPr lang="en-US" sz="3000" dirty="0"/>
              <a:t> 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UPDATE</a:t>
            </a:r>
            <a:r>
              <a:rPr lang="en-US" sz="3000" dirty="0"/>
              <a:t> statement changes the data of one or more records in a </a:t>
            </a:r>
            <a:r>
              <a:rPr lang="en-US" sz="3000" dirty="0" smtClean="0"/>
              <a:t>table</a:t>
            </a:r>
            <a:endParaRPr lang="en-US" sz="3000" dirty="0" smtClean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55612" y="4114800"/>
            <a:ext cx="11506200" cy="106679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The </a:t>
            </a:r>
            <a:r>
              <a:rPr lang="en-US" sz="3000" dirty="0" smtClean="0"/>
              <a:t>SQL</a:t>
            </a:r>
            <a:r>
              <a:rPr lang="en-US" sz="3000" dirty="0"/>
              <a:t> 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DELETE</a:t>
            </a:r>
            <a:r>
              <a:rPr lang="en-US" sz="3000" dirty="0"/>
              <a:t> statement removes one or more records from a </a:t>
            </a:r>
            <a:r>
              <a:rPr lang="en-US" sz="3000" dirty="0" smtClean="0"/>
              <a:t>table</a:t>
            </a:r>
            <a:endParaRPr lang="en-US" sz="3000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2667000"/>
            <a:ext cx="2438400" cy="90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716" y="2596563"/>
            <a:ext cx="2141050" cy="1043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011" y="2457887"/>
            <a:ext cx="2101401" cy="1321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5254118"/>
            <a:ext cx="4572000" cy="95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5237283"/>
            <a:ext cx="2854274" cy="99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7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715000"/>
            <a:ext cx="10363200" cy="820600"/>
          </a:xfrm>
        </p:spPr>
        <p:txBody>
          <a:bodyPr/>
          <a:lstStyle/>
          <a:p>
            <a:r>
              <a:rPr lang="en-US" dirty="0" smtClean="0"/>
              <a:t>Stored Procedures</a:t>
            </a:r>
            <a:endParaRPr lang="en-US" dirty="0"/>
          </a:p>
        </p:txBody>
      </p:sp>
      <p:pic>
        <p:nvPicPr>
          <p:cNvPr id="12290" name="Picture 2" descr="E:\2.Work\98-361\resources\images\db.stored.procedu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1676400"/>
            <a:ext cx="5257800" cy="36384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19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2667000"/>
            <a:ext cx="7010400" cy="167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Typical uses for stored procedures include 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data </a:t>
            </a:r>
            <a:r>
              <a:rPr lang="en-US" sz="2600" dirty="0"/>
              <a:t>validation (integrated into the </a:t>
            </a:r>
            <a:r>
              <a:rPr lang="en-US" sz="2600" dirty="0" smtClean="0"/>
              <a:t>database)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access </a:t>
            </a:r>
            <a:r>
              <a:rPr lang="en-US" sz="2600" dirty="0"/>
              <a:t>control </a:t>
            </a:r>
            <a:r>
              <a:rPr lang="en-US" sz="2600" dirty="0" smtClean="0"/>
              <a:t>mechanisms</a:t>
            </a:r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Stored Procedures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36439" y="1143000"/>
            <a:ext cx="11506200" cy="1143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A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Stored Procedure </a:t>
            </a:r>
            <a:r>
              <a:rPr lang="en-US" sz="3200" dirty="0" smtClean="0"/>
              <a:t>is </a:t>
            </a:r>
            <a:r>
              <a:rPr lang="en-US" sz="3200" dirty="0"/>
              <a:t>a set of SQL statements that is stored in a database</a:t>
            </a:r>
            <a:endParaRPr lang="en-US" sz="3000" dirty="0" smtClean="0"/>
          </a:p>
        </p:txBody>
      </p:sp>
      <p:pic>
        <p:nvPicPr>
          <p:cNvPr id="13315" name="Picture 3" descr="E:\2.Work\98-361\resources\images\db.sql.storedprocedure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4495800"/>
            <a:ext cx="6219825" cy="16573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1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712" y="5901999"/>
            <a:ext cx="10363200" cy="709801"/>
          </a:xfrm>
        </p:spPr>
        <p:txBody>
          <a:bodyPr/>
          <a:lstStyle/>
          <a:p>
            <a:r>
              <a:rPr lang="en-GB" sz="4600" dirty="0" smtClean="0"/>
              <a:t>Exercise</a:t>
            </a:r>
            <a:endParaRPr lang="en-US" sz="4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0412" y="5029200"/>
            <a:ext cx="10591800" cy="709801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600" dirty="0" smtClean="0"/>
              <a:t>Creating and Running Stored Procedures</a:t>
            </a:r>
            <a:endParaRPr lang="en-US" sz="4600" dirty="0"/>
          </a:p>
        </p:txBody>
      </p:sp>
      <p:pic>
        <p:nvPicPr>
          <p:cNvPr id="14338" name="Picture 2" descr="E:\2.Work\98-361\resources\images\db.storedproced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1981200"/>
            <a:ext cx="8128000" cy="2438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73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52962" y="5548705"/>
            <a:ext cx="10591800" cy="626701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(Working with Parameterized Stored Procedures)</a:t>
            </a:r>
            <a:endParaRPr lang="en-US" sz="4000" dirty="0"/>
          </a:p>
        </p:txBody>
      </p:sp>
      <p:pic>
        <p:nvPicPr>
          <p:cNvPr id="14338" name="Picture 2" descr="E:\2.Work\98-361\resources\images\db.storedproced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4" y="1600200"/>
            <a:ext cx="8128000" cy="2438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36965" y="4679602"/>
            <a:ext cx="10591800" cy="709801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600" dirty="0" smtClean="0"/>
              <a:t>Creating and Running Stored Procedures</a:t>
            </a:r>
            <a:endParaRPr lang="en-US" sz="4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80682" y="5638800"/>
            <a:ext cx="10591800" cy="626701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(Working with Parameterized Stored Procedures)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0220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7177" y="1524000"/>
            <a:ext cx="7503635" cy="4495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What is SQL?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How to connect to a SQL Server Database?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What are the 4 main statements in SQL?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How to work with SQL queries?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What are Stored Procedures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Parameterized Stored Procedures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How to work with Stored Procedures?</a:t>
            </a: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9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2590800"/>
            <a:ext cx="4148786" cy="307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28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5"/>
              </a:rPr>
              <a:t>https://softuni.bg/courses/javascript-applications/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0250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397761"/>
            <a:ext cx="7543800" cy="4648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What is SQL?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Connecting to a SQL Server Database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What are SQL Queries?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Working with SQL Queries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CRUD Operations in SQL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Working with Stored Procedures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Parameterized Stored Procedures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0"/>
            <a:ext cx="9577597" cy="111078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1" y="1624512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715000"/>
            <a:ext cx="10363200" cy="820600"/>
          </a:xfrm>
        </p:spPr>
        <p:txBody>
          <a:bodyPr/>
          <a:lstStyle/>
          <a:p>
            <a:r>
              <a:rPr lang="en-US" dirty="0" smtClean="0"/>
              <a:t>Structured Query Language (SQL)</a:t>
            </a:r>
            <a:endParaRPr lang="en-US" dirty="0"/>
          </a:p>
        </p:txBody>
      </p:sp>
      <p:pic>
        <p:nvPicPr>
          <p:cNvPr id="2050" name="Picture 2" descr="E:\2.Work\98-361\resources\images\db.sql.log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143000"/>
            <a:ext cx="5486400" cy="4114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1812" y="3470030"/>
            <a:ext cx="6172200" cy="2514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The scope of SQL </a:t>
            </a:r>
            <a:r>
              <a:rPr lang="en-US" sz="2800" dirty="0" smtClean="0"/>
              <a:t>includes: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data 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</a:rPr>
              <a:t>insert</a:t>
            </a:r>
            <a:r>
              <a:rPr lang="en-US" sz="2600" dirty="0"/>
              <a:t>, </a:t>
            </a:r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</a:rPr>
              <a:t>query</a:t>
            </a:r>
            <a:r>
              <a:rPr lang="en-US" sz="2600" dirty="0"/>
              <a:t>, 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</a:rPr>
              <a:t>update</a:t>
            </a:r>
            <a:r>
              <a:rPr lang="en-US" sz="2600" dirty="0"/>
              <a:t> and </a:t>
            </a:r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</a:rPr>
              <a:t>delete</a:t>
            </a:r>
            <a:r>
              <a:rPr lang="en-US" sz="2600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</a:rPr>
              <a:t>schema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</a:rPr>
              <a:t> creation </a:t>
            </a:r>
            <a:r>
              <a:rPr lang="en-US" sz="2600" dirty="0"/>
              <a:t>and </a:t>
            </a:r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</a:rPr>
              <a:t>modification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</a:rPr>
              <a:t>data 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</a:rPr>
              <a:t>access control</a:t>
            </a:r>
            <a:endParaRPr lang="en-US" sz="26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Selected Query Language (SQL)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5612" y="1295401"/>
            <a:ext cx="11506200" cy="1600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Selected Query Language (SQL) </a:t>
            </a:r>
            <a:r>
              <a:rPr lang="en-US" sz="3000" dirty="0" smtClean="0"/>
              <a:t>is a special-purpose programming language designed for managing data held in a relational database management system (RDBMS)</a:t>
            </a:r>
            <a:endParaRPr lang="en-US" sz="3000" dirty="0" smtClean="0"/>
          </a:p>
        </p:txBody>
      </p:sp>
      <p:pic>
        <p:nvPicPr>
          <p:cNvPr id="3076" name="Picture 4" descr="E:\2.Work\98-361\resources\images\db.sql.logo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2" y="2895601"/>
            <a:ext cx="3429000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715000"/>
            <a:ext cx="10363200" cy="820600"/>
          </a:xfrm>
        </p:spPr>
        <p:txBody>
          <a:bodyPr/>
          <a:lstStyle/>
          <a:p>
            <a:r>
              <a:rPr lang="en-US" dirty="0" smtClean="0"/>
              <a:t>SQL Queries</a:t>
            </a:r>
            <a:endParaRPr lang="en-US" dirty="0"/>
          </a:p>
        </p:txBody>
      </p:sp>
      <p:pic>
        <p:nvPicPr>
          <p:cNvPr id="4098" name="Picture 2" descr="E:\2.Work\98-361\resources\images\db.query.mainpage.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0" y="1676400"/>
            <a:ext cx="3733800" cy="3733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80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5612" y="2497015"/>
            <a:ext cx="11049000" cy="39037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There are 4 main statements that define the CRUD (create, read, update, delete) operations in SQL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 smtClean="0"/>
              <a:t>They are:</a:t>
            </a:r>
          </a:p>
          <a:p>
            <a:pPr lvl="2">
              <a:lnSpc>
                <a:spcPct val="100000"/>
              </a:lnSpc>
            </a:pPr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</a:rPr>
              <a:t>SELECT </a:t>
            </a:r>
            <a:r>
              <a:rPr lang="en-US" sz="2600" dirty="0"/>
              <a:t>statements</a:t>
            </a:r>
          </a:p>
          <a:p>
            <a:pPr lvl="2">
              <a:lnSpc>
                <a:spcPct val="100000"/>
              </a:lnSpc>
            </a:pPr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</a:rPr>
              <a:t>INSERT </a:t>
            </a:r>
            <a:r>
              <a:rPr lang="en-US" sz="2600" dirty="0"/>
              <a:t>statements</a:t>
            </a:r>
          </a:p>
          <a:p>
            <a:pPr lvl="2">
              <a:lnSpc>
                <a:spcPct val="100000"/>
              </a:lnSpc>
            </a:pPr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</a:rPr>
              <a:t>UPDATE </a:t>
            </a:r>
            <a:r>
              <a:rPr lang="en-US" sz="2600" dirty="0"/>
              <a:t>statements</a:t>
            </a:r>
          </a:p>
          <a:p>
            <a:pPr lvl="2">
              <a:lnSpc>
                <a:spcPct val="100000"/>
              </a:lnSpc>
            </a:pPr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</a:rPr>
              <a:t>DELETE</a:t>
            </a:r>
            <a:r>
              <a:rPr lang="en-US" sz="2600" dirty="0" smtClean="0"/>
              <a:t> statements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 Queries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5612" y="1295401"/>
            <a:ext cx="11506200" cy="60959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Using </a:t>
            </a:r>
            <a:r>
              <a:rPr lang="en-US" sz="3000" dirty="0"/>
              <a:t>SQL queries is a flexible way to work with a SQL Server </a:t>
            </a:r>
            <a:r>
              <a:rPr lang="en-US" sz="3000" dirty="0" smtClean="0"/>
              <a:t>database</a:t>
            </a:r>
            <a:endParaRPr lang="en-US" sz="3000" dirty="0" smtClean="0"/>
          </a:p>
        </p:txBody>
      </p:sp>
      <p:pic>
        <p:nvPicPr>
          <p:cNvPr id="9" name="Picture 2" descr="E:\2.Work\98-361\resources\images\db.query.logo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486" y="4038600"/>
            <a:ext cx="6667500" cy="22199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88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5612" y="1263181"/>
            <a:ext cx="11201400" cy="30040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The 4 statements provide the following functionality:</a:t>
            </a:r>
          </a:p>
          <a:p>
            <a:pPr lvl="1">
              <a:lnSpc>
                <a:spcPct val="100000"/>
              </a:lnSpc>
            </a:pPr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</a:rPr>
              <a:t>SELECT</a:t>
            </a:r>
            <a:r>
              <a:rPr lang="en-US" sz="2600" dirty="0"/>
              <a:t> </a:t>
            </a:r>
            <a:r>
              <a:rPr lang="en-US" sz="2600" dirty="0" smtClean="0"/>
              <a:t>statements – allow you to retrieve data, stored in a database</a:t>
            </a:r>
            <a:endParaRPr lang="en-US" sz="26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</a:rPr>
              <a:t>INSERT</a:t>
            </a:r>
            <a:r>
              <a:rPr lang="en-US" sz="2600" dirty="0"/>
              <a:t> </a:t>
            </a:r>
            <a:r>
              <a:rPr lang="en-US" sz="2600" dirty="0" smtClean="0"/>
              <a:t>statements – allow you to add new data to a database</a:t>
            </a:r>
            <a:endParaRPr lang="en-US" sz="26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</a:rPr>
              <a:t>UPDATE</a:t>
            </a:r>
            <a:r>
              <a:rPr lang="en-US" sz="2600" dirty="0"/>
              <a:t> </a:t>
            </a:r>
            <a:r>
              <a:rPr lang="en-US" sz="2600" dirty="0" smtClean="0"/>
              <a:t>statements – allow you to modify existing data in a database</a:t>
            </a:r>
            <a:endParaRPr lang="en-US" sz="26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</a:rPr>
              <a:t>DELETE</a:t>
            </a:r>
            <a:r>
              <a:rPr lang="en-US" sz="2600" dirty="0"/>
              <a:t> </a:t>
            </a:r>
            <a:r>
              <a:rPr lang="en-US" sz="2600" dirty="0" smtClean="0"/>
              <a:t>statements – allow you to delete data from a database</a:t>
            </a:r>
            <a:endParaRPr lang="en-US" sz="26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 Queries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5612" y="1295401"/>
            <a:ext cx="11506200" cy="1600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3000" dirty="0" smtClean="0"/>
          </a:p>
        </p:txBody>
      </p:sp>
      <p:pic>
        <p:nvPicPr>
          <p:cNvPr id="6147" name="Picture 3" descr="E:\2.Work\98-361\resources\images\db.sql.logo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012" y="2101363"/>
            <a:ext cx="2278259" cy="119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:\2.Work\98-361\resources\images\db.query.logo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41" y="4771292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E:\2.Work\98-361\resources\images\db.query.logo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410" y="4321959"/>
            <a:ext cx="6400800" cy="21940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4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712" y="5791200"/>
            <a:ext cx="10363200" cy="820600"/>
          </a:xfrm>
        </p:spPr>
        <p:txBody>
          <a:bodyPr/>
          <a:lstStyle/>
          <a:p>
            <a:r>
              <a:rPr lang="en-GB" dirty="0" smtClean="0"/>
              <a:t>Exercise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0412" y="4818192"/>
            <a:ext cx="105918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Connecting to a SQL Server Database</a:t>
            </a:r>
            <a:endParaRPr lang="en-US" dirty="0"/>
          </a:p>
        </p:txBody>
      </p:sp>
      <p:pic>
        <p:nvPicPr>
          <p:cNvPr id="7170" name="Picture 2" descr="E:\2.Work\98-361\resources\images\db.sql.datab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2" y="798390"/>
            <a:ext cx="3733800" cy="3759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42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643" y="2338754"/>
            <a:ext cx="11049000" cy="2590799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sz="2800" dirty="0" smtClean="0"/>
              <a:t>Visual Studio Integrated Development Environment (IDE)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C# Application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SQL Query Analyzer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/>
              <a:t>osql</a:t>
            </a:r>
            <a:r>
              <a:rPr lang="en-US" sz="2800" dirty="0" smtClean="0"/>
              <a:t> command prompt utility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Running SQL Queries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5612" y="1295401"/>
            <a:ext cx="11506200" cy="609599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There are many ways in which you can send queries to a SQL </a:t>
            </a:r>
            <a:r>
              <a:rPr lang="en-US" sz="3200" dirty="0" smtClean="0"/>
              <a:t>Server</a:t>
            </a:r>
            <a:endParaRPr lang="en-US" sz="3000" dirty="0" smtClean="0"/>
          </a:p>
        </p:txBody>
      </p:sp>
      <p:pic>
        <p:nvPicPr>
          <p:cNvPr id="8194" name="Picture 2" descr="E:\2.Work\98-361\resources\images\db.sql.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1447">
            <a:off x="6500813" y="3429000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E:\2.Work\98-361\resources\images\db.vs.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38408">
            <a:off x="9026874" y="2923930"/>
            <a:ext cx="2432537" cy="243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E:\2.Work\98-361\resources\images\db.csharp.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961" y="483577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E:\2.Work\98-361\resources\images\db .osql.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4887">
            <a:off x="4992023" y="4869894"/>
            <a:ext cx="1319788" cy="13795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81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3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654</Words>
  <Application>Microsoft Office PowerPoint</Application>
  <PresentationFormat>Custom</PresentationFormat>
  <Paragraphs>124</Paragraphs>
  <Slides>19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SoftUni 16x9</vt:lpstr>
      <vt:lpstr>3_SoftUni 16x9</vt:lpstr>
      <vt:lpstr>2_SoftUni 16x9</vt:lpstr>
      <vt:lpstr>PowerPoint Presentation</vt:lpstr>
      <vt:lpstr>Table of Contents</vt:lpstr>
      <vt:lpstr>Structured Query Language (SQL)</vt:lpstr>
      <vt:lpstr>PowerPoint Presentation</vt:lpstr>
      <vt:lpstr>SQL Queries</vt:lpstr>
      <vt:lpstr>PowerPoint Presentation</vt:lpstr>
      <vt:lpstr>PowerPoint Presentation</vt:lpstr>
      <vt:lpstr>Exercise</vt:lpstr>
      <vt:lpstr>PowerPoint Presentation</vt:lpstr>
      <vt:lpstr>Exercise</vt:lpstr>
      <vt:lpstr>PowerPoint Presentation</vt:lpstr>
      <vt:lpstr>PowerPoint Presentation</vt:lpstr>
      <vt:lpstr>PowerPoint Presentation</vt:lpstr>
      <vt:lpstr>Stored Procedures</vt:lpstr>
      <vt:lpstr>PowerPoint Presentation</vt:lpstr>
      <vt:lpstr>Exercise</vt:lpstr>
      <vt:lpstr>PowerPoint Presentation</vt:lpstr>
      <vt:lpstr>Summary</vt:lpstr>
      <vt:lpstr>Questions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2016-07-26T20:06:50Z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