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86" r:id="rId4"/>
  </p:sldMasterIdLst>
  <p:notesMasterIdLst>
    <p:notesMasterId r:id="rId21"/>
  </p:notesMasterIdLst>
  <p:handoutMasterIdLst>
    <p:handoutMasterId r:id="rId22"/>
  </p:handoutMasterIdLst>
  <p:sldIdLst>
    <p:sldId id="274" r:id="rId5"/>
    <p:sldId id="430" r:id="rId6"/>
    <p:sldId id="420" r:id="rId7"/>
    <p:sldId id="427" r:id="rId8"/>
    <p:sldId id="439" r:id="rId9"/>
    <p:sldId id="440" r:id="rId10"/>
    <p:sldId id="441" r:id="rId11"/>
    <p:sldId id="442" r:id="rId12"/>
    <p:sldId id="443" r:id="rId13"/>
    <p:sldId id="445" r:id="rId14"/>
    <p:sldId id="444" r:id="rId15"/>
    <p:sldId id="446" r:id="rId16"/>
    <p:sldId id="447" r:id="rId17"/>
    <p:sldId id="438" r:id="rId18"/>
    <p:sldId id="448" r:id="rId19"/>
    <p:sldId id="428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6" autoAdjust="0"/>
    <p:restoredTop sz="94533" autoAdjust="0"/>
  </p:normalViewPr>
  <p:slideViewPr>
    <p:cSldViewPr>
      <p:cViewPr>
        <p:scale>
          <a:sx n="81" d="100"/>
          <a:sy n="81" d="100"/>
        </p:scale>
        <p:origin x="-3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58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9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0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7.png"/><Relationship Id="rId19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656013" y="457200"/>
            <a:ext cx="7942176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storage and operations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7818" y="3543704"/>
            <a:ext cx="2278271" cy="2500255"/>
          </a:xfrm>
          <a:prstGeom prst="rect">
            <a:avLst/>
          </a:prstGeom>
        </p:spPr>
      </p:pic>
      <p:pic>
        <p:nvPicPr>
          <p:cNvPr id="1026" name="Picture 2" descr="E:\2.Work\98-361\resources\images\data.storag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706339"/>
            <a:ext cx="5306261" cy="35468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5257800"/>
            <a:ext cx="10363200" cy="8206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1026" name="Picture 2" descr="E:\2.Work\98-361\resources\images\organized-file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32" y="1447800"/>
            <a:ext cx="4572000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2" y="1447800"/>
            <a:ext cx="10652003" cy="51024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Operators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/>
              <a:t>are symbols that specify which operation to perform on the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operands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before returning </a:t>
            </a:r>
            <a:r>
              <a:rPr lang="en-US" sz="2800" dirty="0"/>
              <a:t>a </a:t>
            </a:r>
            <a:r>
              <a:rPr lang="en-US" sz="2800" dirty="0" smtClean="0"/>
              <a:t>result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Examples of operators include </a:t>
            </a:r>
            <a:r>
              <a:rPr lang="bg-BG" sz="2800" dirty="0" smtClean="0"/>
              <a:t>+</a:t>
            </a:r>
            <a:r>
              <a:rPr lang="en-US" sz="2800" dirty="0" smtClean="0"/>
              <a:t>, </a:t>
            </a:r>
            <a:r>
              <a:rPr lang="en-US" sz="2800" dirty="0"/>
              <a:t>-, *, /, and so </a:t>
            </a:r>
            <a:r>
              <a:rPr lang="en-US" sz="2800" dirty="0" smtClean="0"/>
              <a:t>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O</a:t>
            </a:r>
            <a:r>
              <a:rPr lang="en-US" sz="2600" dirty="0" smtClean="0"/>
              <a:t>perands </a:t>
            </a:r>
            <a:r>
              <a:rPr lang="en-US" sz="2600" dirty="0"/>
              <a:t>can be variables, constants, literals, etc</a:t>
            </a:r>
            <a:r>
              <a:rPr lang="en-US" sz="2600" dirty="0" smtClean="0"/>
              <a:t>.</a:t>
            </a:r>
            <a:endParaRPr lang="bg-BG" sz="26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Depending </a:t>
            </a:r>
            <a:r>
              <a:rPr lang="en-US" sz="2800" dirty="0"/>
              <a:t>on how many operands are involved, there are three kinds of operators: 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Unary </a:t>
            </a:r>
            <a:r>
              <a:rPr lang="en-US" sz="2600" dirty="0"/>
              <a:t>operators </a:t>
            </a:r>
            <a:r>
              <a:rPr lang="en-US" sz="2600" dirty="0" smtClean="0"/>
              <a:t>– the unary </a:t>
            </a:r>
            <a:r>
              <a:rPr lang="en-US" sz="2600" dirty="0"/>
              <a:t>operators work with only one </a:t>
            </a:r>
            <a:r>
              <a:rPr lang="en-US" sz="2600" dirty="0" smtClean="0"/>
              <a:t>operand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Binary </a:t>
            </a:r>
            <a:r>
              <a:rPr lang="en-US" sz="2600" dirty="0" smtClean="0"/>
              <a:t>operators </a:t>
            </a:r>
            <a:r>
              <a:rPr lang="en-US" sz="2600" dirty="0"/>
              <a:t>– the unary operators </a:t>
            </a:r>
            <a:r>
              <a:rPr lang="en-US" sz="2600" dirty="0" smtClean="0"/>
              <a:t>take two </a:t>
            </a:r>
            <a:r>
              <a:rPr lang="en-US" sz="2600" dirty="0" smtClean="0"/>
              <a:t>operands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Ternary </a:t>
            </a:r>
            <a:r>
              <a:rPr lang="en-US" sz="2600" dirty="0" smtClean="0"/>
              <a:t>operators </a:t>
            </a:r>
            <a:r>
              <a:rPr lang="en-US" sz="2600" dirty="0"/>
              <a:t>– the unary operators </a:t>
            </a:r>
            <a:r>
              <a:rPr lang="en-US" sz="2600" dirty="0" smtClean="0"/>
              <a:t>take three </a:t>
            </a:r>
            <a:r>
              <a:rPr lang="en-US" sz="2600" dirty="0" smtClean="0"/>
              <a:t>operands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72993"/>
              </p:ext>
            </p:extLst>
          </p:nvPr>
        </p:nvGraphicFramePr>
        <p:xfrm>
          <a:off x="1065212" y="1447800"/>
          <a:ext cx="10058400" cy="495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777"/>
                <a:gridCol w="6215623"/>
              </a:tblGrid>
              <a:tr h="6379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bg-BG" dirty="0"/>
                    </a:p>
                  </a:txBody>
                  <a:tcPr/>
                </a:tc>
              </a:tr>
              <a:tr h="616432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x.y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dirty="0" smtClean="0"/>
                        <a:t>f(x),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a[x], x++,</a:t>
                      </a:r>
                      <a:r>
                        <a:rPr lang="en-US" sz="2200" baseline="0" dirty="0" smtClean="0"/>
                        <a:t> x--, new, typeof</a:t>
                      </a:r>
                      <a:endParaRPr lang="bg-BG" sz="2200" dirty="0"/>
                    </a:p>
                  </a:txBody>
                  <a:tcPr/>
                </a:tc>
              </a:tr>
              <a:tr h="616432">
                <a:tc>
                  <a:txBody>
                    <a:bodyPr/>
                    <a:lstStyle/>
                    <a:p>
                      <a:r>
                        <a:rPr lang="en-US" dirty="0" smtClean="0"/>
                        <a:t>Unary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+,</a:t>
                      </a:r>
                      <a:r>
                        <a:rPr lang="en-US" baseline="0" dirty="0" smtClean="0"/>
                        <a:t> -, !, ~, ++x, --x, (T)x</a:t>
                      </a:r>
                      <a:endParaRPr lang="bg-BG" dirty="0"/>
                    </a:p>
                  </a:txBody>
                  <a:tcPr/>
                </a:tc>
              </a:tr>
              <a:tr h="616432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Multiplicative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%</a:t>
                      </a:r>
                      <a:endParaRPr lang="bg-BG" dirty="0"/>
                    </a:p>
                  </a:txBody>
                  <a:tcPr/>
                </a:tc>
              </a:tr>
              <a:tr h="616432">
                <a:tc>
                  <a:txBody>
                    <a:bodyPr/>
                    <a:lstStyle/>
                    <a:p>
                      <a:r>
                        <a:rPr lang="en-US" dirty="0" smtClean="0"/>
                        <a:t>Additive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+, -</a:t>
                      </a:r>
                      <a:endParaRPr lang="bg-BG" dirty="0"/>
                    </a:p>
                  </a:txBody>
                  <a:tcPr/>
                </a:tc>
              </a:tr>
              <a:tr h="616432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&gt;&gt;</a:t>
                      </a:r>
                      <a:endParaRPr lang="bg-BG" dirty="0"/>
                    </a:p>
                  </a:txBody>
                  <a:tcPr/>
                </a:tc>
              </a:tr>
              <a:tr h="616432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</a:t>
                      </a:r>
                      <a:r>
                        <a:rPr lang="en-US" baseline="0" dirty="0" smtClean="0"/>
                        <a:t> and type testing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</a:t>
                      </a:r>
                      <a:r>
                        <a:rPr lang="en-US" baseline="0" dirty="0" smtClean="0"/>
                        <a:t> &gt;, &lt;=, &gt;=, is, as</a:t>
                      </a:r>
                      <a:endParaRPr lang="bg-BG" dirty="0"/>
                    </a:p>
                  </a:txBody>
                  <a:tcPr/>
                </a:tc>
              </a:tr>
              <a:tr h="616432"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 !=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75779"/>
              </p:ext>
            </p:extLst>
          </p:nvPr>
        </p:nvGraphicFramePr>
        <p:xfrm>
          <a:off x="1141412" y="1467325"/>
          <a:ext cx="9829800" cy="493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154"/>
                <a:gridCol w="6510646"/>
              </a:tblGrid>
              <a:tr h="645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bg-BG" dirty="0"/>
                    </a:p>
                  </a:txBody>
                  <a:tcPr/>
                </a:tc>
              </a:tr>
              <a:tr h="669623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AND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endParaRPr lang="bg-BG" sz="2200" dirty="0"/>
                    </a:p>
                  </a:txBody>
                  <a:tcPr/>
                </a:tc>
              </a:tr>
              <a:tr h="627971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XOR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bg-BG" dirty="0"/>
                    </a:p>
                  </a:txBody>
                  <a:tcPr/>
                </a:tc>
              </a:tr>
              <a:tr h="659359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bg-BG" dirty="0"/>
                    </a:p>
                  </a:txBody>
                  <a:tcPr/>
                </a:tc>
              </a:tr>
              <a:tr h="617708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</a:t>
                      </a:r>
                      <a:r>
                        <a:rPr lang="bg-BG" dirty="0" smtClean="0"/>
                        <a:t> </a:t>
                      </a:r>
                      <a:r>
                        <a:rPr lang="en-US" dirty="0" smtClean="0"/>
                        <a:t>AND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bg-BG" dirty="0"/>
                    </a:p>
                  </a:txBody>
                  <a:tcPr/>
                </a:tc>
              </a:tr>
              <a:tr h="649095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</a:t>
                      </a:r>
                      <a:r>
                        <a:rPr lang="bg-BG" dirty="0" smtClean="0"/>
                        <a:t> </a:t>
                      </a:r>
                      <a:r>
                        <a:rPr lang="en-US" dirty="0" smtClean="0"/>
                        <a:t>OR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/>
                    </a:p>
                  </a:txBody>
                  <a:tcPr/>
                </a:tc>
              </a:tr>
              <a:tr h="607444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</a:t>
                      </a:r>
                      <a:r>
                        <a:rPr lang="bg-BG" dirty="0" smtClean="0"/>
                        <a:t> </a:t>
                      </a:r>
                      <a:r>
                        <a:rPr lang="en-US" dirty="0" smtClean="0"/>
                        <a:t>Ternary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?:</a:t>
                      </a:r>
                      <a:endParaRPr lang="bg-BG" dirty="0"/>
                    </a:p>
                  </a:txBody>
                  <a:tcPr/>
                </a:tc>
              </a:tr>
              <a:tr h="400523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r>
                        <a:rPr lang="bg-BG" dirty="0" smtClean="0"/>
                        <a:t>= *= /= %= </a:t>
                      </a:r>
                      <a:r>
                        <a:rPr lang="en-US" dirty="0" smtClean="0"/>
                        <a:t>+</a:t>
                      </a:r>
                      <a:r>
                        <a:rPr lang="bg-BG" dirty="0" smtClean="0"/>
                        <a:t>= -= &lt;&lt;= &gt;&gt;= &amp;= ^= |=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436" y="4742000"/>
            <a:ext cx="10363200" cy="820600"/>
          </a:xfrm>
        </p:spPr>
        <p:txBody>
          <a:bodyPr/>
          <a:lstStyle/>
          <a:p>
            <a:r>
              <a:rPr lang="en-GB" dirty="0" smtClean="0"/>
              <a:t>Operators</a:t>
            </a:r>
            <a:endParaRPr lang="en-US" dirty="0"/>
          </a:p>
        </p:txBody>
      </p:sp>
      <p:pic>
        <p:nvPicPr>
          <p:cNvPr id="1027" name="Picture 3" descr="C:\Users\Ivo\Desktop\softuni-code-wizard-holding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86" y="1277020"/>
            <a:ext cx="3733800" cy="3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1524000"/>
            <a:ext cx="4714000" cy="27868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04436" y="5562600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447800"/>
            <a:ext cx="7503635" cy="4476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How do we store values in our program?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What are variables and constants?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How to declare and initialize variables?</a:t>
            </a:r>
            <a:endParaRPr lang="en-US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cs typeface="Consolas" panose="020B0609020204030204" pitchFamily="49" charset="0"/>
              </a:rPr>
              <a:t>How to correctly name variables?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cs typeface="Consolas" panose="020B0609020204030204" pitchFamily="49" charset="0"/>
              </a:rPr>
              <a:t>How to manipulate the values of variables?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cs typeface="Consolas" panose="020B0609020204030204" pitchFamily="49" charset="0"/>
              </a:rPr>
              <a:t>What are arrays?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cs typeface="Consolas" panose="020B0609020204030204" pitchFamily="49" charset="0"/>
              </a:rPr>
              <a:t>What are operators?</a:t>
            </a:r>
          </a:p>
          <a:p>
            <a:pPr>
              <a:lnSpc>
                <a:spcPct val="100000"/>
              </a:lnSpc>
            </a:pPr>
            <a:endParaRPr lang="en-US" sz="3000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2256158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025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3" y="1287645"/>
            <a:ext cx="80010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dirty="0" smtClean="0"/>
              <a:t>How do we store data?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Variables and constants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Declaration and initialization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Datatypes</a:t>
            </a:r>
            <a:endParaRPr lang="en-US" sz="3800" dirty="0" smtClean="0"/>
          </a:p>
          <a:p>
            <a:pPr>
              <a:lnSpc>
                <a:spcPct val="100000"/>
              </a:lnSpc>
            </a:pPr>
            <a:r>
              <a:rPr lang="en-US" sz="3800" dirty="0" smtClean="0"/>
              <a:t>How can we manipulate the data?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</a:t>
            </a:r>
            <a:r>
              <a:rPr lang="en-US" sz="3600" dirty="0" smtClean="0"/>
              <a:t> </a:t>
            </a:r>
            <a:r>
              <a:rPr lang="en-US" dirty="0" smtClean="0"/>
              <a:t>Precedence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5257800"/>
            <a:ext cx="10363200" cy="82060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1026" name="Picture 2" descr="E:\2.Work\98-361\resources\images\organized-file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32" y="1447800"/>
            <a:ext cx="4572000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Variables and Constants</a:t>
            </a:r>
            <a:endParaRPr lang="en-US" dirty="0"/>
          </a:p>
        </p:txBody>
      </p:sp>
      <p:pic>
        <p:nvPicPr>
          <p:cNvPr id="2" name="Picture 2" descr="E:\2.Work\98-361\resources\images\Constants-Variables-T-SHIRTS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863969"/>
            <a:ext cx="3228531" cy="3536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6116" y="1322814"/>
            <a:ext cx="80010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dirty="0" smtClean="0">
                <a:solidFill>
                  <a:schemeClr val="tx2">
                    <a:lumMod val="50000"/>
                  </a:schemeClr>
                </a:solidFill>
              </a:rPr>
              <a:t>Variables </a:t>
            </a:r>
            <a:r>
              <a:rPr lang="en-US" sz="3800" dirty="0" smtClean="0"/>
              <a:t>are placeholders which provide temporary storage for values during the execution of the program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800" dirty="0" smtClean="0"/>
          </a:p>
          <a:p>
            <a:pPr>
              <a:lnSpc>
                <a:spcPct val="100000"/>
              </a:lnSpc>
            </a:pPr>
            <a:r>
              <a:rPr lang="en-US" sz="3800" dirty="0" smtClean="0">
                <a:solidFill>
                  <a:schemeClr val="tx2">
                    <a:lumMod val="50000"/>
                  </a:schemeClr>
                </a:solidFill>
              </a:rPr>
              <a:t>Constants </a:t>
            </a:r>
            <a:r>
              <a:rPr lang="en-US" sz="3800" dirty="0" smtClean="0"/>
              <a:t>are data fields or local variables whose values cannot be modified</a:t>
            </a:r>
            <a:endParaRPr lang="en-US" sz="3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9886" y="1447800"/>
            <a:ext cx="5863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float PI = 3.14f;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= 54.2f;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281609" y="1158359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61012" y="2514600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E:\2.Work\98-361\resources\images\tikc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32" y="1939420"/>
            <a:ext cx="505589" cy="50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2.Work\98-361\resources\images\hiksc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32" y="3368920"/>
            <a:ext cx="476933" cy="47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3128" y="4343400"/>
            <a:ext cx="11538683" cy="15789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chemeClr val="tx2">
                    <a:lumMod val="50000"/>
                  </a:schemeClr>
                </a:solidFill>
              </a:rPr>
              <a:t>Variables </a:t>
            </a:r>
            <a:r>
              <a:rPr lang="en-US" sz="2500" dirty="0" smtClean="0"/>
              <a:t>can be initialized later than their declaration and their values can be </a:t>
            </a:r>
            <a:r>
              <a:rPr lang="en-US" sz="2500" dirty="0" smtClean="0"/>
              <a:t>changed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500" dirty="0" smtClean="0">
                <a:solidFill>
                  <a:schemeClr val="tx2">
                    <a:lumMod val="50000"/>
                  </a:schemeClr>
                </a:solidFill>
              </a:rPr>
              <a:t>onstants </a:t>
            </a:r>
            <a:r>
              <a:rPr lang="en-US" sz="2500" dirty="0" smtClean="0"/>
              <a:t>must be initialized with their very declaration and their values </a:t>
            </a:r>
            <a:r>
              <a:rPr lang="en-US" sz="2500" b="1" dirty="0" smtClean="0"/>
              <a:t>cannot</a:t>
            </a:r>
            <a:r>
              <a:rPr lang="en-US" sz="2500" dirty="0" smtClean="0"/>
              <a:t> </a:t>
            </a:r>
            <a:r>
              <a:rPr lang="en-US" sz="2500" dirty="0" smtClean="0"/>
              <a:t>change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Naming Rules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408" y="1274903"/>
            <a:ext cx="10652003" cy="2230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 variable name must begin with a letter or an </a:t>
            </a:r>
            <a:r>
              <a:rPr lang="en-US" sz="2800" dirty="0" smtClean="0"/>
              <a:t>underscore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can </a:t>
            </a:r>
            <a:r>
              <a:rPr lang="en-US" sz="2600" dirty="0"/>
              <a:t>contain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only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600" dirty="0"/>
              <a:t>letters, numbers, or </a:t>
            </a:r>
            <a:r>
              <a:rPr lang="en-US" sz="2600" dirty="0" smtClean="0"/>
              <a:t>underscores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must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not </a:t>
            </a:r>
            <a:r>
              <a:rPr lang="en-US" sz="2800" dirty="0"/>
              <a:t>exceed 255 </a:t>
            </a:r>
            <a:r>
              <a:rPr lang="en-US" sz="2800" dirty="0" smtClean="0"/>
              <a:t>characters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must be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uniquely </a:t>
            </a:r>
            <a:r>
              <a:rPr lang="en-US" sz="2800" dirty="0" smtClean="0"/>
              <a:t>named within </a:t>
            </a:r>
            <a:r>
              <a:rPr lang="en-US" sz="2800" dirty="0"/>
              <a:t>the scope in which it is </a:t>
            </a:r>
            <a:r>
              <a:rPr lang="en-US" sz="2800" dirty="0" smtClean="0"/>
              <a:t>defined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323012" y="3879448"/>
            <a:ext cx="4419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4;</a:t>
            </a:r>
          </a:p>
        </p:txBody>
      </p:sp>
      <p:pic>
        <p:nvPicPr>
          <p:cNvPr id="2050" name="Picture 2" descr="E:\2.Work\98-361\resources\images\hiksc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3960621"/>
            <a:ext cx="877940" cy="87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3879449"/>
            <a:ext cx="4419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1;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num!beer = 2;</a:t>
            </a:r>
          </a:p>
        </p:txBody>
      </p:sp>
      <p:pic>
        <p:nvPicPr>
          <p:cNvPr id="14" name="Picture 2" descr="E:\2.Work\98-361\resources\images\hiksc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99" y="3960621"/>
            <a:ext cx="877940" cy="87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509474" y="5263661"/>
            <a:ext cx="49530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digitThree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_numberFour = 4;</a:t>
            </a:r>
          </a:p>
        </p:txBody>
      </p:sp>
      <p:pic>
        <p:nvPicPr>
          <p:cNvPr id="2051" name="Picture 3" descr="E:\2.Work\98-361\resources\images\tikc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275" y="5263661"/>
            <a:ext cx="879597" cy="8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Declaration and Initialization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9886" y="1447800"/>
            <a:ext cx="5863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secondNumber = 20;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202651" y="1158359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68254" y="2035547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9886" y="4800600"/>
            <a:ext cx="11462483" cy="121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smtClean="0"/>
              <a:t>The </a:t>
            </a:r>
            <a:r>
              <a:rPr lang="en-US" sz="2500" dirty="0" smtClean="0">
                <a:solidFill>
                  <a:schemeClr val="tx2">
                    <a:lumMod val="50000"/>
                  </a:schemeClr>
                </a:solidFill>
              </a:rPr>
              <a:t>initialization </a:t>
            </a:r>
            <a:r>
              <a:rPr lang="en-US" sz="2500" dirty="0" smtClean="0"/>
              <a:t>is not necessarily on the same line as the declaration of a 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</a:rPr>
              <a:t>variable</a:t>
            </a:r>
            <a:endParaRPr lang="bg-BG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The initialization value </a:t>
            </a:r>
            <a:r>
              <a:rPr lang="en-US" sz="2500" b="1" dirty="0" smtClean="0"/>
              <a:t>MUST </a:t>
            </a:r>
            <a:r>
              <a:rPr lang="en-US" sz="2500" dirty="0" smtClean="0"/>
              <a:t>be of the same 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</a:rPr>
              <a:t>type</a:t>
            </a:r>
            <a:r>
              <a:rPr lang="en-US" sz="2500" dirty="0" smtClean="0"/>
              <a:t> as the </a:t>
            </a:r>
            <a:r>
              <a:rPr lang="en-US" sz="2500" dirty="0" smtClean="0"/>
              <a:t>declaration</a:t>
            </a:r>
            <a:endParaRPr lang="en-US" sz="2500" dirty="0" smtClean="0"/>
          </a:p>
          <a:p>
            <a:pPr>
              <a:lnSpc>
                <a:spcPct val="100000"/>
              </a:lnSpc>
            </a:pPr>
            <a:endParaRPr lang="en-US" sz="25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5654" y="2971800"/>
            <a:ext cx="4554958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and initialization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32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uiExpand="1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28931"/>
              </p:ext>
            </p:extLst>
          </p:nvPr>
        </p:nvGraphicFramePr>
        <p:xfrm>
          <a:off x="1446212" y="1263180"/>
          <a:ext cx="9215769" cy="513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7"/>
                <a:gridCol w="2367124"/>
                <a:gridCol w="5321468"/>
              </a:tblGrid>
              <a:tr h="474236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r>
                        <a:rPr lang="en-US" baseline="0" dirty="0" smtClean="0"/>
                        <a:t> of values</a:t>
                      </a:r>
                      <a:endParaRPr lang="bg-BG" dirty="0"/>
                    </a:p>
                  </a:txBody>
                  <a:tcPr/>
                </a:tc>
              </a:tr>
              <a:tr h="544493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r>
                        <a:rPr lang="en-US" baseline="0" dirty="0" smtClean="0"/>
                        <a:t> ( 8 bits 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to 255</a:t>
                      </a:r>
                      <a:endParaRPr lang="bg-BG" dirty="0"/>
                    </a:p>
                  </a:txBody>
                  <a:tcPr/>
                </a:tc>
              </a:tr>
              <a:tr h="544493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 ( 16 bits</a:t>
                      </a:r>
                      <a:r>
                        <a:rPr lang="en-US" baseline="0" dirty="0" smtClean="0"/>
                        <a:t> 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en-US" baseline="0" dirty="0" smtClean="0"/>
                        <a:t> + 0000 to U + ffff (Unicode)</a:t>
                      </a:r>
                      <a:endParaRPr lang="bg-BG" dirty="0"/>
                    </a:p>
                  </a:txBody>
                  <a:tcPr/>
                </a:tc>
              </a:tr>
              <a:tr h="544493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 ( 16 bits 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-32, 768 to 32,</a:t>
                      </a:r>
                      <a:r>
                        <a:rPr lang="en-US" baseline="0" dirty="0" smtClean="0"/>
                        <a:t> 767</a:t>
                      </a:r>
                      <a:endParaRPr lang="bg-BG" dirty="0"/>
                    </a:p>
                  </a:txBody>
                  <a:tcPr/>
                </a:tc>
              </a:tr>
              <a:tr h="544493"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 ( 32 bits 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-2, 147, 483, 648 to 2, 147, 483, 647</a:t>
                      </a:r>
                      <a:endParaRPr lang="bg-BG" dirty="0"/>
                    </a:p>
                  </a:txBody>
                  <a:tcPr/>
                </a:tc>
              </a:tr>
              <a:tr h="853625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 ( 64 bits 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-9, 223, 372, 036, 854, 775, 808 to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9, 223, 372, 036, 854, 775, 807</a:t>
                      </a:r>
                      <a:endParaRPr lang="bg-BG" dirty="0"/>
                    </a:p>
                  </a:txBody>
                  <a:tcPr/>
                </a:tc>
              </a:tr>
              <a:tr h="544493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 ( 32 bits 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 × 10</a:t>
                      </a:r>
                      <a:r>
                        <a:rPr lang="en-US" sz="24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 × 10</a:t>
                      </a:r>
                      <a:r>
                        <a:rPr lang="en-US" sz="24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bg-BG" dirty="0"/>
                    </a:p>
                  </a:txBody>
                  <a:tcPr/>
                </a:tc>
              </a:tr>
              <a:tr h="544493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 ( 64 bits 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±5.0 × 10</a:t>
                      </a:r>
                      <a:r>
                        <a:rPr lang="en-US" sz="24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−324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±1.7 × 10</a:t>
                      </a:r>
                      <a:r>
                        <a:rPr lang="en-US" sz="24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bg-BG" dirty="0"/>
                    </a:p>
                  </a:txBody>
                  <a:tcPr/>
                </a:tc>
              </a:tr>
              <a:tr h="544493"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bytes</a:t>
                      </a:r>
                      <a:r>
                        <a:rPr lang="en-US" baseline="0" dirty="0" smtClean="0"/>
                        <a:t> ( 8 bits 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46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408" y="1274903"/>
            <a:ext cx="10652003" cy="1087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array </a:t>
            </a:r>
            <a:r>
              <a:rPr lang="en-US" sz="2800" dirty="0"/>
              <a:t>is a collection of </a:t>
            </a:r>
            <a:r>
              <a:rPr lang="en-US" sz="2800" dirty="0" smtClean="0"/>
              <a:t>items, with identical type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each </a:t>
            </a:r>
            <a:r>
              <a:rPr lang="en-US" sz="2600" dirty="0"/>
              <a:t>item can be accessed by using a unique </a:t>
            </a:r>
            <a:r>
              <a:rPr lang="en-US" sz="2600" dirty="0" smtClean="0"/>
              <a:t>index</a:t>
            </a:r>
            <a:endParaRPr lang="en-US" sz="23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3850" y="3352800"/>
            <a:ext cx="58631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int[5];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Console.WriteLine(array[2]);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array[2]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484812" y="2590800"/>
            <a:ext cx="5750172" cy="578882"/>
          </a:xfrm>
          <a:prstGeom prst="wedgeRoundRectCallout">
            <a:avLst>
              <a:gd name="adj1" fmla="val -68242"/>
              <a:gd name="adj2" fmla="val 820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and initialization of array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51612" y="3810000"/>
            <a:ext cx="5410200" cy="578882"/>
          </a:xfrm>
          <a:prstGeom prst="wedgeRoundRectCallout">
            <a:avLst>
              <a:gd name="adj1" fmla="val -51352"/>
              <a:gd name="adj2" fmla="val 880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an element by it’s index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55413" y="5195548"/>
            <a:ext cx="4853599" cy="543713"/>
          </a:xfrm>
          <a:prstGeom prst="wedgeRoundRectCallout">
            <a:avLst>
              <a:gd name="adj1" fmla="val -55700"/>
              <a:gd name="adj2" fmla="val 10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value to an element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27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908</Words>
  <Application>Microsoft Office PowerPoint</Application>
  <PresentationFormat>Custom</PresentationFormat>
  <Paragraphs>193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SoftUni 16x9</vt:lpstr>
      <vt:lpstr>3_SoftUni 16x9</vt:lpstr>
      <vt:lpstr>2_SoftUni 16x9</vt:lpstr>
      <vt:lpstr>PowerPoint Presentation</vt:lpstr>
      <vt:lpstr>Table Of Contents</vt:lpstr>
      <vt:lpstr>Data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</vt:lpstr>
      <vt:lpstr>PowerPoint Presentation</vt:lpstr>
      <vt:lpstr>PowerPoint Presentation</vt:lpstr>
      <vt:lpstr>PowerPoint Presentation</vt:lpstr>
      <vt:lpstr>Operators</vt:lpstr>
      <vt:lpstr>Summary</vt:lpstr>
      <vt:lpstr>Questions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2016-06-22T15:15:10Z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