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86" r:id="rId4"/>
  </p:sldMasterIdLst>
  <p:notesMasterIdLst>
    <p:notesMasterId r:id="rId15"/>
  </p:notesMasterIdLst>
  <p:handoutMasterIdLst>
    <p:handoutMasterId r:id="rId16"/>
  </p:handoutMasterIdLst>
  <p:sldIdLst>
    <p:sldId id="274" r:id="rId5"/>
    <p:sldId id="430" r:id="rId6"/>
    <p:sldId id="427" r:id="rId7"/>
    <p:sldId id="439" r:id="rId8"/>
    <p:sldId id="440" r:id="rId9"/>
    <p:sldId id="438" r:id="rId10"/>
    <p:sldId id="442" r:id="rId11"/>
    <p:sldId id="443" r:id="rId12"/>
    <p:sldId id="444" r:id="rId13"/>
    <p:sldId id="42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6" autoAdjust="0"/>
    <p:restoredTop sz="94533" autoAdjust="0"/>
  </p:normalViewPr>
  <p:slideViewPr>
    <p:cSldViewPr>
      <p:cViewPr>
        <p:scale>
          <a:sx n="81" d="100"/>
          <a:sy n="81" d="100"/>
        </p:scale>
        <p:origin x="-72" y="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8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503612" y="457200"/>
            <a:ext cx="8094577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Values and References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7818" y="3543704"/>
            <a:ext cx="2278271" cy="2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025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46" y="1219200"/>
            <a:ext cx="80772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How are different </a:t>
            </a:r>
            <a:r>
              <a:rPr lang="en-US" sz="3800" dirty="0" smtClean="0"/>
              <a:t>data types stored, initially, </a:t>
            </a:r>
            <a:r>
              <a:rPr lang="en-US" sz="3800" dirty="0"/>
              <a:t>in the memory?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Value type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Reference type</a:t>
            </a:r>
            <a:endParaRPr lang="en-US" sz="3800" dirty="0" smtClean="0"/>
          </a:p>
          <a:p>
            <a:pPr>
              <a:lnSpc>
                <a:spcPct val="100000"/>
              </a:lnSpc>
            </a:pPr>
            <a:r>
              <a:rPr lang="en-US" sz="3800" dirty="0" smtClean="0"/>
              <a:t>What are </a:t>
            </a:r>
            <a:r>
              <a:rPr lang="en-US" sz="3800" dirty="0" err="1" smtClean="0"/>
              <a:t>Structs</a:t>
            </a:r>
            <a:r>
              <a:rPr lang="en-US" sz="3800" dirty="0" smtClean="0"/>
              <a:t>?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800" dirty="0"/>
              <a:t>M</a:t>
            </a:r>
            <a:r>
              <a:rPr lang="en-US" sz="3800" dirty="0" smtClean="0"/>
              <a:t>emory allocation</a:t>
            </a:r>
            <a:r>
              <a:rPr lang="en-US" sz="3800" dirty="0"/>
              <a:t>.</a:t>
            </a:r>
            <a:endParaRPr lang="en-US" sz="3800" dirty="0" smtClean="0"/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value</a:t>
            </a:r>
            <a:r>
              <a:rPr lang="en-US" sz="3200" dirty="0"/>
              <a:t> type directly stores a value, whereas a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reference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type only stores a reference to </a:t>
            </a:r>
            <a:r>
              <a:rPr lang="en-US" sz="3200" dirty="0" smtClean="0"/>
              <a:t>an actual value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Memory Storage of Different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pic>
        <p:nvPicPr>
          <p:cNvPr id="1028" name="Picture 4" descr="E:\2.Work\98-361\resources\images\oop.value.reference.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24" y="1676400"/>
            <a:ext cx="3138278" cy="45563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2.Work\98-361\resources\images\oop.values.and.references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3341076"/>
            <a:ext cx="6324600" cy="256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3" y="1293507"/>
            <a:ext cx="6857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keyword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struct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is used to create user-defined types that consist of small groups of related </a:t>
            </a:r>
            <a:r>
              <a:rPr lang="en-US" sz="3200" dirty="0" smtClean="0"/>
              <a:t>fields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value </a:t>
            </a:r>
            <a:r>
              <a:rPr lang="en-US" sz="3000" dirty="0"/>
              <a:t>types—as opposed to classes, which are reference </a:t>
            </a:r>
            <a:r>
              <a:rPr lang="en-US" sz="3000" dirty="0" smtClean="0"/>
              <a:t>types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suitable </a:t>
            </a:r>
            <a:r>
              <a:rPr lang="en-US" sz="3000" dirty="0"/>
              <a:t>for representing lightweight </a:t>
            </a:r>
            <a:r>
              <a:rPr lang="en-US" sz="3000" dirty="0" smtClean="0"/>
              <a:t>objects</a:t>
            </a: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are </a:t>
            </a:r>
            <a:r>
              <a:rPr lang="en-US" dirty="0" err="1" smtClean="0"/>
              <a:t>Structs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1" name="Picture 3" descr="E:\2.Work\98-361\resources\images\oop.structs.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263180"/>
            <a:ext cx="4769896" cy="25556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2.Work\98-361\resources\images\oop.structs.classes.mem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95" y="4038600"/>
            <a:ext cx="4452730" cy="1828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07839" y="322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are </a:t>
            </a:r>
            <a:r>
              <a:rPr lang="en-US" dirty="0" err="1" smtClean="0"/>
              <a:t>Structs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406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200" dirty="0" smtClea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13212" y="2438400"/>
            <a:ext cx="7696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double X,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Point simplePoint;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simplePoint.X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simplePoint.Y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43009" y="1113555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Often in programs</a:t>
            </a:r>
            <a:r>
              <a:rPr lang="en-US" sz="2800" dirty="0"/>
              <a:t> we have small classes that serve as collections of related variables stored in memory. </a:t>
            </a:r>
            <a:r>
              <a:rPr lang="en-US" sz="2800" dirty="0" smtClean="0"/>
              <a:t>These </a:t>
            </a:r>
            <a:r>
              <a:rPr lang="en-US" sz="2800" dirty="0"/>
              <a:t>types often make ideal </a:t>
            </a:r>
            <a:r>
              <a:rPr lang="en-US" sz="2800" dirty="0" err="1" smtClean="0"/>
              <a:t>structs</a:t>
            </a:r>
            <a:endParaRPr lang="en-US" sz="2800" dirty="0" smtClean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9870" y="2286000"/>
            <a:ext cx="2743200" cy="670442"/>
          </a:xfrm>
          <a:prstGeom prst="wedgeRoundRectCallout">
            <a:avLst>
              <a:gd name="adj1" fmla="val 73976"/>
              <a:gd name="adj2" fmla="val -64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9870" y="4191000"/>
            <a:ext cx="2743200" cy="670442"/>
          </a:xfrm>
          <a:prstGeom prst="wedgeRoundRectCallout">
            <a:avLst>
              <a:gd name="adj1" fmla="val 106027"/>
              <a:gd name="adj2" fmla="val 75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29870" y="3200400"/>
            <a:ext cx="2743200" cy="670442"/>
          </a:xfrm>
          <a:prstGeom prst="wedgeRoundRectCallout">
            <a:avLst>
              <a:gd name="adj1" fmla="val 90642"/>
              <a:gd name="adj2" fmla="val -50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members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29870" y="5181600"/>
            <a:ext cx="2743200" cy="900935"/>
          </a:xfrm>
          <a:prstGeom prst="wedgeRoundRectCallout">
            <a:avLst>
              <a:gd name="adj1" fmla="val 105599"/>
              <a:gd name="adj2" fmla="val -177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 of </a:t>
            </a:r>
            <a:r>
              <a:rPr lang="en-US" sz="2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1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69" y="5486400"/>
            <a:ext cx="10363200" cy="820600"/>
          </a:xfrm>
        </p:spPr>
        <p:txBody>
          <a:bodyPr/>
          <a:lstStyle/>
          <a:p>
            <a:r>
              <a:rPr lang="en-GB" dirty="0" smtClean="0"/>
              <a:t>Memory Allocation</a:t>
            </a:r>
            <a:endParaRPr lang="en-US" dirty="0"/>
          </a:p>
        </p:txBody>
      </p:sp>
      <p:pic>
        <p:nvPicPr>
          <p:cNvPr id="3074" name="Picture 2" descr="E:\2.Work\98-361\resources\images\oop.memory.alo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600200"/>
            <a:ext cx="5568915" cy="341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3" y="1293507"/>
            <a:ext cx="11277599" cy="52596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After you enter a value or text into a cell, you can modify it in a number of </a:t>
            </a:r>
            <a:r>
              <a:rPr lang="en-US" sz="3200" dirty="0" smtClean="0"/>
              <a:t>ways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Memory Allocation</a:t>
            </a:r>
            <a:endParaRPr lang="en-US" dirty="0"/>
          </a:p>
        </p:txBody>
      </p:sp>
      <p:pic>
        <p:nvPicPr>
          <p:cNvPr id="2050" name="Picture 2" descr="E:\2.Work\98-361\resources\images\oop.values.and.references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44" y="2819400"/>
            <a:ext cx="4876800" cy="32345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364356" y="2989385"/>
            <a:ext cx="6324600" cy="346312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A good way to understand how value types differ from reference types is to visualize how each of them is represented in memory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1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Memory Allocation</a:t>
            </a:r>
            <a:endParaRPr lang="en-US" dirty="0"/>
          </a:p>
        </p:txBody>
      </p:sp>
      <p:pic>
        <p:nvPicPr>
          <p:cNvPr id="1026" name="Picture 2" descr="E:\2.Work\98-361\resources\images\oop.memory.allocation.number.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01" y="2286000"/>
            <a:ext cx="4949623" cy="4088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2.Work\98-361\resources\images\oop.memory.allocation.string.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42" y="2286000"/>
            <a:ext cx="6533491" cy="3962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66101" y="1188000"/>
            <a:ext cx="11277599" cy="10686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This example shows how values are stored in memory, when they are declared and after that when they are initialized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61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 smtClean="0"/>
              <a:t>Exercise in class</a:t>
            </a:r>
            <a:endParaRPr lang="en-US" dirty="0"/>
          </a:p>
        </p:txBody>
      </p:sp>
      <p:pic>
        <p:nvPicPr>
          <p:cNvPr id="2050" name="Picture 2" descr="E:\2.Work\98-361\resources\images\oop.point.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32" y="926123"/>
            <a:ext cx="4876800" cy="4128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407</Words>
  <Application>Microsoft Office PowerPoint</Application>
  <PresentationFormat>Custom</PresentationFormat>
  <Paragraphs>79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SoftUni 16x9</vt:lpstr>
      <vt:lpstr>3_SoftUni 16x9</vt:lpstr>
      <vt:lpstr>2_SoftUni 16x9</vt:lpstr>
      <vt:lpstr>PowerPoint Presentation</vt:lpstr>
      <vt:lpstr>Table of Contents</vt:lpstr>
      <vt:lpstr>PowerPoint Presentation</vt:lpstr>
      <vt:lpstr>PowerPoint Presentation</vt:lpstr>
      <vt:lpstr>PowerPoint Presentation</vt:lpstr>
      <vt:lpstr>Memory Allocation</vt:lpstr>
      <vt:lpstr>PowerPoint Presentation</vt:lpstr>
      <vt:lpstr>PowerPoint Presentation</vt:lpstr>
      <vt:lpstr>Exercise in class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2016-05-27T12:26:59Z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