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86" r:id="rId4"/>
  </p:sldMasterIdLst>
  <p:notesMasterIdLst>
    <p:notesMasterId r:id="rId22"/>
  </p:notesMasterIdLst>
  <p:handoutMasterIdLst>
    <p:handoutMasterId r:id="rId23"/>
  </p:handoutMasterIdLst>
  <p:sldIdLst>
    <p:sldId id="274" r:id="rId5"/>
    <p:sldId id="430" r:id="rId6"/>
    <p:sldId id="420" r:id="rId7"/>
    <p:sldId id="427" r:id="rId8"/>
    <p:sldId id="440" r:id="rId9"/>
    <p:sldId id="438" r:id="rId10"/>
    <p:sldId id="441" r:id="rId11"/>
    <p:sldId id="442" r:id="rId12"/>
    <p:sldId id="443" r:id="rId13"/>
    <p:sldId id="445" r:id="rId14"/>
    <p:sldId id="444" r:id="rId15"/>
    <p:sldId id="446" r:id="rId16"/>
    <p:sldId id="447" r:id="rId17"/>
    <p:sldId id="448" r:id="rId18"/>
    <p:sldId id="449" r:id="rId19"/>
    <p:sldId id="439" r:id="rId20"/>
    <p:sldId id="42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6" autoAdjust="0"/>
    <p:restoredTop sz="94533" autoAdjust="0"/>
  </p:normalViewPr>
  <p:slideViewPr>
    <p:cSldViewPr>
      <p:cViewPr>
        <p:scale>
          <a:sx n="81" d="100"/>
          <a:sy n="81" d="100"/>
        </p:scale>
        <p:origin x="-72" y="3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5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10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6/10/2016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167818" y="457200"/>
            <a:ext cx="8452229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 Applications and Services 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IIS Web Hosting &amp; Web Services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webapps.webservices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60" y="2868410"/>
            <a:ext cx="5297487" cy="35095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pic>
        <p:nvPicPr>
          <p:cNvPr id="8194" name="Picture 2" descr="E:\2.Work\98-361\resources\images\webapps.soap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295399"/>
            <a:ext cx="4762500" cy="3495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1" y="1143001"/>
            <a:ext cx="11658601" cy="1539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SOAP (Simple Object Access Protocol) </a:t>
            </a:r>
            <a:r>
              <a:rPr lang="en-US" sz="3200" dirty="0"/>
              <a:t>is a </a:t>
            </a:r>
            <a:r>
              <a:rPr lang="en-US" sz="3200" dirty="0" smtClean="0"/>
              <a:t>protocol</a:t>
            </a:r>
            <a:r>
              <a:rPr lang="en-US" sz="3200" dirty="0"/>
              <a:t> </a:t>
            </a:r>
            <a:r>
              <a:rPr lang="en-US" sz="3200" dirty="0" smtClean="0"/>
              <a:t>specification </a:t>
            </a:r>
            <a:r>
              <a:rPr lang="en-US" sz="3200" dirty="0"/>
              <a:t>for exchanging structured information in the implementation of web services in computer networks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14227" y="3964842"/>
            <a:ext cx="5732585" cy="14688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SOAP relies on XML as its message format and uses HTTP for message </a:t>
            </a:r>
            <a:r>
              <a:rPr lang="en-US" sz="2800" dirty="0" smtClean="0"/>
              <a:t>transmission</a:t>
            </a:r>
            <a:endParaRPr lang="en-US" sz="2800" dirty="0"/>
          </a:p>
        </p:txBody>
      </p:sp>
      <p:pic>
        <p:nvPicPr>
          <p:cNvPr id="9218" name="Picture 2" descr="E:\2.Work\98-361\resources\images\webapps.soapex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9" y="3175244"/>
            <a:ext cx="5345570" cy="304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pic>
        <p:nvPicPr>
          <p:cNvPr id="10242" name="Picture 2" descr="E:\2.Work\98-361\resources\images\webapps.wsd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3" y="1729154"/>
            <a:ext cx="9488277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9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0577" y="2743200"/>
            <a:ext cx="4769625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That standard specifies to the client: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what kind of messages it accepts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what results will be returned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Is an XML-based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WSDL</a:t>
            </a:r>
            <a:endParaRPr lang="en-US" dirty="0"/>
          </a:p>
        </p:txBody>
      </p:sp>
      <p:pic>
        <p:nvPicPr>
          <p:cNvPr id="11267" name="Picture 3" descr="E:\2.Work\98-361\resources\images\webapps.wsd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16" y="3124200"/>
            <a:ext cx="5858345" cy="2530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430577" y="1143000"/>
            <a:ext cx="11658601" cy="1371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WSDL (Web services description language) </a:t>
            </a:r>
            <a:r>
              <a:rPr lang="en-US" sz="3000" dirty="0" smtClean="0"/>
              <a:t>provides a standard for Web services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9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Creating Web Services</a:t>
            </a:r>
            <a:endParaRPr lang="en-US" dirty="0"/>
          </a:p>
        </p:txBody>
      </p:sp>
      <p:pic>
        <p:nvPicPr>
          <p:cNvPr id="4" name="Picture 2" descr="E:\2.Work\98-361\resources\images\webapps.webservice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01615"/>
            <a:ext cx="4666174" cy="3590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6" y="5181600"/>
            <a:ext cx="10363200" cy="820600"/>
          </a:xfrm>
        </p:spPr>
        <p:txBody>
          <a:bodyPr/>
          <a:lstStyle/>
          <a:p>
            <a:r>
              <a:rPr lang="en-US" dirty="0" smtClean="0"/>
              <a:t>Consuming Web Services</a:t>
            </a:r>
            <a:endParaRPr lang="en-US" dirty="0"/>
          </a:p>
        </p:txBody>
      </p:sp>
      <p:pic>
        <p:nvPicPr>
          <p:cNvPr id="12290" name="Picture 2" descr="E:\2.Work\98-361\resources\images\webapps.consumingwebservices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71638"/>
            <a:ext cx="7156449" cy="3220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7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7177" y="1066800"/>
            <a:ext cx="7503635" cy="5257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is Web hosting?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What is IIS?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create Virtual Directories?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to deploy web applications?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Web Service Development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SOAP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What is WSDL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create Web Services?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How to consume Web Services?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438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025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914400"/>
            <a:ext cx="7924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Internet Information Services (IIS)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create Virtual Directories and Web Sites?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to deploy Web Applications?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Services Development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SOAP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WSDL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Creating and Consuming Web Services</a:t>
            </a:r>
          </a:p>
          <a:p>
            <a:pPr lvl="1">
              <a:lnSpc>
                <a:spcPct val="100000"/>
              </a:lnSpc>
            </a:pPr>
            <a:endParaRPr lang="en-US" sz="3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pic>
        <p:nvPicPr>
          <p:cNvPr id="2050" name="Picture 2" descr="E:\2.Work\98-361\resources\images\webapps.i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1447800"/>
            <a:ext cx="4775200" cy="3581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1" y="1143001"/>
            <a:ext cx="11658601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Web hosting </a:t>
            </a:r>
            <a:r>
              <a:rPr lang="en-US" sz="3000" dirty="0"/>
              <a:t>involves setting up a Web server with correct code files and settings so that remote users can successfully access a Web </a:t>
            </a:r>
            <a:r>
              <a:rPr lang="en-US" sz="3000" dirty="0" smtClean="0"/>
              <a:t>application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01270" y="2895600"/>
            <a:ext cx="5997941" cy="3429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Internet Information Services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 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IIS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sz="2800" dirty="0"/>
              <a:t>is an extensible web server created by </a:t>
            </a:r>
            <a:r>
              <a:rPr lang="en-US" sz="2800" dirty="0" smtClean="0"/>
              <a:t>Microsoft 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Hosts web applications on the Windows operating system</a:t>
            </a:r>
            <a:endParaRPr lang="en-US" sz="2800" dirty="0"/>
          </a:p>
        </p:txBody>
      </p:sp>
      <p:pic>
        <p:nvPicPr>
          <p:cNvPr id="3075" name="Picture 3" descr="E:\2.Work\98-361\resources\images\webapps.ii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3276600"/>
            <a:ext cx="2667000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1" y="1143001"/>
            <a:ext cx="11658601" cy="175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 Web site is a container of applications </a:t>
            </a:r>
            <a:r>
              <a:rPr lang="en-US" sz="3000" dirty="0" smtClean="0"/>
              <a:t>and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virtual </a:t>
            </a:r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</a:rPr>
              <a:t>directories</a:t>
            </a:r>
            <a:endParaRPr lang="bg-BG" sz="3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Those directories can be accessed via URL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3212" y="2438400"/>
            <a:ext cx="11408142" cy="1524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A Web server never exposes the actual physical address and location of files to the external </a:t>
            </a:r>
            <a:r>
              <a:rPr lang="en-US" sz="3000" dirty="0" smtClean="0"/>
              <a:t>world</a:t>
            </a:r>
          </a:p>
        </p:txBody>
      </p:sp>
      <p:pic>
        <p:nvPicPr>
          <p:cNvPr id="4098" name="Picture 2" descr="E:\2.Work\98-361\resources\images\webapps.virtualdirecto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55" y="4114800"/>
            <a:ext cx="9658967" cy="2151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181600"/>
            <a:ext cx="10363200" cy="820600"/>
          </a:xfrm>
        </p:spPr>
        <p:txBody>
          <a:bodyPr/>
          <a:lstStyle/>
          <a:p>
            <a:r>
              <a:rPr lang="en-GB" dirty="0" smtClean="0"/>
              <a:t>Creating Virtual Directories</a:t>
            </a:r>
            <a:endParaRPr lang="en-US" dirty="0"/>
          </a:p>
        </p:txBody>
      </p:sp>
      <p:pic>
        <p:nvPicPr>
          <p:cNvPr id="1027" name="Picture 3" descr="C:\Users\Ivo\Desktop\softuni-code-wizard-holding-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310358"/>
            <a:ext cx="3733800" cy="3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2.Work\98-361\resources\images\webapps.demovrd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1260486"/>
            <a:ext cx="4648200" cy="33805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1" y="1143001"/>
            <a:ext cx="11658601" cy="12953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Deployment</a:t>
            </a:r>
            <a:r>
              <a:rPr lang="en-US" sz="3000" dirty="0"/>
              <a:t> of simple Web sites is accomplished by copying the files to the correct location</a:t>
            </a:r>
            <a:endParaRPr lang="en-US" sz="30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Deploying Web Applications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3212" y="2209800"/>
            <a:ext cx="11408142" cy="4343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 err="1" smtClean="0"/>
              <a:t>xcopy</a:t>
            </a:r>
            <a:r>
              <a:rPr lang="en-US" sz="2800" dirty="0" smtClean="0"/>
              <a:t> </a:t>
            </a:r>
            <a:r>
              <a:rPr lang="en-US" sz="2800" dirty="0"/>
              <a:t>of FTP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</a:t>
            </a:r>
            <a:r>
              <a:rPr lang="en-US" sz="2600" dirty="0" smtClean="0"/>
              <a:t>deal for when the web applications and services simply </a:t>
            </a:r>
            <a:r>
              <a:rPr lang="en-US" sz="2600" dirty="0"/>
              <a:t>require the files to be copied onto the Web </a:t>
            </a:r>
            <a:r>
              <a:rPr lang="en-US" sz="2600" dirty="0" smtClean="0"/>
              <a:t>server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Windows Installer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can perform a number of custom actions during the deployment </a:t>
            </a:r>
            <a:r>
              <a:rPr lang="en-US" sz="2800" dirty="0" smtClean="0"/>
              <a:t>process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perfect for deploying complex web sites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591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49" y="5410200"/>
            <a:ext cx="10363200" cy="820600"/>
          </a:xfrm>
        </p:spPr>
        <p:txBody>
          <a:bodyPr/>
          <a:lstStyle/>
          <a:p>
            <a:r>
              <a:rPr lang="en-US" dirty="0" smtClean="0"/>
              <a:t>Web Services Development</a:t>
            </a:r>
            <a:endParaRPr lang="en-US" dirty="0"/>
          </a:p>
        </p:txBody>
      </p:sp>
      <p:pic>
        <p:nvPicPr>
          <p:cNvPr id="6148" name="Picture 4" descr="E:\2.Work\98-361\resources\images\webapps.webservices.bl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6" y="990600"/>
            <a:ext cx="6869927" cy="411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5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1" y="1143001"/>
            <a:ext cx="11658601" cy="1219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Web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service </a:t>
            </a:r>
            <a:r>
              <a:rPr lang="en-US" sz="3200" dirty="0"/>
              <a:t>is a software component that can be accessed over a network using standard network protocols</a:t>
            </a:r>
            <a:endParaRPr lang="en-US" sz="3000" dirty="0" smtClean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Web Services Development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7012" y="2895600"/>
            <a:ext cx="7217142" cy="3429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Web services provide a way to interact with programming objects located on remote </a:t>
            </a:r>
            <a:r>
              <a:rPr lang="en-US" sz="2800" dirty="0" smtClean="0"/>
              <a:t>computers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Web services are described using the Web services description language (WSDL)</a:t>
            </a:r>
          </a:p>
        </p:txBody>
      </p:sp>
      <p:pic>
        <p:nvPicPr>
          <p:cNvPr id="7170" name="Picture 2" descr="E:\2.Work\98-361\resources\images\webapps.webservic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54" y="3297584"/>
            <a:ext cx="4441458" cy="26250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536</Words>
  <Application>Microsoft Office PowerPoint</Application>
  <PresentationFormat>Custom</PresentationFormat>
  <Paragraphs>99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SoftUni 16x9</vt:lpstr>
      <vt:lpstr>3_SoftUni 16x9</vt:lpstr>
      <vt:lpstr>2_SoftUni 16x9</vt:lpstr>
      <vt:lpstr>PowerPoint Presentation</vt:lpstr>
      <vt:lpstr>Table of Contents</vt:lpstr>
      <vt:lpstr>Internet Information Services</vt:lpstr>
      <vt:lpstr>PowerPoint Presentation</vt:lpstr>
      <vt:lpstr>PowerPoint Presentation</vt:lpstr>
      <vt:lpstr>Creating Virtual Directories</vt:lpstr>
      <vt:lpstr>PowerPoint Presentation</vt:lpstr>
      <vt:lpstr>Web Services Development</vt:lpstr>
      <vt:lpstr>PowerPoint Presentation</vt:lpstr>
      <vt:lpstr>SOAP</vt:lpstr>
      <vt:lpstr>PowerPoint Presentation</vt:lpstr>
      <vt:lpstr>WSDL</vt:lpstr>
      <vt:lpstr>PowerPoint Presentation</vt:lpstr>
      <vt:lpstr>Creating Web Services</vt:lpstr>
      <vt:lpstr>Consuming Web Services</vt:lpstr>
      <vt:lpstr>Summary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2016-06-10T15:50:25Z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