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19"/>
  </p:notesMasterIdLst>
  <p:handoutMasterIdLst>
    <p:handoutMasterId r:id="rId20"/>
  </p:handoutMasterIdLst>
  <p:sldIdLst>
    <p:sldId id="274" r:id="rId5"/>
    <p:sldId id="430" r:id="rId6"/>
    <p:sldId id="420" r:id="rId7"/>
    <p:sldId id="427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39" r:id="rId17"/>
    <p:sldId id="42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6" autoAdjust="0"/>
    <p:restoredTop sz="94533" autoAdjust="0"/>
  </p:normalViewPr>
  <p:slideViewPr>
    <p:cSldViewPr>
      <p:cViewPr varScale="1">
        <p:scale>
          <a:sx n="66" d="100"/>
          <a:sy n="66" d="100"/>
        </p:scale>
        <p:origin x="-120" y="-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8.pn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 Connection Methods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2612" y="3595245"/>
            <a:ext cx="2278271" cy="2500255"/>
          </a:xfrm>
          <a:prstGeom prst="rect">
            <a:avLst/>
          </a:prstGeom>
        </p:spPr>
      </p:pic>
      <p:pic>
        <p:nvPicPr>
          <p:cNvPr id="1027" name="Picture 3" descr="E:\2.Work\98-361\resources\images\rsz_dbconnectionstart (1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83" y="2953329"/>
            <a:ext cx="5696541" cy="33397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0"/>
            <a:ext cx="10363200" cy="820600"/>
          </a:xfrm>
        </p:spPr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pic>
        <p:nvPicPr>
          <p:cNvPr id="8195" name="Picture 3" descr="E:\2.Work\98-361\resources\images\db.dataset.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066800"/>
            <a:ext cx="5653942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142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noProof="1" smtClean="0">
                <a:solidFill>
                  <a:schemeClr val="tx2">
                    <a:lumMod val="50000"/>
                  </a:schemeClr>
                </a:solidFill>
              </a:rPr>
              <a:t>DataSet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is an in-memory representation of relational data.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6895" y="2057400"/>
            <a:ext cx="11340363" cy="441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noProof="1" smtClean="0"/>
              <a:t>A </a:t>
            </a:r>
            <a:r>
              <a:rPr lang="en-US" sz="3000" noProof="1" smtClean="0"/>
              <a:t>DataSet: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is an in-memory representation of relational </a:t>
            </a:r>
            <a:r>
              <a:rPr lang="en-US" sz="2800" dirty="0" smtClean="0"/>
              <a:t>data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is usually created by retrieving data from a data source such as a </a:t>
            </a:r>
            <a:r>
              <a:rPr lang="en-US" sz="2800" dirty="0" smtClean="0"/>
              <a:t>database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can have tables, relations, and data-integrity constraints such as unique constraints or </a:t>
            </a:r>
            <a:r>
              <a:rPr lang="en-US" sz="2800" dirty="0" smtClean="0"/>
              <a:t>foreign key constraints, just like a Database</a:t>
            </a:r>
          </a:p>
        </p:txBody>
      </p:sp>
    </p:spTree>
    <p:extLst>
      <p:ext uri="{BB962C8B-B14F-4D97-AF65-F5344CB8AC3E}">
        <p14:creationId xmlns:p14="http://schemas.microsoft.com/office/powerpoint/2010/main" val="8623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883" y="4800600"/>
            <a:ext cx="10363200" cy="1568497"/>
          </a:xfrm>
        </p:spPr>
        <p:txBody>
          <a:bodyPr/>
          <a:lstStyle/>
          <a:p>
            <a:r>
              <a:rPr lang="en-US" dirty="0" smtClean="0"/>
              <a:t>Working with an In-Memory </a:t>
            </a:r>
            <a:r>
              <a:rPr lang="en-US" dirty="0" err="1" smtClean="0"/>
              <a:t>DataSet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10242" name="Picture 2" descr="E:\2.Work\98-361\resources\images\db.datasetpi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4280">
            <a:off x="3563247" y="214644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E:\2.Work\98-361\resources\images\db.datasetpic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379">
            <a:off x="5536818" y="1514629"/>
            <a:ext cx="2907622" cy="293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272220"/>
            <a:ext cx="7503635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are Flat files?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use them?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XML?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read XML data from XML files?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How to </a:t>
            </a:r>
            <a:r>
              <a:rPr lang="en-US" sz="2800" dirty="0" smtClean="0"/>
              <a:t>write XML </a:t>
            </a:r>
            <a:r>
              <a:rPr lang="en-US" sz="2800" dirty="0"/>
              <a:t>data </a:t>
            </a:r>
            <a:r>
              <a:rPr lang="en-US" sz="2800" dirty="0" smtClean="0"/>
              <a:t>to XML </a:t>
            </a:r>
            <a:r>
              <a:rPr lang="en-US" sz="2800" dirty="0"/>
              <a:t>files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What are </a:t>
            </a:r>
            <a:r>
              <a:rPr lang="en-US" sz="3000" dirty="0" err="1" smtClean="0"/>
              <a:t>DataSets</a:t>
            </a:r>
            <a:r>
              <a:rPr lang="en-US" sz="30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are they useful for?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work with them?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2098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371600"/>
            <a:ext cx="11804822" cy="4191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What are Flat Files?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Working with Flat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is XML?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Processing XML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/>
              <a:t>DataSet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Working with </a:t>
            </a:r>
            <a:r>
              <a:rPr lang="en-US" dirty="0" smtClean="0"/>
              <a:t>DataSet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257800"/>
            <a:ext cx="10363200" cy="820600"/>
          </a:xfrm>
        </p:spPr>
        <p:txBody>
          <a:bodyPr/>
          <a:lstStyle/>
          <a:p>
            <a:r>
              <a:rPr lang="en-US" dirty="0" smtClean="0"/>
              <a:t>Flat Files</a:t>
            </a:r>
            <a:endParaRPr lang="en-US" dirty="0"/>
          </a:p>
        </p:txBody>
      </p:sp>
      <p:pic>
        <p:nvPicPr>
          <p:cNvPr id="2050" name="Picture 2" descr="E:\2.Work\98-361\resources\images\db.flatfilefun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1229212"/>
            <a:ext cx="5715000" cy="3648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142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Flat file</a:t>
            </a:r>
            <a:r>
              <a:rPr lang="en-US" sz="3000" dirty="0"/>
              <a:t> is a database which is stored on its host computer </a:t>
            </a:r>
            <a:r>
              <a:rPr lang="en-US" sz="3000" dirty="0" smtClean="0"/>
              <a:t>system </a:t>
            </a:r>
            <a:r>
              <a:rPr lang="en-US" sz="3000" dirty="0"/>
              <a:t>as an ordinary unstructured file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Flat Files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9049" y="2819400"/>
            <a:ext cx="5943600" cy="31241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A flat file usually contains one row of data per </a:t>
            </a:r>
            <a:r>
              <a:rPr lang="en-US" sz="2800" dirty="0" smtClean="0"/>
              <a:t>line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columns are separated by delimiters such as commas or have a fixed </a:t>
            </a:r>
            <a:r>
              <a:rPr lang="en-US" sz="2800" dirty="0" smtClean="0"/>
              <a:t>length</a:t>
            </a:r>
            <a:endParaRPr lang="en-US" sz="2800" dirty="0" smtClean="0"/>
          </a:p>
        </p:txBody>
      </p:sp>
      <p:pic>
        <p:nvPicPr>
          <p:cNvPr id="3077" name="Picture 5" descr="E:\2.Work\98-361\resources\images\db.flatf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14" y="2362200"/>
            <a:ext cx="4768154" cy="4038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486400"/>
            <a:ext cx="10363200" cy="820600"/>
          </a:xfrm>
        </p:spPr>
        <p:txBody>
          <a:bodyPr/>
          <a:lstStyle/>
          <a:p>
            <a:r>
              <a:rPr lang="en-US" dirty="0" smtClean="0"/>
              <a:t>Working with Text (Flat) files</a:t>
            </a:r>
            <a:endParaRPr lang="en-US" dirty="0"/>
          </a:p>
        </p:txBody>
      </p:sp>
      <p:pic>
        <p:nvPicPr>
          <p:cNvPr id="4098" name="Picture 2" descr="E:\2.Work\98-361\resources\images\db.connection.read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09" y="990600"/>
            <a:ext cx="6096000" cy="40663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0"/>
            <a:ext cx="10363200" cy="820600"/>
          </a:xfrm>
        </p:spPr>
        <p:txBody>
          <a:bodyPr/>
          <a:lstStyle/>
          <a:p>
            <a:r>
              <a:rPr lang="en-US" dirty="0" smtClean="0"/>
              <a:t>Extensible Markup Language (XML)</a:t>
            </a:r>
            <a:endParaRPr lang="en-US" dirty="0"/>
          </a:p>
        </p:txBody>
      </p:sp>
      <p:pic>
        <p:nvPicPr>
          <p:cNvPr id="5122" name="Picture 2" descr="E:\2.Work\98-361\resources\images\db.xml.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295400"/>
            <a:ext cx="37846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142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Extensible Markup Language (XML) </a:t>
            </a:r>
            <a:r>
              <a:rPr lang="en-US" sz="3200" dirty="0"/>
              <a:t>is a text-based format for representing structured data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9049" y="2971800"/>
            <a:ext cx="5943600" cy="31241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In XML, you can store both data and </a:t>
            </a:r>
            <a:r>
              <a:rPr lang="en-US" sz="2800" dirty="0" smtClean="0"/>
              <a:t>metadata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XML consists of tags (contained within angle brackets) and data</a:t>
            </a:r>
            <a:endParaRPr lang="en-US" sz="2800" dirty="0" smtClean="0"/>
          </a:p>
        </p:txBody>
      </p:sp>
      <p:pic>
        <p:nvPicPr>
          <p:cNvPr id="6147" name="Picture 3" descr="E:\2.Work\98-361\resources\images\db.samplex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30" y="2673349"/>
            <a:ext cx="4635500" cy="3721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981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many ways in which you can work with XML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In C# </a:t>
            </a:r>
            <a:r>
              <a:rPr lang="en-US" sz="3200" dirty="0" smtClean="0"/>
              <a:t>the </a:t>
            </a:r>
            <a:r>
              <a:rPr lang="en-US" sz="3200" dirty="0"/>
              <a:t>classes that work with XML data are organized in the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System.Xml</a:t>
            </a:r>
            <a:r>
              <a:rPr lang="en-US" sz="3200" b="1" dirty="0"/>
              <a:t> </a:t>
            </a:r>
            <a:r>
              <a:rPr lang="en-US" sz="3200" dirty="0"/>
              <a:t>namespace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Processing XML Files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4284" y="3581400"/>
            <a:ext cx="10872387" cy="2590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XmlReader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XmlWriter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Provide fast, non-cached, forward-only way to read or write XML data</a:t>
            </a:r>
          </a:p>
          <a:p>
            <a:pPr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XmlDocument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Allows navigation and editing of XML data over an XML document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551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486400"/>
            <a:ext cx="10363200" cy="820600"/>
          </a:xfrm>
        </p:spPr>
        <p:txBody>
          <a:bodyPr/>
          <a:lstStyle/>
          <a:p>
            <a:r>
              <a:rPr lang="en-US" dirty="0" smtClean="0"/>
              <a:t>Working with XML files</a:t>
            </a:r>
            <a:endParaRPr lang="en-US" dirty="0"/>
          </a:p>
        </p:txBody>
      </p:sp>
      <p:pic>
        <p:nvPicPr>
          <p:cNvPr id="7170" name="Picture 2" descr="E:\2.Work\98-361\resources\images\db.xmlpi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600200"/>
            <a:ext cx="7427742" cy="3352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448</Words>
  <Application>Microsoft Office PowerPoint</Application>
  <PresentationFormat>Custom</PresentationFormat>
  <Paragraphs>83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SoftUni 16x9</vt:lpstr>
      <vt:lpstr>3_SoftUni 16x9</vt:lpstr>
      <vt:lpstr>2_SoftUni 16x9</vt:lpstr>
      <vt:lpstr>PowerPoint Presentation</vt:lpstr>
      <vt:lpstr>Table of Contents</vt:lpstr>
      <vt:lpstr>Flat Files</vt:lpstr>
      <vt:lpstr>PowerPoint Presentation</vt:lpstr>
      <vt:lpstr>Working with Text (Flat) files</vt:lpstr>
      <vt:lpstr>Extensible Markup Language (XML)</vt:lpstr>
      <vt:lpstr>PowerPoint Presentation</vt:lpstr>
      <vt:lpstr>PowerPoint Presentation</vt:lpstr>
      <vt:lpstr>Working with XML files</vt:lpstr>
      <vt:lpstr>DataSet</vt:lpstr>
      <vt:lpstr>PowerPoint Presentation</vt:lpstr>
      <vt:lpstr>Working with an In-Memory DataSet Object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2016-08-01T12:13:43Z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