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394" r:id="rId3"/>
    <p:sldId id="395" r:id="rId4"/>
    <p:sldId id="565" r:id="rId5"/>
    <p:sldId id="569" r:id="rId6"/>
    <p:sldId id="570" r:id="rId7"/>
    <p:sldId id="571" r:id="rId8"/>
    <p:sldId id="572" r:id="rId9"/>
    <p:sldId id="573" r:id="rId10"/>
    <p:sldId id="559" r:id="rId11"/>
    <p:sldId id="574" r:id="rId12"/>
    <p:sldId id="575" r:id="rId13"/>
    <p:sldId id="546" r:id="rId14"/>
    <p:sldId id="576" r:id="rId15"/>
    <p:sldId id="577" r:id="rId16"/>
    <p:sldId id="578" r:id="rId17"/>
    <p:sldId id="579" r:id="rId18"/>
    <p:sldId id="580" r:id="rId19"/>
    <p:sldId id="581" r:id="rId20"/>
    <p:sldId id="515" r:id="rId21"/>
    <p:sldId id="517" r:id="rId22"/>
    <p:sldId id="520" r:id="rId23"/>
    <p:sldId id="421" r:id="rId24"/>
    <p:sldId id="567" r:id="rId25"/>
    <p:sldId id="352" r:id="rId26"/>
    <p:sldId id="52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EA346-5CBD-4200-8617-88CE5D9469ED}">
          <p14:sldIdLst>
            <p14:sldId id="394"/>
            <p14:sldId id="395"/>
            <p14:sldId id="565"/>
          </p14:sldIdLst>
        </p14:section>
        <p14:section name="HTTP Stateless Protocol" id="{DBC395D3-8931-4D7D-9508-9DC22CDEFD59}">
          <p14:sldIdLst>
            <p14:sldId id="569"/>
            <p14:sldId id="570"/>
          </p14:sldIdLst>
        </p14:section>
        <p14:section name="Client Side Storage" id="{0F325E45-9C58-48E7-98C2-F12BDDFA0465}">
          <p14:sldIdLst>
            <p14:sldId id="571"/>
            <p14:sldId id="572"/>
            <p14:sldId id="573"/>
            <p14:sldId id="559"/>
            <p14:sldId id="574"/>
          </p14:sldIdLst>
        </p14:section>
        <p14:section name="PHP Sessions" id="{27110022-584D-4A9B-BD9D-A2CCD49808B1}">
          <p14:sldIdLst>
            <p14:sldId id="575"/>
            <p14:sldId id="546"/>
            <p14:sldId id="576"/>
            <p14:sldId id="577"/>
            <p14:sldId id="578"/>
            <p14:sldId id="579"/>
            <p14:sldId id="580"/>
            <p14:sldId id="581"/>
            <p14:sldId id="515"/>
            <p14:sldId id="517"/>
            <p14:sldId id="520"/>
            <p14:sldId id="421"/>
            <p14:sldId id="567"/>
            <p14:sldId id="352"/>
            <p14:sldId id="5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BEEDC"/>
    <a:srgbClr val="FF6600"/>
    <a:srgbClr val="FFFFFF"/>
    <a:srgbClr val="E85C0E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22" autoAdjust="0"/>
  </p:normalViewPr>
  <p:slideViewPr>
    <p:cSldViewPr>
      <p:cViewPr>
        <p:scale>
          <a:sx n="91" d="100"/>
          <a:sy n="91" d="100"/>
        </p:scale>
        <p:origin x="-1068" y="-6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2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vn.softuni.org/admin/svn/php-web-dev/Jan-2017/PHP-Fundamentals/09.%20PHP-Fundamentals-Session-Handling/9.2.%20PHP-Fundamentals-Working-with-Sessions-Demos.zi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hp-web-dev/Jan-2017/PHP-Fundamentals/09.%20PHP-Fundamentals-Session-Handling/9.2.%20PHP-Fundamentals-Working-with-Sessions-Demos.zi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59097" y="785812"/>
            <a:ext cx="8160257" cy="1171552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4082" y="2057657"/>
            <a:ext cx="8361039" cy="17763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HTTP Stateless Protocol, Client Side Storage, PHP Sessions</a:t>
            </a:r>
            <a:r>
              <a:rPr lang="bg-BG" dirty="0" smtClean="0"/>
              <a:t>,</a:t>
            </a:r>
            <a:r>
              <a:rPr lang="en-US" dirty="0"/>
              <a:t> </a:t>
            </a:r>
            <a:r>
              <a:rPr lang="en-US" dirty="0" smtClean="0"/>
              <a:t>PHP </a:t>
            </a:r>
            <a:r>
              <a:rPr lang="en-US" dirty="0" err="1" smtClean="0"/>
              <a:t>Superglobals</a:t>
            </a:r>
            <a:endParaRPr lang="en-US" dirty="0" smtClean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587" y="4450313"/>
            <a:ext cx="3815534" cy="1982100"/>
          </a:xfrm>
          <a:prstGeom prst="rect">
            <a:avLst/>
          </a:prstGeom>
        </p:spPr>
      </p:pic>
      <p:pic>
        <p:nvPicPr>
          <p:cNvPr id="14" name="Картина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03" y="4728259"/>
            <a:ext cx="2690960" cy="1426208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en-US" dirty="0" smtClean="0"/>
              <a:t>Client Side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b="1" dirty="0">
                <a:solidFill>
                  <a:srgbClr val="F3BE60"/>
                </a:solidFill>
                <a:ea typeface="Calibri"/>
                <a:cs typeface="Calibri"/>
                <a:sym typeface="Calibri"/>
              </a:rPr>
              <a:t>Live </a:t>
            </a:r>
            <a:r>
              <a:rPr lang="en-GB" b="1" dirty="0" smtClean="0">
                <a:solidFill>
                  <a:srgbClr val="F3BE60"/>
                </a:solidFill>
                <a:ea typeface="Calibri"/>
                <a:cs typeface="Calibri"/>
                <a:sym typeface="Calibri"/>
              </a:rPr>
              <a:t>Demo</a:t>
            </a:r>
            <a:endParaRPr lang="bg-BG" dirty="0"/>
          </a:p>
        </p:txBody>
      </p:sp>
      <p:pic>
        <p:nvPicPr>
          <p:cNvPr id="5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37012" y="762000"/>
            <a:ext cx="3990975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11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3705"/>
            <a:ext cx="8938472" cy="820600"/>
          </a:xfrm>
        </p:spPr>
        <p:txBody>
          <a:bodyPr/>
          <a:lstStyle/>
          <a:p>
            <a:r>
              <a:rPr lang="en-US" dirty="0" smtClean="0"/>
              <a:t>PHP Sessions</a:t>
            </a:r>
            <a:endParaRPr lang="bg-BG" dirty="0"/>
          </a:p>
        </p:txBody>
      </p:sp>
      <p:pic>
        <p:nvPicPr>
          <p:cNvPr id="3074" name="Picture 2" descr="C:\Users\MadWings\Desktop\poza-blog-ajax-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37" y="2049050"/>
            <a:ext cx="57435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</a:t>
            </a:r>
            <a:r>
              <a:rPr lang="en-US" sz="3200" dirty="0"/>
              <a:t> preserve data between different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HTTP requests</a:t>
            </a:r>
          </a:p>
          <a:p>
            <a:pPr lvl="1">
              <a:lnSpc>
                <a:spcPct val="95000"/>
              </a:lnSpc>
            </a:pPr>
            <a:r>
              <a:rPr lang="en-US" sz="3000" smtClean="0"/>
              <a:t>Implemented </a:t>
            </a:r>
            <a:r>
              <a:rPr lang="en-US" sz="3000" dirty="0" smtClean="0"/>
              <a:t>through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cookies or URL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propagation</a:t>
            </a:r>
          </a:p>
          <a:p>
            <a:pPr>
              <a:lnSpc>
                <a:spcPct val="95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is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global array </a:t>
            </a:r>
            <a:r>
              <a:rPr lang="en-US" sz="3200" dirty="0" smtClean="0"/>
              <a:t>holding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Available after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Data with Sessions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3832" y="3689387"/>
            <a:ext cx="10396155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3CD60"/>
                </a:solidFill>
              </a:rPr>
              <a:t>session_start</a:t>
            </a:r>
            <a:r>
              <a:rPr lang="en-US" noProof="1">
                <a:solidFill>
                  <a:srgbClr val="F3CD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noProof="1"/>
              <a:t>if </a:t>
            </a:r>
            <a:r>
              <a:rPr lang="en-US" noProof="1" smtClean="0"/>
              <a:t>( ! isset</a:t>
            </a:r>
            <a:r>
              <a:rPr lang="en-US" noProof="1"/>
              <a:t>($_SESSION['count'])) {</a:t>
            </a:r>
          </a:p>
          <a:p>
            <a:pPr>
              <a:spcBef>
                <a:spcPts val="0"/>
              </a:spcBef>
            </a:pPr>
            <a:r>
              <a:rPr lang="en-US" noProof="1"/>
              <a:t>    $_SESSION['count'] = 0;</a:t>
            </a:r>
          </a:p>
          <a:p>
            <a:pPr>
              <a:spcBef>
                <a:spcPts val="0"/>
              </a:spcBef>
            </a:pPr>
            <a:r>
              <a:rPr lang="en-US" noProof="1"/>
              <a:t>} else {</a:t>
            </a:r>
          </a:p>
          <a:p>
            <a:pPr>
              <a:spcBef>
                <a:spcPts val="0"/>
              </a:spcBef>
            </a:pPr>
            <a:r>
              <a:rPr lang="en-US" noProof="1"/>
              <a:t>    $_SESSION['count']++;</a:t>
            </a:r>
          </a:p>
          <a:p>
            <a:pPr>
              <a:spcBef>
                <a:spcPts val="0"/>
              </a:spcBef>
            </a:pPr>
            <a:r>
              <a:rPr lang="en-US" noProof="1" smtClean="0"/>
              <a:t>}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7669587" y="3113965"/>
            <a:ext cx="3375376" cy="1264903"/>
          </a:xfrm>
          <a:prstGeom prst="wedgeRoundRectCallout">
            <a:avLst>
              <a:gd name="adj1" fmla="val -164987"/>
              <a:gd name="adj2" fmla="val 1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Must be called before any </a:t>
            </a:r>
            <a:r>
              <a:rPr lang="en-US" sz="3000" noProof="1" smtClean="0">
                <a:solidFill>
                  <a:srgbClr val="F3CD60"/>
                </a:solidFill>
              </a:rPr>
              <a:t>output</a:t>
            </a:r>
            <a:r>
              <a:rPr lang="en-US" sz="3000" noProof="1" smtClean="0">
                <a:solidFill>
                  <a:srgbClr val="FFFFFF"/>
                </a:solidFill>
              </a:rPr>
              <a:t> to the browser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 propagation</a:t>
            </a:r>
            <a:r>
              <a:rPr lang="en-US" dirty="0"/>
              <a:t> </a:t>
            </a:r>
            <a:r>
              <a:rPr lang="en-US" dirty="0" smtClean="0"/>
              <a:t>– cookie containing the session id</a:t>
            </a:r>
          </a:p>
          <a:p>
            <a:pPr lvl="1"/>
            <a:r>
              <a:rPr lang="en-US" dirty="0" smtClean="0"/>
              <a:t>Default and </a:t>
            </a:r>
            <a:r>
              <a:rPr lang="en-GB" altLang="bg-BG" dirty="0">
                <a:solidFill>
                  <a:srgbClr val="F3CD60"/>
                </a:solidFill>
              </a:rPr>
              <a:t>recommended </a:t>
            </a:r>
            <a:r>
              <a:rPr lang="en-US" dirty="0" smtClean="0"/>
              <a:t>behavior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URL propagation - </a:t>
            </a:r>
            <a:r>
              <a:rPr lang="en-GB" dirty="0" smtClean="0"/>
              <a:t>t</a:t>
            </a:r>
            <a:r>
              <a:rPr lang="en-GB" altLang="bg-BG" dirty="0" smtClean="0"/>
              <a:t>he </a:t>
            </a:r>
            <a:r>
              <a:rPr lang="en-GB" altLang="bg-BG" dirty="0"/>
              <a:t>session id is propagated in the </a:t>
            </a:r>
            <a:r>
              <a:rPr lang="en-GB" altLang="bg-BG" dirty="0" smtClean="0"/>
              <a:t>URL</a:t>
            </a:r>
          </a:p>
          <a:p>
            <a:pPr lvl="1"/>
            <a:r>
              <a:rPr lang="en-GB" altLang="bg-BG" dirty="0" smtClean="0">
                <a:solidFill>
                  <a:srgbClr val="F3CD60"/>
                </a:solidFill>
              </a:rPr>
              <a:t>Not recommended</a:t>
            </a:r>
            <a:r>
              <a:rPr lang="en-GB" altLang="bg-BG" dirty="0" smtClean="0"/>
              <a:t> </a:t>
            </a:r>
            <a:endParaRPr lang="en-GB" alt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Propagation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8807" y="2663915"/>
            <a:ext cx="1039615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3CD60"/>
                </a:solidFill>
              </a:rPr>
              <a:t>session_start</a:t>
            </a:r>
            <a:r>
              <a:rPr lang="en-US" noProof="1">
                <a:solidFill>
                  <a:srgbClr val="F3CD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noProof="1"/>
              <a:t>echo $_COOKIE['PHPSESSID'];</a:t>
            </a:r>
            <a:endParaRPr lang="en-US" noProof="1" smtClean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634472" y="2618910"/>
            <a:ext cx="3375376" cy="1084883"/>
          </a:xfrm>
          <a:prstGeom prst="wedgeRoundRectCallout">
            <a:avLst>
              <a:gd name="adj1" fmla="val -84339"/>
              <a:gd name="adj2" fmla="val 144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PHPSESSID</a:t>
            </a:r>
            <a:r>
              <a:rPr lang="en-US" sz="3000" noProof="1" smtClean="0">
                <a:solidFill>
                  <a:srgbClr val="F3CD60"/>
                </a:solidFill>
              </a:rPr>
              <a:t> default </a:t>
            </a:r>
            <a:r>
              <a:rPr lang="en-US" sz="3000" noProof="1" smtClean="0">
                <a:solidFill>
                  <a:schemeClr val="tx1"/>
                </a:solidFill>
              </a:rPr>
              <a:t>cookie name</a:t>
            </a:r>
            <a:r>
              <a:rPr lang="en-US" sz="3000" noProof="1" smtClean="0">
                <a:solidFill>
                  <a:srgbClr val="FFFFFF"/>
                </a:solidFill>
              </a:rPr>
              <a:t> 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8807" y="5270662"/>
            <a:ext cx="1039615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&lt;a href="nextpage.php?&lt;?=</a:t>
            </a:r>
            <a:r>
              <a:rPr lang="en-US" noProof="1">
                <a:solidFill>
                  <a:srgbClr val="F3CD60"/>
                </a:solidFill>
              </a:rPr>
              <a:t>SID</a:t>
            </a:r>
            <a:r>
              <a:rPr lang="en-US" noProof="1">
                <a:solidFill>
                  <a:srgbClr val="FBEEDC"/>
                </a:solidFill>
              </a:rPr>
              <a:t>?&gt;"&gt;Next page&lt;/a&gt;</a:t>
            </a:r>
            <a:endParaRPr lang="en-US" noProof="1" smtClean="0">
              <a:solidFill>
                <a:srgbClr val="FBEEDC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9597" y="5843384"/>
            <a:ext cx="3913233" cy="915986"/>
          </a:xfrm>
          <a:prstGeom prst="wedgeRoundRectCallout">
            <a:avLst>
              <a:gd name="adj1" fmla="val -111257"/>
              <a:gd name="adj2" fmla="val -651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3CD60"/>
                </a:solidFill>
              </a:rPr>
              <a:t>SID</a:t>
            </a:r>
            <a:r>
              <a:rPr lang="en-US" sz="3000" noProof="1" smtClean="0">
                <a:solidFill>
                  <a:srgbClr val="FFFFFF"/>
                </a:solidFill>
              </a:rPr>
              <a:t> is a global constant provided by PHP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Destroying a Session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73832" y="1341806"/>
            <a:ext cx="10396155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</a:t>
            </a:r>
            <a:r>
              <a:rPr lang="en-US" noProof="1" smtClean="0">
                <a:solidFill>
                  <a:srgbClr val="FBEEDC"/>
                </a:solidFill>
              </a:rPr>
              <a:t>Clear </a:t>
            </a:r>
            <a:r>
              <a:rPr lang="en-US" noProof="1">
                <a:solidFill>
                  <a:srgbClr val="FBEEDC"/>
                </a:solidFill>
              </a:rPr>
              <a:t>all session variables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BEEDC"/>
                </a:solidFill>
              </a:rPr>
              <a:t>session_unset() // </a:t>
            </a:r>
            <a:r>
              <a:rPr lang="en-US" noProof="1" smtClean="0">
                <a:solidFill>
                  <a:srgbClr val="F3CD60"/>
                </a:solidFill>
              </a:rPr>
              <a:t>or</a:t>
            </a:r>
            <a:r>
              <a:rPr lang="en-US" noProof="1" smtClean="0">
                <a:solidFill>
                  <a:srgbClr val="FBEEDC"/>
                </a:solidFill>
              </a:rPr>
              <a:t> $_</a:t>
            </a:r>
            <a:r>
              <a:rPr lang="en-US" noProof="1">
                <a:solidFill>
                  <a:srgbClr val="FBEEDC"/>
                </a:solidFill>
              </a:rPr>
              <a:t>SESSION = </a:t>
            </a:r>
            <a:r>
              <a:rPr lang="en-US" noProof="1" smtClean="0">
                <a:solidFill>
                  <a:srgbClr val="FBEEDC"/>
                </a:solidFill>
              </a:rPr>
              <a:t>[];</a:t>
            </a:r>
            <a:endParaRPr lang="en-US" b="0" noProof="1">
              <a:solidFill>
                <a:srgbClr val="FBEEDC"/>
              </a:solidFill>
            </a:endParaRP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</a:t>
            </a:r>
            <a:r>
              <a:rPr lang="en-US" noProof="1" smtClean="0">
                <a:solidFill>
                  <a:srgbClr val="FBEEDC"/>
                </a:solidFill>
              </a:rPr>
              <a:t>Delete </a:t>
            </a:r>
            <a:r>
              <a:rPr lang="en-US" noProof="1">
                <a:solidFill>
                  <a:srgbClr val="FBEEDC"/>
                </a:solidFill>
              </a:rPr>
              <a:t>the session cookie if there is one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if (isset($_COOKIE[</a:t>
            </a:r>
            <a:r>
              <a:rPr lang="en-US" noProof="1">
                <a:solidFill>
                  <a:srgbClr val="F3CD60"/>
                </a:solidFill>
              </a:rPr>
              <a:t>session_name</a:t>
            </a:r>
            <a:r>
              <a:rPr lang="en-US" noProof="1">
                <a:solidFill>
                  <a:srgbClr val="FBEEDC"/>
                </a:solidFill>
              </a:rPr>
              <a:t>()])) </a:t>
            </a:r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unset($_</a:t>
            </a:r>
            <a:r>
              <a:rPr lang="en-US" noProof="1">
                <a:solidFill>
                  <a:srgbClr val="FBEEDC"/>
                </a:solidFill>
              </a:rPr>
              <a:t>COOKIE[session_name</a:t>
            </a:r>
            <a:r>
              <a:rPr lang="en-US" noProof="1" smtClean="0">
                <a:solidFill>
                  <a:srgbClr val="FBEEDC"/>
                </a:solidFill>
              </a:rPr>
              <a:t>()])</a:t>
            </a:r>
            <a:endParaRPr lang="en-US" noProof="1">
              <a:solidFill>
                <a:srgbClr val="FBEEDC"/>
              </a:solidFill>
            </a:endParaRPr>
          </a:p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BEEDC"/>
                </a:solidFill>
              </a:rPr>
              <a:t>   setcookie(session_name(), '', time() - 3600, '/');</a:t>
            </a:r>
            <a:endParaRPr lang="en-US" noProof="1">
              <a:solidFill>
                <a:srgbClr val="FBEEDC"/>
              </a:solidFill>
            </a:endParaRP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</a:t>
            </a:r>
            <a:r>
              <a:rPr lang="en-US" noProof="1" smtClean="0">
                <a:solidFill>
                  <a:srgbClr val="FBEEDC"/>
                </a:solidFill>
              </a:rPr>
              <a:t>Destroy </a:t>
            </a:r>
            <a:r>
              <a:rPr lang="en-US" noProof="1">
                <a:solidFill>
                  <a:srgbClr val="FBEEDC"/>
                </a:solidFill>
              </a:rPr>
              <a:t>session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3CD60"/>
                </a:solidFill>
              </a:rPr>
              <a:t>session_destroy</a:t>
            </a:r>
            <a:r>
              <a:rPr lang="en-US" noProof="1">
                <a:solidFill>
                  <a:srgbClr val="FBEEDC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avoid reusing the SID by redirecting 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back to the same page to regenerate session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header('Location: </a:t>
            </a:r>
            <a:r>
              <a:rPr lang="en-US" noProof="1" smtClean="0">
                <a:solidFill>
                  <a:srgbClr val="FBEEDC"/>
                </a:solidFill>
              </a:rPr>
              <a:t>' . $_</a:t>
            </a:r>
            <a:r>
              <a:rPr lang="en-US" noProof="1">
                <a:solidFill>
                  <a:srgbClr val="FBEEDC"/>
                </a:solidFill>
              </a:rPr>
              <a:t>SERVER['PHP_SELF']);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7714592" y="3969060"/>
            <a:ext cx="3375376" cy="1084883"/>
          </a:xfrm>
          <a:prstGeom prst="wedgeRoundRectCallout">
            <a:avLst>
              <a:gd name="adj1" fmla="val -44482"/>
              <a:gd name="adj2" fmla="val -71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3CD60"/>
                </a:solidFill>
              </a:rPr>
              <a:t>Always</a:t>
            </a:r>
            <a:r>
              <a:rPr lang="en-US" sz="3000" noProof="1" smtClean="0">
                <a:solidFill>
                  <a:srgbClr val="FFFFFF"/>
                </a:solidFill>
              </a:rPr>
              <a:t> set date in the </a:t>
            </a:r>
            <a:r>
              <a:rPr lang="en-US" sz="3000" noProof="1" smtClean="0">
                <a:solidFill>
                  <a:srgbClr val="F3CD60"/>
                </a:solidFill>
              </a:rPr>
              <a:t>past</a:t>
            </a:r>
            <a:endParaRPr lang="en-US" sz="3000" b="1" noProof="1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8479676" y="1808821"/>
            <a:ext cx="3375376" cy="1312324"/>
          </a:xfrm>
          <a:prstGeom prst="wedgeRoundRectCallout">
            <a:avLst>
              <a:gd name="adj1" fmla="val -96755"/>
              <a:gd name="adj2" fmla="val 60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Remove the cookie now if you do not want to redirect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default, PHP sessions </a:t>
            </a:r>
            <a:r>
              <a:rPr lang="en-GB" sz="3600" dirty="0" smtClean="0">
                <a:solidFill>
                  <a:srgbClr val="F3CD60"/>
                </a:solidFill>
              </a:rPr>
              <a:t>expire</a:t>
            </a:r>
          </a:p>
          <a:p>
            <a:r>
              <a:rPr lang="en-GB" altLang="bg-BG" dirty="0" smtClean="0"/>
              <a:t>It </a:t>
            </a:r>
            <a:r>
              <a:rPr lang="en-GB" altLang="bg-BG" dirty="0"/>
              <a:t>is </a:t>
            </a:r>
            <a:r>
              <a:rPr lang="en-GB" altLang="bg-BG" dirty="0">
                <a:solidFill>
                  <a:srgbClr val="F3CD60"/>
                </a:solidFill>
              </a:rPr>
              <a:t>possible</a:t>
            </a:r>
            <a:r>
              <a:rPr lang="en-GB" altLang="bg-BG" dirty="0"/>
              <a:t> to customize sessions so that they are maintained after the browser is </a:t>
            </a:r>
            <a:r>
              <a:rPr lang="en-GB" altLang="bg-BG" dirty="0" smtClean="0"/>
              <a:t>closed – </a:t>
            </a:r>
            <a:r>
              <a:rPr lang="en-GB" altLang="bg-BG" dirty="0" smtClean="0">
                <a:solidFill>
                  <a:srgbClr val="F3CD60"/>
                </a:solidFill>
              </a:rPr>
              <a:t>not recommended</a:t>
            </a:r>
          </a:p>
          <a:p>
            <a:pPr lvl="1"/>
            <a:r>
              <a:rPr lang="en-GB" dirty="0" smtClean="0"/>
              <a:t>Session </a:t>
            </a:r>
            <a:r>
              <a:rPr lang="en-GB" dirty="0" smtClean="0">
                <a:solidFill>
                  <a:srgbClr val="F3CD60"/>
                </a:solidFill>
              </a:rPr>
              <a:t>Hi-jacking</a:t>
            </a:r>
            <a:r>
              <a:rPr lang="en-GB" dirty="0" smtClean="0"/>
              <a:t> is more </a:t>
            </a:r>
            <a:r>
              <a:rPr lang="en-US" dirty="0" smtClean="0"/>
              <a:t>likely to succeed</a:t>
            </a:r>
            <a:endParaRPr lang="en-GB" altLang="bg-BG" dirty="0" smtClean="0">
              <a:solidFill>
                <a:srgbClr val="F3CD60"/>
              </a:solidFill>
            </a:endParaRPr>
          </a:p>
          <a:p>
            <a:r>
              <a:rPr lang="en-US" dirty="0"/>
              <a:t>File based sessions (the </a:t>
            </a:r>
            <a:r>
              <a:rPr lang="en-US" dirty="0">
                <a:solidFill>
                  <a:srgbClr val="F3CD60"/>
                </a:solidFill>
              </a:rPr>
              <a:t>default</a:t>
            </a:r>
            <a:r>
              <a:rPr lang="en-US" dirty="0"/>
              <a:t> in PHP) lock the </a:t>
            </a:r>
            <a:r>
              <a:rPr lang="en-US" dirty="0" smtClean="0"/>
              <a:t>session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In heavy AJAX web apps use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F3CD60"/>
                </a:solidFill>
              </a:rPr>
              <a:t>session_write_close</a:t>
            </a:r>
            <a:r>
              <a:rPr lang="en-US" dirty="0" smtClean="0">
                <a:solidFill>
                  <a:srgbClr val="F3CD60"/>
                </a:solidFill>
              </a:rPr>
              <a:t>()</a:t>
            </a:r>
          </a:p>
          <a:p>
            <a:r>
              <a:rPr lang="en-US" dirty="0" smtClean="0"/>
              <a:t>PHP allows </a:t>
            </a:r>
            <a:r>
              <a:rPr lang="en-US" dirty="0"/>
              <a:t>creating a custom session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This is advanced stuff, </a:t>
            </a:r>
            <a:r>
              <a:rPr lang="en-US" dirty="0" smtClean="0">
                <a:solidFill>
                  <a:srgbClr val="F3CD60"/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CD60"/>
                </a:solidFill>
              </a:rPr>
              <a:t>ever</a:t>
            </a:r>
            <a:r>
              <a:rPr lang="en-US" dirty="0" smtClean="0"/>
              <a:t> use it if unsure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Considerations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4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3CD60"/>
                </a:solidFill>
              </a:rPr>
              <a:t>security issue</a:t>
            </a:r>
            <a:r>
              <a:rPr lang="en-US" dirty="0"/>
              <a:t>: if a malicious user manages to get hold of an active session id that is not their own..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1 browsing site with cookies disabled (URL propagation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1 logs </a:t>
            </a:r>
            <a:r>
              <a:rPr lang="en-US" dirty="0" smtClean="0"/>
              <a:t>in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1 sends an interesting link to user 2 by </a:t>
            </a:r>
            <a:r>
              <a:rPr lang="en-US" dirty="0" smtClean="0"/>
              <a:t>email. The </a:t>
            </a:r>
            <a:r>
              <a:rPr lang="en-US" dirty="0"/>
              <a:t>URL copy and pasted contains his </a:t>
            </a:r>
            <a:r>
              <a:rPr lang="en-US" dirty="0">
                <a:solidFill>
                  <a:srgbClr val="F3CD60"/>
                </a:solidFill>
              </a:rPr>
              <a:t>session </a:t>
            </a:r>
            <a:r>
              <a:rPr lang="en-US" dirty="0" smtClean="0">
                <a:solidFill>
                  <a:srgbClr val="F3CD60"/>
                </a:solidFill>
              </a:rPr>
              <a:t>id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2 looks at the link before session id is destroyed, and </a:t>
            </a:r>
            <a:r>
              <a:rPr lang="en-US" dirty="0" smtClean="0"/>
              <a:t>'hijacks' </a:t>
            </a:r>
            <a:r>
              <a:rPr lang="en-US" dirty="0"/>
              <a:t>user 1’s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2 is now logged in as user 1!!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Hi-jacking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12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implement it with </a:t>
            </a:r>
            <a:r>
              <a:rPr lang="en-US" dirty="0" smtClean="0">
                <a:solidFill>
                  <a:srgbClr val="F3CD60"/>
                </a:solidFill>
              </a:rPr>
              <a:t>Sessions</a:t>
            </a:r>
            <a:endParaRPr lang="bg-BG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Based Phonebook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630932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File </a:t>
            </a:r>
            <a:r>
              <a:rPr lang="en-US" dirty="0">
                <a:hlinkClick r:id="rId2"/>
              </a:rPr>
              <a:t>b</a:t>
            </a:r>
            <a:r>
              <a:rPr lang="en-US" dirty="0" smtClean="0">
                <a:hlinkClick r:id="rId2"/>
              </a:rPr>
              <a:t>ased solution inside the demo ZIP</a:t>
            </a:r>
            <a:endParaRPr lang="en-US" dirty="0"/>
          </a:p>
        </p:txBody>
      </p:sp>
      <p:pic>
        <p:nvPicPr>
          <p:cNvPr id="5122" name="Picture 2" descr="C:\Users\MadWings\Desktop\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1795715"/>
            <a:ext cx="5449217" cy="43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0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Session Based Certificate</a:t>
            </a:r>
            <a:endParaRPr lang="bg-BG" dirty="0"/>
          </a:p>
        </p:txBody>
      </p:sp>
      <p:pic>
        <p:nvPicPr>
          <p:cNvPr id="4098" name="Picture 2" descr="C:\Users\MadWings\Desktop\certific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12" y="1133745"/>
            <a:ext cx="5546777" cy="50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0412" y="630932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Solution inside the demo 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5757" y="1178750"/>
            <a:ext cx="8659136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</a:t>
            </a:r>
            <a:r>
              <a:rPr lang="en-US" noProof="1" smtClean="0"/>
              <a:t>Superglobals</a:t>
            </a:r>
            <a:r>
              <a:rPr lang="en-US" dirty="0" smtClean="0"/>
              <a:t> in PHP</a:t>
            </a:r>
            <a:endParaRPr lang="bg-BG" dirty="0" smtClean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05" y="2524877"/>
            <a:ext cx="7560840" cy="36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Stateless Protocol</a:t>
            </a:r>
          </a:p>
          <a:p>
            <a:r>
              <a:rPr lang="en-US" dirty="0" smtClean="0"/>
              <a:t>Client Side Storage</a:t>
            </a:r>
          </a:p>
          <a:p>
            <a:pPr lvl="1"/>
            <a:r>
              <a:rPr lang="en-US" dirty="0" smtClean="0"/>
              <a:t>Web Storage API</a:t>
            </a:r>
          </a:p>
          <a:p>
            <a:pPr lvl="1"/>
            <a:r>
              <a:rPr lang="en-US" dirty="0" smtClean="0"/>
              <a:t>Cookies</a:t>
            </a:r>
          </a:p>
          <a:p>
            <a:r>
              <a:rPr lang="en-US" dirty="0" smtClean="0"/>
              <a:t>PHP Sessions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Superglobals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7" y="1777767"/>
            <a:ext cx="2690960" cy="1426208"/>
          </a:xfrm>
          <a:prstGeom prst="rect">
            <a:avLst/>
          </a:prstGeom>
        </p:spPr>
      </p:pic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97" y="2618910"/>
            <a:ext cx="3850498" cy="38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</a:t>
            </a:r>
            <a:r>
              <a:rPr lang="en-US" dirty="0"/>
              <a:t> – holds information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headers, paths, and script locations</a:t>
            </a:r>
          </a:p>
          <a:p>
            <a:pPr>
              <a:lnSpc>
                <a:spcPct val="100000"/>
              </a:lnSpc>
            </a:pPr>
            <a:endParaRPr lang="bg-BG" dirty="0">
              <a:latin typeface="Calibri (Body)"/>
              <a:cs typeface="Van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/>
              <a:t> – </a:t>
            </a:r>
            <a:r>
              <a:rPr lang="en-US" dirty="0" smtClean="0"/>
              <a:t>an </a:t>
            </a:r>
            <a:r>
              <a:rPr lang="en-US" dirty="0"/>
              <a:t>associative array that contains the contents </a:t>
            </a:r>
            <a:r>
              <a:rPr lang="en-US" dirty="0" smtClean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$_SERVER, $_REQUEST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8817" y="2618910"/>
            <a:ext cx="104861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print_r</a:t>
            </a:r>
            <a:r>
              <a:rPr lang="en-US" sz="2800" noProof="1"/>
              <a:t>($_SERVER</a:t>
            </a:r>
            <a:r>
              <a:rPr lang="en-US" sz="2800" noProof="1" smtClean="0"/>
              <a:t>);</a:t>
            </a:r>
            <a:endParaRPr lang="en-US" sz="2800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817" y="5319122"/>
            <a:ext cx="104861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print_r</a:t>
            </a:r>
            <a:r>
              <a:rPr lang="en-US" noProof="1"/>
              <a:t>($_REQUEST</a:t>
            </a:r>
            <a:r>
              <a:rPr lang="en-US" noProof="1" smtClean="0"/>
              <a:t>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89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9087" y="1358770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Superglobals</a:t>
            </a:r>
            <a:endParaRPr lang="bg-BG" dirty="0" smtClean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4139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2" y="3481595"/>
            <a:ext cx="5203270" cy="25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is a </a:t>
            </a:r>
            <a:r>
              <a:rPr lang="en-US" dirty="0" smtClean="0">
                <a:solidFill>
                  <a:srgbClr val="F3CD60"/>
                </a:solidFill>
              </a:rPr>
              <a:t>Stateless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Modern Web Storage API</a:t>
            </a:r>
          </a:p>
          <a:p>
            <a:pPr lvl="1"/>
            <a:r>
              <a:rPr lang="en-US" dirty="0" smtClean="0">
                <a:solidFill>
                  <a:srgbClr val="F3CD60"/>
                </a:solidFill>
              </a:rPr>
              <a:t>JavaScript</a:t>
            </a:r>
            <a:r>
              <a:rPr lang="en-US" dirty="0" smtClean="0"/>
              <a:t> needed to use them</a:t>
            </a:r>
          </a:p>
          <a:p>
            <a:r>
              <a:rPr lang="en-US" smtClean="0"/>
              <a:t>PHP </a:t>
            </a:r>
            <a:r>
              <a:rPr lang="en-US" smtClean="0"/>
              <a:t>can </a:t>
            </a:r>
            <a:r>
              <a:rPr lang="en-US" dirty="0"/>
              <a:t>m</a:t>
            </a:r>
            <a:r>
              <a:rPr lang="en-US" smtClean="0"/>
              <a:t>anipulate </a:t>
            </a:r>
            <a:r>
              <a:rPr lang="en-US" dirty="0" smtClean="0">
                <a:solidFill>
                  <a:srgbClr val="F3CD60"/>
                </a:solidFill>
              </a:rPr>
              <a:t>Cookies</a:t>
            </a:r>
          </a:p>
          <a:p>
            <a:r>
              <a:rPr lang="en-US" dirty="0" smtClean="0"/>
              <a:t>Using PHP Sessions for data storage</a:t>
            </a:r>
          </a:p>
          <a:p>
            <a:pPr lvl="1"/>
            <a:r>
              <a:rPr lang="en-US" dirty="0" smtClean="0"/>
              <a:t>Cookie or URL propagation</a:t>
            </a:r>
          </a:p>
          <a:p>
            <a:r>
              <a:rPr lang="en-US" dirty="0" smtClean="0"/>
              <a:t>Using 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Superglobals</a:t>
            </a:r>
            <a:r>
              <a:rPr lang="en-US" dirty="0"/>
              <a:t>: </a:t>
            </a:r>
            <a:r>
              <a:rPr lang="en-US" dirty="0" smtClean="0"/>
              <a:t>$_</a:t>
            </a:r>
            <a:r>
              <a:rPr lang="en-US" dirty="0"/>
              <a:t>SERVER, $_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868222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</a:t>
            </a:r>
            <a:r>
              <a:rPr lang="en-US"/>
              <a:t>with </a:t>
            </a:r>
            <a:r>
              <a:rPr lang="en-US" smtClean="0"/>
              <a:t>Sessions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8049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HTTP Stateless Protocol</a:t>
            </a:r>
            <a:endParaRPr lang="en-US" dirty="0"/>
          </a:p>
        </p:txBody>
      </p:sp>
      <p:pic>
        <p:nvPicPr>
          <p:cNvPr id="1026" name="Picture 2" descr="C:\Users\MadWings\Desktop\http-protocol-basic-11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72" y="68369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>
                <a:solidFill>
                  <a:srgbClr val="F3CD60"/>
                </a:solidFill>
              </a:rPr>
              <a:t>not</a:t>
            </a:r>
            <a:r>
              <a:rPr lang="en-US" dirty="0"/>
              <a:t> require the server to retain information or status </a:t>
            </a:r>
            <a:r>
              <a:rPr lang="en-US" dirty="0" smtClean="0"/>
              <a:t>for </a:t>
            </a:r>
            <a:r>
              <a:rPr lang="en-US" dirty="0"/>
              <a:t>the duration of multiple </a:t>
            </a:r>
            <a:r>
              <a:rPr lang="en-US" dirty="0" smtClean="0"/>
              <a:t>requests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web applications may have to </a:t>
            </a:r>
            <a:r>
              <a:rPr lang="en-US" dirty="0">
                <a:solidFill>
                  <a:srgbClr val="F3CD60"/>
                </a:solidFill>
              </a:rPr>
              <a:t>track</a:t>
            </a:r>
            <a:r>
              <a:rPr lang="en-US" dirty="0"/>
              <a:t> the user's progress from page to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Modern Web Storage API</a:t>
            </a:r>
          </a:p>
          <a:p>
            <a:pPr lvl="1"/>
            <a:r>
              <a:rPr lang="en-US" dirty="0" smtClean="0"/>
              <a:t>HTTP cookies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side </a:t>
            </a:r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idden </a:t>
            </a:r>
            <a:r>
              <a:rPr lang="en-US" dirty="0"/>
              <a:t>variables (when the current page contains a form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URI-encoded </a:t>
            </a:r>
            <a:r>
              <a:rPr lang="en-US" dirty="0"/>
              <a:t>parameters, e.g., </a:t>
            </a:r>
            <a:r>
              <a:rPr lang="en-US" dirty="0">
                <a:solidFill>
                  <a:srgbClr val="F3CD60"/>
                </a:solidFill>
              </a:rPr>
              <a:t>/</a:t>
            </a:r>
            <a:r>
              <a:rPr lang="en-US" dirty="0" err="1" smtClean="0">
                <a:solidFill>
                  <a:srgbClr val="F3CD60"/>
                </a:solidFill>
              </a:rPr>
              <a:t>index.php?var</a:t>
            </a:r>
            <a:r>
              <a:rPr lang="en-US" dirty="0" smtClean="0">
                <a:solidFill>
                  <a:srgbClr val="F3CD60"/>
                </a:solidFill>
              </a:rPr>
              <a:t>=value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HTTP is a S</a:t>
            </a:r>
            <a:r>
              <a:rPr lang="en-US" b="0" dirty="0" smtClean="0"/>
              <a:t>tateless Protocol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54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99230"/>
            <a:ext cx="8938472" cy="820600"/>
          </a:xfrm>
        </p:spPr>
        <p:txBody>
          <a:bodyPr/>
          <a:lstStyle/>
          <a:p>
            <a:r>
              <a:rPr lang="en-US" dirty="0" smtClean="0"/>
              <a:t>Client Side Storage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C:\Users\MadWings\Desktop\cloud-storage-simple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82" y="1133745"/>
            <a:ext cx="5535615" cy="417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accessible through PHP, you </a:t>
            </a:r>
            <a:r>
              <a:rPr lang="en-US" dirty="0"/>
              <a:t>need JavaScript to use </a:t>
            </a:r>
            <a:r>
              <a:rPr lang="en-US" dirty="0" smtClean="0"/>
              <a:t>them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 and Session Storage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48807" y="1853825"/>
            <a:ext cx="10396154" cy="45905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effectLst/>
              </a:rPr>
              <a:t>// Save data to sessionStorage</a:t>
            </a:r>
          </a:p>
          <a:p>
            <a:r>
              <a:rPr lang="en-US" sz="2400" noProof="1">
                <a:solidFill>
                  <a:srgbClr val="F3CD60"/>
                </a:solidFill>
                <a:effectLst/>
              </a:rPr>
              <a:t>sessionStorage</a:t>
            </a:r>
            <a:r>
              <a:rPr lang="en-US" sz="2400" noProof="1">
                <a:effectLst/>
              </a:rPr>
              <a:t>.setItem('key', 'value</a:t>
            </a:r>
            <a:r>
              <a:rPr lang="en-US" sz="2400" noProof="1" smtClean="0">
                <a:effectLst/>
              </a:rPr>
              <a:t>');</a:t>
            </a:r>
            <a:endParaRPr lang="bg-BG" sz="2400" noProof="1" smtClean="0">
              <a:effectLst/>
            </a:endParaRPr>
          </a:p>
          <a:p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// </a:t>
            </a:r>
            <a:r>
              <a:rPr lang="en-US" sz="2400" noProof="1">
                <a:effectLst/>
              </a:rPr>
              <a:t>Get saved data from sessionStorage</a:t>
            </a:r>
          </a:p>
          <a:p>
            <a:r>
              <a:rPr lang="en-US" sz="2400" noProof="1" smtClean="0">
                <a:effectLst/>
              </a:rPr>
              <a:t>let data </a:t>
            </a:r>
            <a:r>
              <a:rPr lang="en-US" sz="2400" noProof="1">
                <a:effectLst/>
              </a:rPr>
              <a:t>= </a:t>
            </a:r>
            <a:r>
              <a:rPr lang="en-US" sz="2400" noProof="1">
                <a:solidFill>
                  <a:srgbClr val="F3CD60"/>
                </a:solidFill>
                <a:effectLst/>
              </a:rPr>
              <a:t>sessionStorage</a:t>
            </a:r>
            <a:r>
              <a:rPr lang="en-US" sz="2400" noProof="1">
                <a:effectLst/>
              </a:rPr>
              <a:t>.getItem('key</a:t>
            </a:r>
            <a:r>
              <a:rPr lang="en-US" sz="2400" noProof="1" smtClean="0">
                <a:effectLst/>
              </a:rPr>
              <a:t>');</a:t>
            </a:r>
          </a:p>
          <a:p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// </a:t>
            </a:r>
            <a:r>
              <a:rPr lang="en-US" sz="2400" noProof="1">
                <a:effectLst/>
              </a:rPr>
              <a:t>Save data to </a:t>
            </a:r>
            <a:r>
              <a:rPr lang="en-US" sz="2400" noProof="1" smtClean="0">
                <a:effectLst/>
              </a:rPr>
              <a:t>localStorage</a:t>
            </a:r>
            <a:endParaRPr lang="en-US" sz="2400" noProof="1">
              <a:effectLst/>
            </a:endParaRPr>
          </a:p>
          <a:p>
            <a:r>
              <a:rPr lang="en-US" sz="2400" dirty="0" err="1">
                <a:solidFill>
                  <a:srgbClr val="F3CD60"/>
                </a:solidFill>
              </a:rPr>
              <a:t>localStorage</a:t>
            </a:r>
            <a:r>
              <a:rPr lang="en-US" sz="2400" dirty="0" err="1">
                <a:effectLst/>
              </a:rPr>
              <a:t>.setItem</a:t>
            </a:r>
            <a:r>
              <a:rPr lang="en-US" sz="2400" dirty="0">
                <a:effectLst/>
              </a:rPr>
              <a:t>('</a:t>
            </a:r>
            <a:r>
              <a:rPr lang="en-US" sz="2400" dirty="0" err="1">
                <a:effectLst/>
              </a:rPr>
              <a:t>favoriteflavor</a:t>
            </a:r>
            <a:r>
              <a:rPr lang="en-US" sz="2400" dirty="0" smtClean="0">
                <a:effectLst/>
              </a:rPr>
              <a:t>', 'vanilla');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noProof="1" smtClean="0">
                <a:effectLst/>
              </a:rPr>
              <a:t>// </a:t>
            </a:r>
            <a:r>
              <a:rPr lang="en-US" sz="2400" noProof="1">
                <a:effectLst/>
              </a:rPr>
              <a:t>Get saved data from </a:t>
            </a:r>
            <a:r>
              <a:rPr lang="en-US" sz="2400" noProof="1" smtClean="0">
                <a:effectLst/>
              </a:rPr>
              <a:t>loaclStorage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taste </a:t>
            </a:r>
            <a:r>
              <a:rPr lang="en-US" sz="2400" dirty="0">
                <a:effectLst/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3CD60"/>
                </a:solidFill>
              </a:rPr>
              <a:t>localStorage</a:t>
            </a:r>
            <a:r>
              <a:rPr lang="en-US" sz="2400" dirty="0" err="1">
                <a:effectLst/>
              </a:rPr>
              <a:t>.getItem</a:t>
            </a:r>
            <a:r>
              <a:rPr lang="en-US" sz="2400" dirty="0">
                <a:effectLst/>
              </a:rPr>
              <a:t>('</a:t>
            </a:r>
            <a:r>
              <a:rPr lang="en-US" sz="2400" dirty="0" err="1">
                <a:effectLst/>
              </a:rPr>
              <a:t>favoriteflavor</a:t>
            </a:r>
            <a:r>
              <a:rPr lang="en-US" sz="2400" dirty="0">
                <a:effectLst/>
              </a:rPr>
              <a:t>');</a:t>
            </a:r>
            <a:endParaRPr lang="en-US" sz="2400" noProof="1">
              <a:effectLst/>
            </a:endParaRPr>
          </a:p>
          <a:p>
            <a:endParaRPr lang="en-US" sz="2400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5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 smtClean="0"/>
              <a:t>?</a:t>
            </a:r>
          </a:p>
          <a:p>
            <a:pPr lvl="1"/>
            <a:r>
              <a:rPr lang="en-US" sz="3400" dirty="0" smtClean="0"/>
              <a:t>A piece of data that </a:t>
            </a:r>
            <a:r>
              <a:rPr lang="en-US" sz="3400" dirty="0"/>
              <a:t>the server embeds on the user's </a:t>
            </a:r>
            <a:r>
              <a:rPr lang="en-US" sz="3400" dirty="0" smtClean="0"/>
              <a:t>computer</a:t>
            </a:r>
          </a:p>
          <a:p>
            <a:pPr lvl="1"/>
            <a:r>
              <a:rPr lang="en-US" sz="3400" dirty="0" smtClean="0"/>
              <a:t>Has name, value and timeout</a:t>
            </a:r>
          </a:p>
          <a:p>
            <a:r>
              <a:rPr lang="en-US" noProof="1" smtClean="0"/>
              <a:t>Send cookies to be stored in the client's browser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Reading the cookies sent by the browser</a:t>
            </a: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Cookies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48808" y="3879050"/>
            <a:ext cx="10396154" cy="12601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>
                <a:effectLst/>
              </a:rPr>
              <a:t>$value = 'something from somewhere</a:t>
            </a:r>
            <a:r>
              <a:rPr lang="en-US" sz="2400" dirty="0" smtClean="0">
                <a:effectLst/>
              </a:rPr>
              <a:t>';</a:t>
            </a:r>
          </a:p>
          <a:p>
            <a:r>
              <a:rPr lang="en-US" sz="2400" dirty="0">
                <a:effectLst/>
              </a:rPr>
              <a:t>// </a:t>
            </a:r>
            <a:r>
              <a:rPr lang="en-US" sz="2400" dirty="0" smtClean="0">
                <a:effectLst/>
              </a:rPr>
              <a:t>expire </a:t>
            </a:r>
            <a:r>
              <a:rPr lang="en-US" sz="2400" dirty="0">
                <a:effectLst/>
              </a:rPr>
              <a:t>in 1 hour</a:t>
            </a:r>
          </a:p>
          <a:p>
            <a:r>
              <a:rPr lang="en-US" sz="2400" dirty="0" err="1" smtClean="0">
                <a:solidFill>
                  <a:srgbClr val="F3CD60"/>
                </a:solidFill>
                <a:effectLst/>
              </a:rPr>
              <a:t>setcookie</a:t>
            </a:r>
            <a:r>
              <a:rPr lang="en-US" sz="2400" dirty="0">
                <a:effectLst/>
              </a:rPr>
              <a:t>("</a:t>
            </a:r>
            <a:r>
              <a:rPr lang="en-US" sz="2400" dirty="0" err="1">
                <a:effectLst/>
              </a:rPr>
              <a:t>TestCookie</a:t>
            </a:r>
            <a:r>
              <a:rPr lang="en-US" sz="2400" dirty="0">
                <a:effectLst/>
              </a:rPr>
              <a:t>", $value, time</a:t>
            </a:r>
            <a:r>
              <a:rPr lang="en-US" sz="2400" dirty="0" smtClean="0">
                <a:effectLst/>
              </a:rPr>
              <a:t>() + 3600</a:t>
            </a:r>
            <a:r>
              <a:rPr lang="en-US" sz="2400" dirty="0">
                <a:effectLst/>
              </a:rPr>
              <a:t>); </a:t>
            </a:r>
            <a:endParaRPr lang="en-US" sz="2400" noProof="1"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8808" y="5912895"/>
            <a:ext cx="10396154" cy="5314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>
                <a:effectLst/>
              </a:rPr>
              <a:t>echo </a:t>
            </a:r>
            <a:r>
              <a:rPr lang="en-US" sz="2400" dirty="0">
                <a:solidFill>
                  <a:srgbClr val="F3CD60"/>
                </a:solidFill>
                <a:effectLst/>
              </a:rPr>
              <a:t>$_COOKIE</a:t>
            </a:r>
            <a:r>
              <a:rPr lang="en-US" sz="2400" dirty="0">
                <a:effectLst/>
              </a:rPr>
              <a:t>["</a:t>
            </a:r>
            <a:r>
              <a:rPr lang="en-US" sz="2400" dirty="0" err="1">
                <a:effectLst/>
              </a:rPr>
              <a:t>TestCookie</a:t>
            </a:r>
            <a:r>
              <a:rPr lang="en-US" sz="2400" dirty="0">
                <a:effectLst/>
              </a:rPr>
              <a:t>"];</a:t>
            </a:r>
            <a:endParaRPr lang="en-US" sz="2400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63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Demo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2413" y="1223755"/>
            <a:ext cx="10827594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&lt;html&gt;</a:t>
            </a:r>
          </a:p>
          <a:p>
            <a:r>
              <a:rPr lang="en-US" sz="2400" noProof="1" smtClean="0"/>
              <a:t>&lt;body&gt;</a:t>
            </a:r>
          </a:p>
          <a:p>
            <a:r>
              <a:rPr lang="en-US" sz="2400" noProof="1" smtClean="0"/>
              <a:t>&lt;?php</a:t>
            </a:r>
          </a:p>
          <a:p>
            <a:r>
              <a:rPr lang="en-US" sz="2400" noProof="1" smtClean="0"/>
              <a:t>if (isset($_COOKIE["user"])) {</a:t>
            </a:r>
          </a:p>
          <a:p>
            <a:r>
              <a:rPr lang="en-US" sz="2400" noProof="1" smtClean="0"/>
              <a:t>    echo "Welcome " . $_COOKIE["user"] . "!&lt;br&gt;";</a:t>
            </a:r>
          </a:p>
          <a:p>
            <a:r>
              <a:rPr lang="en-US" sz="2400" noProof="1" smtClean="0"/>
              <a:t>}</a:t>
            </a:r>
            <a:r>
              <a:rPr lang="en-US" sz="2400" noProof="1"/>
              <a:t> </a:t>
            </a:r>
            <a:r>
              <a:rPr lang="en-US" sz="2400" noProof="1" smtClean="0"/>
              <a:t>else {</a:t>
            </a:r>
          </a:p>
          <a:p>
            <a:r>
              <a:rPr lang="en-US" sz="2400" noProof="1" smtClean="0"/>
              <a:t>    echo "Welcome guest!&lt;br&gt;";</a:t>
            </a:r>
          </a:p>
          <a:p>
            <a:r>
              <a:rPr lang="en-US" sz="2400" noProof="1" smtClean="0"/>
              <a:t>    // </a:t>
            </a:r>
            <a:r>
              <a:rPr lang="en-US" sz="2400" noProof="1"/>
              <a:t>expires in </a:t>
            </a:r>
            <a:r>
              <a:rPr lang="en-US" sz="2400" noProof="1" smtClean="0"/>
              <a:t>60 seconds</a:t>
            </a:r>
          </a:p>
          <a:p>
            <a:r>
              <a:rPr lang="en-US" sz="2400" noProof="1">
                <a:solidFill>
                  <a:srgbClr val="F3CD60"/>
                </a:solidFill>
              </a:rPr>
              <a:t> </a:t>
            </a:r>
            <a:r>
              <a:rPr lang="en-US" sz="2400" noProof="1" smtClean="0">
                <a:solidFill>
                  <a:srgbClr val="F3CD60"/>
                </a:solidFill>
              </a:rPr>
              <a:t>   setcookie</a:t>
            </a:r>
            <a:r>
              <a:rPr lang="en-US" sz="2400" noProof="1"/>
              <a:t>("user", "Nakov", time() + </a:t>
            </a:r>
            <a:r>
              <a:rPr lang="en-US" sz="2400" noProof="1" smtClean="0"/>
              <a:t>60); </a:t>
            </a:r>
          </a:p>
          <a:p>
            <a:r>
              <a:rPr lang="en-US" sz="2400" noProof="1"/>
              <a:t>}</a:t>
            </a:r>
            <a:endParaRPr lang="en-US" sz="2400" noProof="1" smtClean="0"/>
          </a:p>
          <a:p>
            <a:r>
              <a:rPr lang="en-US" sz="2400" noProof="1" smtClean="0"/>
              <a:t>?&gt;</a:t>
            </a:r>
          </a:p>
          <a:p>
            <a:r>
              <a:rPr lang="en-US" sz="2400" noProof="1" smtClean="0"/>
              <a:t>&lt;/body&gt;</a:t>
            </a:r>
          </a:p>
          <a:p>
            <a:r>
              <a:rPr lang="en-US" sz="2400" noProof="1" smtClean="0"/>
              <a:t>&lt;/html&gt;</a:t>
            </a:r>
            <a:endParaRPr lang="en-US" sz="2400" noProof="1"/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3844162" y="5094185"/>
            <a:ext cx="3375376" cy="1264903"/>
          </a:xfrm>
          <a:prstGeom prst="wedgeRoundRectCallout">
            <a:avLst>
              <a:gd name="adj1" fmla="val -87141"/>
              <a:gd name="adj2" fmla="val -59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Must be called before any </a:t>
            </a:r>
            <a:r>
              <a:rPr lang="en-US" sz="3000" noProof="1" smtClean="0">
                <a:solidFill>
                  <a:srgbClr val="F3CD60"/>
                </a:solidFill>
              </a:rPr>
              <a:t>output</a:t>
            </a:r>
            <a:r>
              <a:rPr lang="en-US" sz="3000" noProof="1" smtClean="0">
                <a:solidFill>
                  <a:srgbClr val="FFFFFF"/>
                </a:solidFill>
              </a:rPr>
              <a:t> to the browser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978</Words>
  <Application>Microsoft Office PowerPoint</Application>
  <PresentationFormat>Custom</PresentationFormat>
  <Paragraphs>192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Working with Sessions</vt:lpstr>
      <vt:lpstr>Table of Contents</vt:lpstr>
      <vt:lpstr>Questions</vt:lpstr>
      <vt:lpstr>HTTP Stateless Protocol</vt:lpstr>
      <vt:lpstr>HTTP is a Stateless Protocol</vt:lpstr>
      <vt:lpstr>Client Side Storage</vt:lpstr>
      <vt:lpstr>Local Storage and Session Storage</vt:lpstr>
      <vt:lpstr>HTTP Cookies</vt:lpstr>
      <vt:lpstr>Cookies – Demo</vt:lpstr>
      <vt:lpstr>Client Side Storage</vt:lpstr>
      <vt:lpstr>PHP Sessions</vt:lpstr>
      <vt:lpstr>Storing Data with Sessions</vt:lpstr>
      <vt:lpstr>Session Propagation</vt:lpstr>
      <vt:lpstr>Destroying a Session</vt:lpstr>
      <vt:lpstr>Session Considerations</vt:lpstr>
      <vt:lpstr>Session Hi-jacking</vt:lpstr>
      <vt:lpstr>Problem: File Based Phonebook</vt:lpstr>
      <vt:lpstr>Problem: Session Based Certificate</vt:lpstr>
      <vt:lpstr>Other Superglobals in PHP</vt:lpstr>
      <vt:lpstr>$_SERVER, $_REQUEST</vt:lpstr>
      <vt:lpstr>Other Superglobals</vt:lpstr>
      <vt:lpstr>Summary</vt:lpstr>
      <vt:lpstr>Working with Sessions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Working with Forms in PHP</dc:title>
  <dc:subject>PHP Fundamentals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2017-02-21T23:09:26Z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