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435" r:id="rId4"/>
    <p:sldId id="550" r:id="rId5"/>
    <p:sldId id="436" r:id="rId6"/>
    <p:sldId id="477" r:id="rId7"/>
    <p:sldId id="478" r:id="rId8"/>
    <p:sldId id="443" r:id="rId9"/>
    <p:sldId id="483" r:id="rId10"/>
    <p:sldId id="437" r:id="rId11"/>
    <p:sldId id="480" r:id="rId12"/>
    <p:sldId id="481" r:id="rId13"/>
    <p:sldId id="482" r:id="rId14"/>
    <p:sldId id="484" r:id="rId15"/>
    <p:sldId id="485" r:id="rId16"/>
    <p:sldId id="486" r:id="rId17"/>
    <p:sldId id="502" r:id="rId18"/>
    <p:sldId id="552" r:id="rId19"/>
    <p:sldId id="558" r:id="rId20"/>
    <p:sldId id="556" r:id="rId21"/>
    <p:sldId id="490" r:id="rId22"/>
    <p:sldId id="491" r:id="rId23"/>
    <p:sldId id="492" r:id="rId24"/>
    <p:sldId id="541" r:id="rId25"/>
    <p:sldId id="553" r:id="rId26"/>
    <p:sldId id="554" r:id="rId27"/>
    <p:sldId id="559" r:id="rId28"/>
    <p:sldId id="557" r:id="rId29"/>
    <p:sldId id="421" r:id="rId30"/>
    <p:sldId id="555" r:id="rId31"/>
    <p:sldId id="352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8B90EE-7B90-41F9-8018-F7EF163F9919}">
          <p14:sldIdLst>
            <p14:sldId id="394"/>
            <p14:sldId id="435"/>
            <p14:sldId id="550"/>
          </p14:sldIdLst>
        </p14:section>
        <p14:section name="Arrays" id="{876293AE-4238-46D3-B0DE-AE671B10D9E1}">
          <p14:sldIdLst>
            <p14:sldId id="436"/>
            <p14:sldId id="477"/>
            <p14:sldId id="478"/>
            <p14:sldId id="443"/>
            <p14:sldId id="483"/>
            <p14:sldId id="437"/>
            <p14:sldId id="480"/>
            <p14:sldId id="481"/>
            <p14:sldId id="482"/>
            <p14:sldId id="484"/>
            <p14:sldId id="485"/>
            <p14:sldId id="486"/>
            <p14:sldId id="502"/>
            <p14:sldId id="552"/>
            <p14:sldId id="558"/>
            <p14:sldId id="556"/>
          </p14:sldIdLst>
        </p14:section>
        <p14:section name="Multidimensional Arrays" id="{BCB8D9D1-966D-4CA4-A101-739321903BB4}">
          <p14:sldIdLst>
            <p14:sldId id="490"/>
            <p14:sldId id="491"/>
            <p14:sldId id="492"/>
            <p14:sldId id="541"/>
            <p14:sldId id="553"/>
            <p14:sldId id="554"/>
            <p14:sldId id="559"/>
            <p14:sldId id="557"/>
            <p14:sldId id="421"/>
            <p14:sldId id="555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3CD60"/>
    <a:srgbClr val="663606"/>
    <a:srgbClr val="F9E6AB"/>
    <a:srgbClr val="EBFFD2"/>
    <a:srgbClr val="F0A22E"/>
    <a:srgbClr val="F9F0AB"/>
    <a:srgbClr val="F9E0CD"/>
    <a:srgbClr val="BFAC76"/>
    <a:srgbClr val="E1D3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>
        <p:scale>
          <a:sx n="92" d="100"/>
          <a:sy n="92" d="100"/>
        </p:scale>
        <p:origin x="-1032" y="-6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DD9B-DD11-41AF-849E-09E3DA165C99}" type="datetimeFigureOut">
              <a:rPr lang="en-US" smtClean="0"/>
              <a:t>1/29/2017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90F09B0-6427-4444-8176-9922A80456A9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9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25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24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68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8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 and Multidimensional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1965298"/>
            <a:ext cx="72299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Arrays</a:t>
            </a:r>
            <a:r>
              <a:rPr lang="en-US" dirty="0"/>
              <a:t> </a:t>
            </a:r>
            <a:r>
              <a:rPr lang="en-US" dirty="0" smtClean="0"/>
              <a:t>and Multidimensional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4" name="Picture 6" descr="C:\Users\bubbles\Desktop\Arrays, Strings and Objects\PHP images\PHP-We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72" y="2682840"/>
            <a:ext cx="5997040" cy="385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00200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47876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642955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20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9012" y="3143162"/>
            <a:ext cx="9982200" cy="120023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 elements are accessed by their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/>
              <a:t> (index)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default,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count($arr)-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Values can be accessed / changed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[ ]</a:t>
            </a:r>
            <a:r>
              <a:rPr lang="bg-BG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operator</a:t>
            </a:r>
          </a:p>
          <a:p>
            <a:pPr lvl="1">
              <a:lnSpc>
                <a:spcPct val="100000"/>
              </a:lnSpc>
            </a:pPr>
            <a:endParaRPr lang="en-US" b="1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9012" y="5105400"/>
            <a:ext cx="9982200" cy="1197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$fruits = [</a:t>
            </a:r>
            <a:r>
              <a:rPr lang="en-US" sz="2200" noProof="1"/>
              <a:t>'Apple', 'Pear', 'Peach', 'Banana', 'Melon'];</a:t>
            </a:r>
            <a:endParaRPr lang="en-US" sz="2200" dirty="0"/>
          </a:p>
          <a:p>
            <a:r>
              <a:rPr lang="en-US" sz="2200" dirty="0"/>
              <a:t>echo $fruits[0]; // Apple</a:t>
            </a:r>
          </a:p>
          <a:p>
            <a:r>
              <a:rPr lang="en-US" sz="2200" dirty="0"/>
              <a:t>echo $fruits[3]; // Banana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0056"/>
              </p:ext>
            </p:extLst>
          </p:nvPr>
        </p:nvGraphicFramePr>
        <p:xfrm>
          <a:off x="2746962" y="3733800"/>
          <a:ext cx="60906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30"/>
                <a:gridCol w="1218130"/>
                <a:gridCol w="1218130"/>
                <a:gridCol w="1218130"/>
                <a:gridCol w="1218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Apple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Pear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Peach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Banana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Melon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17811" y="3191442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0            1             2             3            4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Changing element values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Iterating through an array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893025"/>
            <a:ext cx="10287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 smtClean="0"/>
              <a:t>$cars = ['BMW', 'Audi', 'Mercedes', 'Ferrari'];</a:t>
            </a:r>
          </a:p>
          <a:p>
            <a:r>
              <a:rPr lang="en-US" sz="2400" noProof="1" smtClean="0"/>
              <a:t>echo $cars[0]; // BMW</a:t>
            </a:r>
          </a:p>
          <a:p>
            <a:r>
              <a:rPr lang="en-US" sz="2400" noProof="1" smtClean="0"/>
              <a:t>$cars[0] = 'Opel';</a:t>
            </a:r>
          </a:p>
          <a:p>
            <a:r>
              <a:rPr lang="en-US" sz="2400" noProof="1" smtClean="0"/>
              <a:t>print_r($cars); // Opel, Audi, Mercedes, Ferrari</a:t>
            </a:r>
            <a:endParaRPr lang="en-US" sz="24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448583"/>
            <a:ext cx="102870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/>
              <a:t>$teams = [</a:t>
            </a:r>
            <a:r>
              <a:rPr lang="en-US" sz="2400" noProof="1"/>
              <a:t>'FC Barcelona', 'Milan', </a:t>
            </a:r>
            <a:r>
              <a:rPr lang="en-US" sz="2400" noProof="1" smtClean="0"/>
              <a:t>'Manchester United',</a:t>
            </a:r>
            <a:br>
              <a:rPr lang="en-US" sz="2400" noProof="1" smtClean="0"/>
            </a:br>
            <a:r>
              <a:rPr lang="en-US" sz="2400" noProof="1" smtClean="0"/>
              <a:t>    'Real Madrid</a:t>
            </a:r>
            <a:r>
              <a:rPr lang="en-US" sz="2400" noProof="1"/>
              <a:t>', 'Loko </a:t>
            </a:r>
            <a:r>
              <a:rPr lang="en-US" sz="2400" noProof="1" smtClean="0"/>
              <a:t>Plovdiv'];</a:t>
            </a:r>
            <a:endParaRPr lang="en-US" sz="2400" noProof="1"/>
          </a:p>
          <a:p>
            <a:r>
              <a:rPr lang="en-US" sz="2400" noProof="1"/>
              <a:t>for ($i = 0; $i &lt; count($teams); $i++) {</a:t>
            </a:r>
          </a:p>
          <a:p>
            <a:r>
              <a:rPr lang="en-US" sz="2400" noProof="1"/>
              <a:t>    echo $teams[$i];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72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Arrays in PHP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(dynamically-resizable)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Their size can be changed at </a:t>
            </a:r>
            <a:r>
              <a:rPr lang="en-US" sz="3000" dirty="0" smtClean="0"/>
              <a:t>runtime through append / insert / delete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Appending elements at the end:</a:t>
            </a:r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array_push($array, $element1, $element2, …)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Alternative syntax: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$cars[]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'Lada';</a:t>
            </a:r>
            <a:endParaRPr lang="en-US" sz="3000" noProof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</a:t>
            </a:r>
            <a:r>
              <a:rPr lang="en-US" dirty="0" smtClean="0"/>
              <a:t>to </a:t>
            </a:r>
            <a:r>
              <a:rPr lang="en-US" dirty="0"/>
              <a:t>Array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012" y="4476763"/>
            <a:ext cx="10210800" cy="1859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600" dirty="0"/>
              <a:t>$months = array();</a:t>
            </a:r>
          </a:p>
          <a:p>
            <a:r>
              <a:rPr lang="en-US" sz="2600" noProof="1"/>
              <a:t>array_push</a:t>
            </a:r>
            <a:r>
              <a:rPr lang="en-US" sz="2600" dirty="0"/>
              <a:t>($months, 'January', 'February', 'March');</a:t>
            </a:r>
          </a:p>
          <a:p>
            <a:r>
              <a:rPr lang="en-US" sz="2600" dirty="0"/>
              <a:t>$months[] = 'April';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// ['January', 'February', 'March', 'April']</a:t>
            </a:r>
          </a:p>
        </p:txBody>
      </p:sp>
    </p:spTree>
    <p:extLst>
      <p:ext uri="{BB962C8B-B14F-4D97-AF65-F5344CB8AC3E}">
        <p14:creationId xmlns:p14="http://schemas.microsoft.com/office/powerpoint/2010/main" val="22683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unset($array[$index])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 smtClean="0"/>
              <a:t>– </a:t>
            </a:r>
            <a:r>
              <a:rPr lang="en-US" sz="3200" dirty="0"/>
              <a:t>removes </a:t>
            </a:r>
            <a:r>
              <a:rPr lang="en-US" sz="3200" dirty="0" smtClean="0"/>
              <a:t>element at given position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Does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reorder indexes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noProof="1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in case proper ordering is important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Array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7" y="1834947"/>
            <a:ext cx="533399" cy="533399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989013" y="2667000"/>
            <a:ext cx="10134599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$array = array(0, 1, 2, 3);</a:t>
            </a:r>
          </a:p>
          <a:p>
            <a:r>
              <a:rPr lang="en-US" dirty="0"/>
              <a:t>unset($array[2]);</a:t>
            </a:r>
          </a:p>
          <a:p>
            <a:r>
              <a:rPr lang="en-US" noProof="1"/>
              <a:t>print_r($array); // prints the array</a:t>
            </a:r>
          </a:p>
          <a:p>
            <a:endParaRPr lang="en-US" dirty="0"/>
          </a:p>
          <a:p>
            <a:r>
              <a:rPr lang="en-US" dirty="0"/>
              <a:t>// Array ([0] =&gt; 0 [1] =&gt; 1 [3] =&gt; 3) 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761412" y="3200400"/>
            <a:ext cx="2710152" cy="1012172"/>
          </a:xfrm>
          <a:prstGeom prst="wedgeRoundRectCallout">
            <a:avLst>
              <a:gd name="adj1" fmla="val -79660"/>
              <a:gd name="adj2" fmla="val 648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Indices remain unchanged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>
            <a:normAutofit/>
          </a:bodyPr>
          <a:lstStyle/>
          <a:p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array_splice($array,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$startIndex,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$length)</a:t>
            </a:r>
            <a:r>
              <a:rPr lang="en-US" sz="3100" b="1" dirty="0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/>
              <a:t>– </a:t>
            </a:r>
            <a:r>
              <a:rPr lang="en-US" sz="3100" dirty="0" smtClean="0"/>
              <a:t>removes the elements in the given range</a:t>
            </a:r>
          </a:p>
          <a:p>
            <a:endParaRPr lang="en-US" sz="3100" dirty="0" smtClean="0"/>
          </a:p>
          <a:p>
            <a:endParaRPr lang="en-US" sz="3100" b="1" dirty="0" smtClean="0">
              <a:solidFill>
                <a:srgbClr val="F3CD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array_splice($array,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noProof="1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$startIndex,</a:t>
            </a:r>
            <a:r>
              <a:rPr lang="en-US" sz="3100" b="1" noProof="1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$length,</a:t>
            </a:r>
            <a:r>
              <a:rPr lang="en-US" sz="3100" b="1" dirty="0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$element)</a:t>
            </a:r>
            <a:r>
              <a:rPr lang="en-US" sz="3100" b="1" dirty="0" smtClean="0">
                <a:solidFill>
                  <a:srgbClr val="F3CD60"/>
                </a:solidFill>
                <a:cs typeface="Consolas" panose="020B0609020204030204" pitchFamily="49" charset="0"/>
              </a:rPr>
              <a:t> </a:t>
            </a:r>
            <a:r>
              <a:rPr lang="en-US" sz="3100" b="1" dirty="0"/>
              <a:t>– </a:t>
            </a:r>
            <a:r>
              <a:rPr lang="en-US" sz="3100" dirty="0" smtClean="0"/>
              <a:t>removes the elements in given range and inserts an element</a:t>
            </a:r>
          </a:p>
          <a:p>
            <a:endParaRPr lang="en-US" sz="3100" dirty="0"/>
          </a:p>
          <a:p>
            <a:endParaRPr lang="en-US" sz="31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/ </a:t>
            </a:r>
            <a:r>
              <a:rPr lang="en-US" smtClean="0"/>
              <a:t>Insert in Array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4848664"/>
            <a:ext cx="10668000" cy="1459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/>
              <a:t>$names = array('Jack', 'Melony', 'Helen', 'David');</a:t>
            </a:r>
          </a:p>
          <a:p>
            <a:r>
              <a:rPr lang="en-US" noProof="1"/>
              <a:t>array_splice($names, 2, 0, 'Don');</a:t>
            </a:r>
          </a:p>
          <a:p>
            <a:pPr>
              <a:spcBef>
                <a:spcPts val="600"/>
              </a:spcBef>
            </a:pPr>
            <a:r>
              <a:rPr lang="en-US" noProof="1"/>
              <a:t>// ['Jack', 'Melony', </a:t>
            </a:r>
            <a:r>
              <a:rPr lang="en-US" dirty="0"/>
              <a:t>'Don', 'Helen', 'David']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2418472"/>
            <a:ext cx="10668000" cy="98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$names = array('Maria', 'John', 'Richard', </a:t>
            </a:r>
            <a:r>
              <a:rPr lang="en-US" dirty="0" smtClean="0"/>
              <a:t>'George');</a:t>
            </a:r>
            <a:endParaRPr lang="en-US" dirty="0"/>
          </a:p>
          <a:p>
            <a:r>
              <a:rPr lang="en-US" noProof="1"/>
              <a:t>array_splice($names, 1, </a:t>
            </a:r>
            <a:r>
              <a:rPr lang="en-US" noProof="1" smtClean="0"/>
              <a:t>2); </a:t>
            </a:r>
            <a:r>
              <a:rPr lang="en-US" dirty="0" smtClean="0"/>
              <a:t>// </a:t>
            </a:r>
            <a:r>
              <a:rPr lang="en-US" dirty="0"/>
              <a:t>['Maria', </a:t>
            </a:r>
            <a:r>
              <a:rPr lang="en-US" dirty="0" smtClean="0"/>
              <a:t>'</a:t>
            </a:r>
            <a:r>
              <a:rPr lang="en-US" dirty="0"/>
              <a:t>George</a:t>
            </a:r>
            <a:r>
              <a:rPr lang="en-US" dirty="0" smtClean="0"/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544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 smtClean="0"/>
              <a:t>There are several ways of displaying the entire content of an array:</a:t>
            </a:r>
          </a:p>
          <a:p>
            <a:pPr marL="304746" lvl="1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names)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dirty="0" smtClean="0">
                <a:cs typeface="Consolas" panose="020B0609020204030204" pitchFamily="49" charset="0"/>
              </a:rPr>
              <a:t>– prints the array in human-readable form</a:t>
            </a:r>
          </a:p>
          <a:p>
            <a:pPr lvl="1">
              <a:lnSpc>
                <a:spcPct val="110000"/>
              </a:lnSpc>
            </a:pPr>
            <a:endParaRPr lang="en-US" sz="3000" dirty="0" smtClean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var_export($names)</a:t>
            </a:r>
            <a:r>
              <a:rPr lang="en-US" sz="3000" noProof="1" smtClean="0">
                <a:cs typeface="Consolas" panose="020B0609020204030204" pitchFamily="49" charset="0"/>
              </a:rPr>
              <a:t> – prints the array in array form</a:t>
            </a:r>
          </a:p>
          <a:p>
            <a:pPr lvl="1">
              <a:lnSpc>
                <a:spcPct val="110000"/>
              </a:lnSpc>
            </a:pPr>
            <a:endParaRPr lang="en-US" sz="3000" noProof="1" smtClean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json_encode($names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</a:t>
            </a:r>
            <a:r>
              <a:rPr lang="en-US" sz="3000" dirty="0" smtClean="0">
                <a:cs typeface="Consolas" panose="020B0609020204030204" pitchFamily="49" charset="0"/>
              </a:rPr>
              <a:t> prints </a:t>
            </a:r>
            <a:r>
              <a:rPr lang="en-US" sz="3000" dirty="0">
                <a:cs typeface="Consolas" panose="020B0609020204030204" pitchFamily="49" charset="0"/>
              </a:rPr>
              <a:t>the array </a:t>
            </a:r>
            <a:r>
              <a:rPr lang="en-US" sz="3000" dirty="0" smtClean="0">
                <a:cs typeface="Consolas" panose="020B0609020204030204" pitchFamily="49" charset="0"/>
              </a:rPr>
              <a:t>as JSON 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871004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$names = </a:t>
            </a:r>
            <a:r>
              <a:rPr lang="en-US" sz="2200" dirty="0" smtClean="0"/>
              <a:t>['Maria</a:t>
            </a:r>
            <a:r>
              <a:rPr lang="en-US" sz="2200" dirty="0"/>
              <a:t>', </a:t>
            </a:r>
            <a:r>
              <a:rPr lang="en-US" sz="2200" dirty="0" smtClean="0"/>
              <a:t>'John</a:t>
            </a:r>
            <a:r>
              <a:rPr lang="en-US" sz="2200" dirty="0"/>
              <a:t>', </a:t>
            </a:r>
            <a:r>
              <a:rPr lang="en-US" sz="2200" dirty="0" smtClean="0"/>
              <a:t>'Richard</a:t>
            </a:r>
            <a:r>
              <a:rPr lang="en-US" sz="2200" dirty="0"/>
              <a:t>', </a:t>
            </a:r>
            <a:r>
              <a:rPr lang="en-US" sz="2200" dirty="0" smtClean="0"/>
              <a:t>'Hailey'];</a:t>
            </a:r>
            <a:endParaRPr lang="en-US" sz="22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552413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3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array ( 1 =&gt; 'Maria', 2 =&gt; 'John', 3 =&gt; 'Richard', 4 =&gt; 'Hailey', 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2" y="3228536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/>
              <a:t>Array ( [1] =&gt; Maria [2] =&gt; John [3] =&gt; Richard [4] =&gt; Hailey 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5880488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 smtClean="0"/>
              <a:t>["Maria","John","Richard","Hailey"]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672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Sum </a:t>
            </a:r>
            <a:r>
              <a:rPr lang="en-US" dirty="0" smtClean="0"/>
              <a:t>First </a:t>
            </a:r>
            <a:r>
              <a:rPr lang="en-US" dirty="0"/>
              <a:t>and Last Array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987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2971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420672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8640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5624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773325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5450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49316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8885631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2410" y="4401413"/>
            <a:ext cx="10944002" cy="1694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 smtClean="0"/>
              <a:t>$array = [20, 30, 40];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$</a:t>
            </a:r>
            <a:r>
              <a:rPr lang="en-US" sz="2900" dirty="0" err="1" smtClean="0"/>
              <a:t>array_num</a:t>
            </a:r>
            <a:r>
              <a:rPr lang="en-US" sz="2900" dirty="0" smtClean="0"/>
              <a:t> = count($array);</a:t>
            </a: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e</a:t>
            </a:r>
            <a:r>
              <a:rPr lang="en-US" sz="2900" dirty="0" smtClean="0"/>
              <a:t>cho $</a:t>
            </a:r>
            <a:r>
              <a:rPr lang="en-US" sz="2900" dirty="0" err="1" smtClean="0"/>
              <a:t>arr</a:t>
            </a:r>
            <a:r>
              <a:rPr lang="en-US" sz="2900" dirty="0" smtClean="0"/>
              <a:t>[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900" dirty="0" smtClean="0"/>
              <a:t>] + $</a:t>
            </a:r>
            <a:r>
              <a:rPr lang="en-US" sz="2900" dirty="0" err="1" smtClean="0"/>
              <a:t>arr</a:t>
            </a:r>
            <a:r>
              <a:rPr lang="en-US" sz="2900" dirty="0" smtClean="0"/>
              <a:t>[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900" dirty="0" err="1" smtClean="0">
                <a:solidFill>
                  <a:schemeClr val="tx2">
                    <a:lumMod val="75000"/>
                  </a:schemeClr>
                </a:solidFill>
              </a:rPr>
              <a:t>array_count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 - 1</a:t>
            </a:r>
            <a:r>
              <a:rPr lang="en-US" sz="2900" dirty="0" smtClean="0"/>
              <a:t>];</a:t>
            </a:r>
            <a:endParaRPr lang="en-US" sz="2900" dirty="0"/>
          </a:p>
          <a:p>
            <a:pPr>
              <a:lnSpc>
                <a:spcPct val="110000"/>
              </a:lnSpc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Enter array elements from html form - </a:t>
            </a:r>
            <a:r>
              <a:rPr lang="en-US" dirty="0" smtClean="0">
                <a:solidFill>
                  <a:srgbClr val="F3CD60"/>
                </a:solidFill>
              </a:rPr>
              <a:t>array </a:t>
            </a:r>
            <a:r>
              <a:rPr lang="en-US" dirty="0">
                <a:solidFill>
                  <a:srgbClr val="F3CD60"/>
                </a:solidFill>
              </a:rPr>
              <a:t>of strings holding </a:t>
            </a:r>
            <a:r>
              <a:rPr lang="en-US" dirty="0" smtClean="0">
                <a:solidFill>
                  <a:srgbClr val="F3CD60"/>
                </a:solidFill>
              </a:rPr>
              <a:t>numbers - </a:t>
            </a:r>
            <a:r>
              <a:rPr lang="en-US" dirty="0" smtClean="0"/>
              <a:t>comma separated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Print the array as follows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Print Array </a:t>
            </a:r>
            <a:r>
              <a:rPr lang="en-US" dirty="0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187" y="3276600"/>
            <a:ext cx="7620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0170" y="3944103"/>
            <a:ext cx="1196441" cy="1578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20 70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40 50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877872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5840" y="3524360"/>
            <a:ext cx="7620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02824" y="3998574"/>
            <a:ext cx="1120388" cy="15239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6230525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52650" y="4512817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516" y="4512815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42831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561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4038903"/>
            <a:ext cx="109728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Practice: Accessing and Manipulating Arrays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74308" y="1524000"/>
            <a:ext cx="5838741" cy="2535766"/>
            <a:chOff x="3174308" y="3712634"/>
            <a:chExt cx="5838741" cy="25357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9703">
              <a:off x="3174308" y="4142076"/>
              <a:ext cx="5838741" cy="1269292"/>
            </a:xfrm>
            <a:prstGeom prst="rect">
              <a:avLst/>
            </a:prstGeom>
            <a:effectLst>
              <a:softEdge rad="31750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612" y="3712634"/>
              <a:ext cx="2438400" cy="2535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8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95000"/>
              </a:lnSpc>
              <a:buFontTx/>
              <a:buAutoNum type="arabicPeriod"/>
            </a:pPr>
            <a:r>
              <a:rPr lang="en-US" sz="3200" dirty="0" smtClean="0"/>
              <a:t>Arrays in PHP</a:t>
            </a:r>
          </a:p>
          <a:p>
            <a:pPr marL="446088" indent="-446088">
              <a:lnSpc>
                <a:spcPct val="95000"/>
              </a:lnSpc>
              <a:buFontTx/>
              <a:buAutoNum type="arabicPeriod"/>
            </a:pPr>
            <a:r>
              <a:rPr lang="en-US" dirty="0" smtClean="0"/>
              <a:t>Array Manipulation</a:t>
            </a:r>
          </a:p>
          <a:p>
            <a:pPr marL="446088" indent="-446088">
              <a:lnSpc>
                <a:spcPct val="95000"/>
              </a:lnSpc>
              <a:buFontTx/>
              <a:buAutoNum type="arabicPeriod"/>
            </a:pPr>
            <a:r>
              <a:rPr lang="en-US" dirty="0" smtClean="0"/>
              <a:t>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42" y="3301530"/>
            <a:ext cx="3099270" cy="30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97" y="1437103"/>
            <a:ext cx="2690960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1617800"/>
            <a:ext cx="8938472" cy="820600"/>
          </a:xfrm>
        </p:spPr>
        <p:txBody>
          <a:bodyPr/>
          <a:lstStyle/>
          <a:p>
            <a:r>
              <a:rPr lang="en-US" dirty="0" smtClean="0"/>
              <a:t>Multidimensional Arrays</a:t>
            </a:r>
            <a:endParaRPr lang="bg-BG" dirty="0"/>
          </a:p>
        </p:txBody>
      </p:sp>
      <p:pic>
        <p:nvPicPr>
          <p:cNvPr id="1026" name="Picture 2" descr="http://www.pilotlogic.com/sitejoom/images/allcommon/pascalbasics/two_dimensional_array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0" t="-11707" r="-4050" b="-11707"/>
          <a:stretch/>
        </p:blipFill>
        <p:spPr bwMode="auto">
          <a:xfrm>
            <a:off x="2541588" y="3048000"/>
            <a:ext cx="7210424" cy="2409826"/>
          </a:xfrm>
          <a:prstGeom prst="roundRect">
            <a:avLst>
              <a:gd name="adj" fmla="val 2978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519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multidimensional array </a:t>
            </a:r>
            <a:r>
              <a:rPr lang="en-US" sz="3200" dirty="0"/>
              <a:t>is an array containing one or more </a:t>
            </a:r>
            <a:r>
              <a:rPr lang="en-US" sz="3200" dirty="0" smtClean="0"/>
              <a:t>arrays</a:t>
            </a:r>
            <a:endParaRPr lang="en-US" sz="3200" dirty="0"/>
          </a:p>
          <a:p>
            <a:r>
              <a:rPr lang="en-US" sz="3200" dirty="0" smtClean="0"/>
              <a:t>Elements are accessed by double indexing: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arr[][]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432107" y="3012983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5041707" y="3093314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0        1       2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6249" y="3615195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</a:p>
          <a:p>
            <a:endParaRPr lang="en-US" sz="2500" dirty="0"/>
          </a:p>
          <a:p>
            <a:r>
              <a:rPr lang="en-US" sz="2500" dirty="0" smtClean="0"/>
              <a:t>1</a:t>
            </a:r>
          </a:p>
          <a:p>
            <a:endParaRPr lang="en-US" sz="2500" dirty="0"/>
          </a:p>
          <a:p>
            <a:r>
              <a:rPr lang="en-US" sz="2500" dirty="0" smtClean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61708" y="2930856"/>
            <a:ext cx="3070504" cy="1437820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304212" y="4429580"/>
            <a:ext cx="3070504" cy="1437820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Each sub-array contains its own elements 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7564"/>
              </p:ext>
            </p:extLst>
          </p:nvPr>
        </p:nvGraphicFramePr>
        <p:xfrm>
          <a:off x="5041707" y="3586525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6508" y="3556261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129308" y="2743200"/>
            <a:ext cx="3429000" cy="1437820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is in 'row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'column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i.e. </a:t>
            </a:r>
            <a:r>
              <a:rPr lang="en-US" sz="2800" b="1" noProof="1" smtClean="0">
                <a:solidFill>
                  <a:srgbClr val="F9E6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$arr[0][2]</a:t>
            </a:r>
            <a:endParaRPr lang="en-US" sz="2800" b="1" noProof="1">
              <a:solidFill>
                <a:srgbClr val="F9E6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a matrix of 5 x 4 numbers: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2043840"/>
            <a:ext cx="10744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$rows = 5;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$cols = 4;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$count = 1;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$matrix = [];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($r = 0; $r &lt; $rows; $r++)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$matrix[$r] = [];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($c = 0; $c &lt; $cols; $c++)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$matrix[$r][$c] = $count++;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print_r($matrix);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a matrix as HTML table: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–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089586"/>
            <a:ext cx="10668000" cy="35492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border="1"&gt;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for ($row = 0; $row &lt; count($matrix); $row++) :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&lt;?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 for ($col = 0; $col &lt; count($matrix[$row]); $col++) :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td&gt;&lt;?=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htmlspecialchars($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matrix[$row][$col]) ?&gt;&lt;/td&gt;</a:t>
            </a: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&lt;?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 endfor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endfor ?&gt;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39330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3027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3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4" y="1066800"/>
            <a:ext cx="106679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fr-F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[[</a:t>
            </a:r>
            <a:r>
              <a:rPr lang="fr-F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1,3,4],[7,6,14],[23,67,89]];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$biggestNum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$matrix[0][0];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as $row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($row as $column)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($column &gt;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biggestNum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$biggestNum = $column;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 $biggestNum;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312242" y="2488455"/>
            <a:ext cx="1963770" cy="1169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6 14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23 67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89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</a:t>
            </a:r>
            <a:r>
              <a:rPr lang="en-US" dirty="0" smtClean="0"/>
              <a:t>strings from input form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Number of columns should be entered by the user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smallest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</a:t>
            </a:r>
            <a:r>
              <a:rPr lang="en-US" dirty="0" smtClean="0"/>
              <a:t>and Smallest Element </a:t>
            </a:r>
            <a:r>
              <a:rPr lang="en-US" dirty="0"/>
              <a:t>in Matrix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9591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33 -1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2849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43902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812" y="6019800"/>
            <a:ext cx="1248585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9379727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9591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7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99 -1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25511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4869900"/>
            <a:ext cx="10972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Practice: Multidimensional Arrays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888806"/>
            <a:ext cx="3429000" cy="26831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3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PHP supports arrays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ordered sequence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We have learned about classical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/>
              <a:t>    multidimensional arrays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Many built-in array functions, 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26" y="1452538"/>
            <a:ext cx="3072858" cy="22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and Multidimensional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046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6544" y="155400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12284" y="1657582"/>
            <a:ext cx="6606328" cy="8206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Arrays in PHP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74" y="2571982"/>
            <a:ext cx="3583748" cy="3524018"/>
          </a:xfrm>
          <a:prstGeom prst="roundRect">
            <a:avLst>
              <a:gd name="adj" fmla="val 1336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0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66530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count($array)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 PHP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464108" y="3667116"/>
            <a:ext cx="347790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  <a:effectLst>
            <a:softEdge rad="127000"/>
          </a:effectLst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4256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There are several ways to initialize an array in PHP: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prstClr val="white"/>
                </a:solidFill>
              </a:rPr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language construct:</a:t>
            </a:r>
          </a:p>
          <a:p>
            <a:pPr>
              <a:lnSpc>
                <a:spcPct val="120000"/>
              </a:lnSpc>
            </a:pPr>
            <a:endParaRPr lang="en-US" sz="3200" dirty="0" smtClean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prstClr val="white"/>
                </a:solidFill>
              </a:rPr>
              <a:t>Using the array literal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cs typeface="Consolas" panose="020B0609020204030204" pitchFamily="49" charset="0"/>
              </a:rPr>
              <a:t>:</a:t>
            </a:r>
          </a:p>
          <a:p>
            <a:pPr lvl="1">
              <a:lnSpc>
                <a:spcPct val="12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noProof="1">
                <a:solidFill>
                  <a:prstClr val="white"/>
                </a:solidFill>
              </a:rPr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array_fill($startIndex,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  <a:r>
              <a:rPr lang="en-US" dirty="0">
                <a:solidFill>
                  <a:prstClr val="white"/>
                </a:solidFill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bg-BG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3" y="2628348"/>
            <a:ext cx="10363200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2, 3); 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24191" y="4076148"/>
            <a:ext cx="10351204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[7, 1, 5, 8]; // [7, 1,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12813" y="5600148"/>
            <a:ext cx="10363200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newArray = array_fill(0, 3, </a:t>
            </a:r>
            <a:r>
              <a:rPr lang="bg-BG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bg-BG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Hi", "Hi", "Hi</a:t>
            </a: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 – Examples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46212" y="1371600"/>
            <a:ext cx="10958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/>
              <a:t>// Creating an empty array</a:t>
            </a:r>
          </a:p>
          <a:p>
            <a:r>
              <a:rPr lang="en-US" noProof="1" smtClean="0"/>
              <a:t>$emptyArray </a:t>
            </a:r>
            <a:r>
              <a:rPr lang="en-US" noProof="1"/>
              <a:t>= array();</a:t>
            </a:r>
          </a:p>
          <a:p>
            <a:endParaRPr lang="en-US" noProof="1"/>
          </a:p>
          <a:p>
            <a:r>
              <a:rPr lang="en-US" noProof="1"/>
              <a:t>// Creating an array with 10 elements </a:t>
            </a:r>
            <a:r>
              <a:rPr lang="en-US" noProof="1" smtClean="0"/>
              <a:t>of value </a:t>
            </a:r>
            <a:r>
              <a:rPr lang="en-US" noProof="1"/>
              <a:t>0.0 </a:t>
            </a:r>
          </a:p>
          <a:p>
            <a:r>
              <a:rPr lang="en-US" noProof="1"/>
              <a:t>$myArray = array_fill(0, 10, 0.0);</a:t>
            </a:r>
          </a:p>
          <a:p>
            <a:endParaRPr lang="en-US" noProof="1"/>
          </a:p>
          <a:p>
            <a:r>
              <a:rPr lang="en-US" noProof="1"/>
              <a:t>// Clearing an array</a:t>
            </a:r>
          </a:p>
          <a:p>
            <a:r>
              <a:rPr lang="en-US" noProof="1"/>
              <a:t>$myArray = array();</a:t>
            </a:r>
          </a:p>
          <a:p>
            <a:endParaRPr lang="en-US" noProof="1"/>
          </a:p>
          <a:p>
            <a:r>
              <a:rPr lang="en-US" noProof="1"/>
              <a:t>// Adding string elements</a:t>
            </a:r>
          </a:p>
          <a:p>
            <a:r>
              <a:rPr lang="en-US" noProof="1" smtClean="0"/>
              <a:t>$colors = </a:t>
            </a:r>
            <a:r>
              <a:rPr lang="en-US" noProof="1"/>
              <a:t>['green', 'blue', 'red', 'yellow', 'pink', 'purple'];</a:t>
            </a:r>
          </a:p>
        </p:txBody>
      </p:sp>
    </p:spTree>
    <p:extLst>
      <p:ext uri="{BB962C8B-B14F-4D97-AF65-F5344CB8AC3E}">
        <p14:creationId xmlns:p14="http://schemas.microsoft.com/office/powerpoint/2010/main" val="23395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880" y="1440597"/>
            <a:ext cx="105155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Declaring PHP </a:t>
            </a:r>
            <a:r>
              <a:rPr lang="en-US" dirty="0">
                <a:cs typeface="Consolas" pitchFamily="49" charset="0"/>
              </a:rPr>
              <a:t>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3" y="24313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366">
            <a:off x="3351212" y="3602276"/>
            <a:ext cx="561975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1016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56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1922</Words>
  <Application>Microsoft Office PowerPoint</Application>
  <PresentationFormat>Custom</PresentationFormat>
  <Paragraphs>364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Arrays and Multidimensional Arrays</vt:lpstr>
      <vt:lpstr>Table of Contents</vt:lpstr>
      <vt:lpstr>Questions</vt:lpstr>
      <vt:lpstr>Arrays in PHP</vt:lpstr>
      <vt:lpstr>What are Arrays?</vt:lpstr>
      <vt:lpstr>Creating Arrays </vt:lpstr>
      <vt:lpstr>Initializing Arrays</vt:lpstr>
      <vt:lpstr>Initializing Arrays – Examples</vt:lpstr>
      <vt:lpstr>Declaring PHP Arrays</vt:lpstr>
      <vt:lpstr>PowerPoint Presentation</vt:lpstr>
      <vt:lpstr>Accessing Array Elements</vt:lpstr>
      <vt:lpstr>Accessing Array Elements (2)</vt:lpstr>
      <vt:lpstr>Append to Array</vt:lpstr>
      <vt:lpstr>Delete from Array</vt:lpstr>
      <vt:lpstr>Delete / Insert in Array</vt:lpstr>
      <vt:lpstr>Displaying Arrays</vt:lpstr>
      <vt:lpstr>Problem: Sum First and Last Array Elements</vt:lpstr>
      <vt:lpstr>Problem: Print Array Elements</vt:lpstr>
      <vt:lpstr>Practice: Accessing and Manipulating Arrays</vt:lpstr>
      <vt:lpstr>Multidimensional Arrays</vt:lpstr>
      <vt:lpstr>Multidimensional Arrays </vt:lpstr>
      <vt:lpstr>Multidimensional Arrays – Example</vt:lpstr>
      <vt:lpstr>Multidimensional Arrays – Example (2)</vt:lpstr>
      <vt:lpstr>Problem: Biggest Element in Matrix</vt:lpstr>
      <vt:lpstr>Solution: Biggest Element in Matrix</vt:lpstr>
      <vt:lpstr>Problem: Biggest and Smallest Element in Matrix</vt:lpstr>
      <vt:lpstr>Practice: Multidimensional Arrays</vt:lpstr>
      <vt:lpstr>Summary</vt:lpstr>
      <vt:lpstr>Arrays and Multidimensional Arrays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PHP Arrays, Strings, Objects</dc:title>
  <dc:subject>PHP Fundamentals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2017-01-29T16:09:14Z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