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handoutMasterIdLst>
    <p:handoutMasterId r:id="rId28"/>
  </p:handoutMasterIdLst>
  <p:sldIdLst>
    <p:sldId id="283" r:id="rId2"/>
    <p:sldId id="284" r:id="rId3"/>
    <p:sldId id="316" r:id="rId4"/>
    <p:sldId id="407" r:id="rId5"/>
    <p:sldId id="408" r:id="rId6"/>
    <p:sldId id="409" r:id="rId7"/>
    <p:sldId id="410" r:id="rId8"/>
    <p:sldId id="411" r:id="rId9"/>
    <p:sldId id="406" r:id="rId10"/>
    <p:sldId id="412"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286" r:id="rId24"/>
    <p:sldId id="281" r:id="rId25"/>
    <p:sldId id="282" r:id="rId2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00"/>
    <a:srgbClr val="000000"/>
    <a:srgbClr val="234465"/>
    <a:srgbClr val="163757"/>
    <a:srgbClr val="4760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4974" autoAdjust="0"/>
    <p:restoredTop sz="80491" autoAdjust="0"/>
  </p:normalViewPr>
  <p:slideViewPr>
    <p:cSldViewPr snapToGrid="0">
      <p:cViewPr varScale="1">
        <p:scale>
          <a:sx n="45" d="100"/>
          <a:sy n="45" d="100"/>
        </p:scale>
        <p:origin x="696" y="48"/>
      </p:cViewPr>
      <p:guideLst/>
    </p:cSldViewPr>
  </p:slideViewPr>
  <p:notesTextViewPr>
    <p:cViewPr>
      <p:scale>
        <a:sx n="1" d="1"/>
        <a:sy n="1" d="1"/>
      </p:scale>
      <p:origin x="0" y="0"/>
    </p:cViewPr>
  </p:notesTextViewPr>
  <p:sorterViewPr>
    <p:cViewPr>
      <p:scale>
        <a:sx n="100" d="100"/>
        <a:sy n="100" d="100"/>
      </p:scale>
      <p:origin x="0" y="-8777"/>
    </p:cViewPr>
  </p:sorterViewPr>
  <p:notesViewPr>
    <p:cSldViewPr snapToGrid="0">
      <p:cViewPr varScale="1">
        <p:scale>
          <a:sx n="43" d="100"/>
          <a:sy n="43" d="100"/>
        </p:scale>
        <p:origin x="231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Unity Basics - Course Introduction</a:t>
            </a:r>
            <a:endParaRPr lang="bg-B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A056-6D35-4283-A0A4-80E4C6FD4C95}" type="datetimeFigureOut">
              <a:rPr lang="bg-BG" smtClean="0"/>
              <a:t>17.3.2017 г.</a:t>
            </a:fld>
            <a:endParaRPr lang="bg-B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32889C-EA4F-4654-ABC9-C13820270840}" type="slidenum">
              <a:rPr lang="bg-BG" smtClean="0"/>
              <a:t>‹#›</a:t>
            </a:fld>
            <a:endParaRPr lang="bg-BG"/>
          </a:p>
        </p:txBody>
      </p:sp>
    </p:spTree>
    <p:extLst>
      <p:ext uri="{BB962C8B-B14F-4D97-AF65-F5344CB8AC3E}">
        <p14:creationId xmlns:p14="http://schemas.microsoft.com/office/powerpoint/2010/main" val="20316847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234465"/>
        </a:solidFill>
        <a:effectLst/>
      </p:bgPr>
    </p:bg>
    <p:spTree>
      <p:nvGrpSpPr>
        <p:cNvPr id="1" name=""/>
        <p:cNvGrpSpPr/>
        <p:nvPr/>
      </p:nvGrpSpPr>
      <p:grpSpPr>
        <a:xfrm>
          <a:off x="0" y="0"/>
          <a:ext cx="0" cy="0"/>
          <a:chOff x="0" y="0"/>
          <a:chExt cx="0" cy="0"/>
        </a:xfrm>
      </p:grpSpPr>
      <p:sp>
        <p:nvSpPr>
          <p:cNvPr id="2" name="Notes Placeholder 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Header Placeholder 2"/>
          <p:cNvSpPr>
            <a:spLocks noGrp="1"/>
          </p:cNvSpPr>
          <p:nvPr>
            <p:ph type="hdr" sz="quarter"/>
          </p:nvPr>
        </p:nvSpPr>
        <p:spPr>
          <a:xfrm>
            <a:off x="0" y="261257"/>
            <a:ext cx="6858000" cy="566624"/>
          </a:xfrm>
          <a:prstGeom prst="rect">
            <a:avLst/>
          </a:prstGeom>
        </p:spPr>
        <p:txBody>
          <a:bodyPr vert="horz" lIns="91440" tIns="45720" rIns="91440" bIns="45720" rtlCol="0" anchor="ctr"/>
          <a:lstStyle>
            <a:lvl1pPr algn="ctr">
              <a:defRPr sz="3000"/>
            </a:lvl1pPr>
          </a:lstStyle>
          <a:p>
            <a:r>
              <a:rPr lang="en-US" dirty="0"/>
              <a:t>Lecture Name</a:t>
            </a:r>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Tree>
    <p:extLst>
      <p:ext uri="{BB962C8B-B14F-4D97-AF65-F5344CB8AC3E}">
        <p14:creationId xmlns:p14="http://schemas.microsoft.com/office/powerpoint/2010/main" val="10853916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Front_Controller_patter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smtClean="0"/>
              <a:t>PHP Web Development</a:t>
            </a:r>
            <a:endParaRPr lang="bg-BG" dirty="0"/>
          </a:p>
        </p:txBody>
      </p:sp>
    </p:spTree>
    <p:extLst>
      <p:ext uri="{BB962C8B-B14F-4D97-AF65-F5344CB8AC3E}">
        <p14:creationId xmlns:p14="http://schemas.microsoft.com/office/powerpoint/2010/main" val="2665302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What is "</a:t>
            </a:r>
            <a:r>
              <a:rPr lang="en-US" dirty="0" smtClean="0">
                <a:hlinkClick r:id="rId3"/>
              </a:rPr>
              <a:t>front controller</a:t>
            </a:r>
            <a:r>
              <a:rPr lang="en-US" dirty="0" smtClean="0"/>
              <a:t>"?</a:t>
            </a:r>
          </a:p>
          <a:p>
            <a:pPr lvl="1"/>
            <a:r>
              <a:rPr lang="en-US" dirty="0" smtClean="0"/>
              <a:t>Architectural design pattern for Web applications</a:t>
            </a:r>
          </a:p>
          <a:p>
            <a:r>
              <a:rPr lang="en-US" dirty="0" smtClean="0">
                <a:solidFill>
                  <a:schemeClr val="tx2">
                    <a:lumMod val="75000"/>
                  </a:schemeClr>
                </a:solidFill>
              </a:rPr>
              <a:t>Front controller </a:t>
            </a:r>
            <a:r>
              <a:rPr lang="en-US" dirty="0" smtClean="0"/>
              <a:t>== centralized entry point for all requests</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41448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173739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In</a:t>
            </a:r>
            <a:r>
              <a:rPr lang="en-US" baseline="0" dirty="0" smtClean="0"/>
              <a:t> order this to work you first need to enable the </a:t>
            </a:r>
            <a:r>
              <a:rPr lang="en-US" baseline="0" dirty="0" err="1" smtClean="0"/>
              <a:t>mod_rewrite</a:t>
            </a:r>
            <a:r>
              <a:rPr lang="en-US" baseline="0" dirty="0" smtClean="0"/>
              <a:t> extension in your Apache webserver</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927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166390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41063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Our</a:t>
            </a:r>
            <a:r>
              <a:rPr lang="en-US" baseline="0" dirty="0" smtClean="0"/>
              <a:t> app may reside in nested folders structure e.g. /www/</a:t>
            </a:r>
            <a:r>
              <a:rPr lang="en-US" baseline="0" dirty="0" err="1" smtClean="0"/>
              <a:t>myapp</a:t>
            </a:r>
            <a:r>
              <a:rPr lang="en-US" baseline="0" dirty="0" smtClean="0"/>
              <a:t>/core/</a:t>
            </a:r>
            <a:r>
              <a:rPr lang="en-US" baseline="0" dirty="0" err="1" smtClean="0"/>
              <a:t>index.php</a:t>
            </a:r>
            <a:r>
              <a:rPr lang="en-US" baseline="0" dirty="0" smtClean="0"/>
              <a:t> </a:t>
            </a:r>
          </a:p>
          <a:p>
            <a:r>
              <a:rPr lang="en-US" baseline="0" dirty="0" smtClean="0"/>
              <a:t>It could be accessed through localhost:/</a:t>
            </a:r>
            <a:r>
              <a:rPr lang="en-US" baseline="0" dirty="0" err="1" smtClean="0"/>
              <a:t>myapp</a:t>
            </a:r>
            <a:r>
              <a:rPr lang="en-US" baseline="0" dirty="0" smtClean="0"/>
              <a:t>/core/ - we need to remove /</a:t>
            </a:r>
            <a:r>
              <a:rPr lang="en-US" baseline="0" dirty="0" err="1" smtClean="0"/>
              <a:t>myapp</a:t>
            </a:r>
            <a:r>
              <a:rPr lang="en-US" baseline="0" dirty="0" smtClean="0"/>
              <a:t>/core/ from the URI</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678607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r>
              <a:rPr lang="en-US" dirty="0" smtClean="0"/>
              <a:t>Our</a:t>
            </a:r>
            <a:r>
              <a:rPr lang="en-US" baseline="0" dirty="0" smtClean="0"/>
              <a:t> app may reside in nested folders structure e.g. /www/</a:t>
            </a:r>
            <a:r>
              <a:rPr lang="en-US" baseline="0" dirty="0" err="1" smtClean="0"/>
              <a:t>myapp</a:t>
            </a:r>
            <a:r>
              <a:rPr lang="en-US" baseline="0" dirty="0" smtClean="0"/>
              <a:t>/core/</a:t>
            </a:r>
            <a:r>
              <a:rPr lang="en-US" baseline="0" dirty="0" err="1" smtClean="0"/>
              <a:t>index.php</a:t>
            </a:r>
            <a:r>
              <a:rPr lang="en-US" baseline="0" dirty="0" smtClean="0"/>
              <a:t> </a:t>
            </a:r>
          </a:p>
          <a:p>
            <a:r>
              <a:rPr lang="en-US" baseline="0" dirty="0" smtClean="0"/>
              <a:t>It could be accessed through localhost:/</a:t>
            </a:r>
            <a:r>
              <a:rPr lang="en-US" baseline="0" dirty="0" err="1" smtClean="0"/>
              <a:t>myapp</a:t>
            </a:r>
            <a:r>
              <a:rPr lang="en-US" baseline="0" dirty="0" smtClean="0"/>
              <a:t>/core/ - we need to remove /</a:t>
            </a:r>
            <a:r>
              <a:rPr lang="en-US" baseline="0" dirty="0" err="1" smtClean="0"/>
              <a:t>myapp</a:t>
            </a:r>
            <a:r>
              <a:rPr lang="en-US" baseline="0" dirty="0" smtClean="0"/>
              <a:t>/core/ from the URI</a:t>
            </a:r>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991078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67409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1589968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4670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72881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7475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6892595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4788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368342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651424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dirty="0"/>
          </a:p>
        </p:txBody>
      </p:sp>
    </p:spTree>
    <p:extLst>
      <p:ext uri="{BB962C8B-B14F-4D97-AF65-F5344CB8AC3E}">
        <p14:creationId xmlns:p14="http://schemas.microsoft.com/office/powerpoint/2010/main" val="147690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r>
              <a:rPr lang="en-US" sz="1600" dirty="0" smtClean="0"/>
              <a:t>Typically Web Applications have structure</a:t>
            </a:r>
            <a:r>
              <a:rPr lang="en-US" sz="1600" baseline="0" dirty="0" smtClean="0"/>
              <a:t> that follows the architectural model(s) used in the application.</a:t>
            </a:r>
            <a:endParaRPr lang="bg-BG" sz="1600" dirty="0"/>
          </a:p>
        </p:txBody>
      </p:sp>
    </p:spTree>
    <p:extLst>
      <p:ext uri="{BB962C8B-B14F-4D97-AF65-F5344CB8AC3E}">
        <p14:creationId xmlns:p14="http://schemas.microsoft.com/office/powerpoint/2010/main" val="92958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dirty="0" smtClean="0"/>
              <a:t>This is the usually scenario, not the</a:t>
            </a:r>
            <a:r>
              <a:rPr lang="en-US" sz="1800" baseline="0" dirty="0" smtClean="0"/>
              <a:t> necessary one. Anyway, in most of the cases an end user hits our page by opening the web browser and an HTML (</a:t>
            </a:r>
            <a:r>
              <a:rPr lang="en-US" sz="1800" b="1" baseline="0" dirty="0" smtClean="0"/>
              <a:t>presentation</a:t>
            </a:r>
            <a:r>
              <a:rPr lang="en-US" sz="1800" baseline="0" dirty="0" smtClean="0"/>
              <a:t>) is there.</a:t>
            </a:r>
          </a:p>
          <a:p>
            <a:r>
              <a:rPr lang="en-US" sz="1800" baseline="0" dirty="0" smtClean="0"/>
              <a:t>Optionally this HTML is controlled by conditional statements and loops – called </a:t>
            </a:r>
            <a:r>
              <a:rPr lang="en-US" sz="1800" b="1" baseline="0" dirty="0" smtClean="0"/>
              <a:t>presentation</a:t>
            </a:r>
            <a:r>
              <a:rPr lang="en-US" sz="1800" baseline="0" dirty="0" smtClean="0"/>
              <a:t> </a:t>
            </a:r>
            <a:r>
              <a:rPr lang="en-US" sz="1800" b="1" baseline="0" dirty="0" smtClean="0"/>
              <a:t>logic</a:t>
            </a:r>
            <a:r>
              <a:rPr lang="en-US" sz="1800" baseline="0" dirty="0" smtClean="0"/>
              <a:t>.</a:t>
            </a:r>
          </a:p>
          <a:p>
            <a:r>
              <a:rPr lang="en-US" sz="1800" baseline="0" dirty="0" smtClean="0"/>
              <a:t>In order the presentation logic to work, there’s a layer that checks whether the user can access this page, in which format they should receive the response, how the data should get through the layers and so forth. It’s called </a:t>
            </a:r>
            <a:r>
              <a:rPr lang="en-US" sz="1800" b="1" baseline="0" dirty="0" smtClean="0"/>
              <a:t>Business Logic</a:t>
            </a:r>
            <a:r>
              <a:rPr lang="en-US" sz="1800" baseline="0" dirty="0" smtClean="0"/>
              <a:t>. The Business Logic eventually contacts a </a:t>
            </a:r>
            <a:r>
              <a:rPr lang="en-US" sz="1800" b="1" baseline="0" dirty="0" smtClean="0"/>
              <a:t>Data Access Layer </a:t>
            </a:r>
            <a:r>
              <a:rPr lang="en-US" sz="1800" baseline="0" dirty="0" smtClean="0"/>
              <a:t>– this layer that knows how to access data. Usually it access data from a Database, so it contacts the last layer in the chain – the </a:t>
            </a:r>
            <a:r>
              <a:rPr lang="en-US" sz="1800" b="1" baseline="0" dirty="0" smtClean="0"/>
              <a:t>Database</a:t>
            </a:r>
            <a:r>
              <a:rPr lang="en-US" sz="1800" baseline="0" dirty="0" smtClean="0"/>
              <a:t>.</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1346074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fontScale="92500" lnSpcReduction="20000"/>
          </a:bodyPr>
          <a:lstStyle/>
          <a:p>
            <a:r>
              <a:rPr lang="en-US" sz="1800" dirty="0" smtClean="0"/>
              <a:t>In typical</a:t>
            </a:r>
            <a:r>
              <a:rPr lang="en-US" sz="1800" baseline="0" dirty="0" smtClean="0"/>
              <a:t> PHP MVC Structure, the web browser sees our product – views, which are usually .</a:t>
            </a:r>
            <a:r>
              <a:rPr lang="en-US" sz="1800" baseline="0" dirty="0" err="1" smtClean="0"/>
              <a:t>php</a:t>
            </a:r>
            <a:r>
              <a:rPr lang="en-US" sz="1800" baseline="0" dirty="0" smtClean="0"/>
              <a:t> files that contains HTML and a little bit PHP to control the HTML Rendering.</a:t>
            </a:r>
          </a:p>
          <a:p>
            <a:endParaRPr lang="en-US" sz="1800" baseline="0" dirty="0" smtClean="0"/>
          </a:p>
          <a:p>
            <a:r>
              <a:rPr lang="en-US" sz="1800" baseline="0" dirty="0" smtClean="0"/>
              <a:t>These .</a:t>
            </a:r>
            <a:r>
              <a:rPr lang="en-US" sz="1800" baseline="0" dirty="0" err="1" smtClean="0"/>
              <a:t>php</a:t>
            </a:r>
            <a:r>
              <a:rPr lang="en-US" sz="1800" baseline="0" dirty="0" smtClean="0"/>
              <a:t> files receives data through PHP Controller classes. These classes does invoke the Views and send them data as some kind of arguments.</a:t>
            </a:r>
          </a:p>
          <a:p>
            <a:endParaRPr lang="en-US" sz="1800" baseline="0" dirty="0" smtClean="0"/>
          </a:p>
          <a:p>
            <a:r>
              <a:rPr lang="en-US" sz="1800" baseline="0" dirty="0" smtClean="0"/>
              <a:t>But in order the controller classes to receive data, they contact the model classes. They actually have the data and map it in a way the business scenario needed. Or maybe they don’t give be because of lack of privileges. The model layer is responsible for the business logic over the data.</a:t>
            </a:r>
          </a:p>
          <a:p>
            <a:endParaRPr lang="en-US" sz="1800" baseline="0" dirty="0" smtClean="0"/>
          </a:p>
          <a:p>
            <a:r>
              <a:rPr lang="en-US" sz="1800" baseline="0" dirty="0" smtClean="0"/>
              <a:t>Models are populated by contacting the PHP Data Access classes that might contact the MySQL DB through the PDO for instance.</a:t>
            </a:r>
            <a:endParaRPr lang="bg-BG" sz="1800" dirty="0"/>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353117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38851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lstStyle/>
          <a:p>
            <a:r>
              <a:rPr lang="en-US" sz="1800" noProof="1" smtClean="0"/>
              <a:t>ORM Approach:</a:t>
            </a:r>
          </a:p>
          <a:p>
            <a:r>
              <a:rPr lang="en-US" sz="1800" noProof="1" smtClean="0"/>
              <a:t>     </a:t>
            </a:r>
            <a:r>
              <a:rPr lang="en-US" sz="1800" b="1" noProof="1" smtClean="0">
                <a:solidFill>
                  <a:schemeClr val="accent6">
                    <a:lumMod val="20000"/>
                    <a:lumOff val="80000"/>
                  </a:schemeClr>
                </a:solidFill>
              </a:rPr>
              <a:t>$user = $userRepo-&gt;findById(4);</a:t>
            </a:r>
          </a:p>
          <a:p>
            <a:r>
              <a:rPr lang="en-US" sz="1800" b="1" baseline="0" noProof="1" smtClean="0">
                <a:solidFill>
                  <a:schemeClr val="accent6">
                    <a:lumMod val="20000"/>
                    <a:lumOff val="80000"/>
                  </a:schemeClr>
                </a:solidFill>
              </a:rPr>
              <a:t>     $user-&gt;setName(“Johnathan”);</a:t>
            </a:r>
          </a:p>
          <a:p>
            <a:r>
              <a:rPr lang="en-US" sz="1800" b="1" baseline="0" noProof="1" smtClean="0">
                <a:solidFill>
                  <a:schemeClr val="accent6">
                    <a:lumMod val="20000"/>
                    <a:lumOff val="80000"/>
                  </a:schemeClr>
                </a:solidFill>
              </a:rPr>
              <a:t>     $userRepo-&gt;save($user);</a:t>
            </a:r>
          </a:p>
          <a:p>
            <a:endParaRPr lang="en-US" sz="1800" baseline="0" noProof="1" smtClean="0"/>
          </a:p>
          <a:p>
            <a:r>
              <a:rPr lang="en-US" sz="1800" baseline="0" noProof="1" smtClean="0"/>
              <a:t>Direct Access:</a:t>
            </a:r>
          </a:p>
          <a:p>
            <a:r>
              <a:rPr lang="en-US" sz="1800" b="1" baseline="0" noProof="1" smtClean="0"/>
              <a:t>     </a:t>
            </a:r>
            <a:r>
              <a:rPr lang="en-US" sz="1800" b="1" baseline="0" noProof="1" smtClean="0">
                <a:solidFill>
                  <a:schemeClr val="accent6">
                    <a:lumMod val="20000"/>
                    <a:lumOff val="80000"/>
                  </a:schemeClr>
                </a:solidFill>
              </a:rPr>
              <a:t>$db-&gt;query(“UPDATE users SET name = “Johnathan” WHERE id = 4”);</a:t>
            </a:r>
          </a:p>
          <a:p>
            <a:r>
              <a:rPr lang="en-US" sz="1800" b="1" baseline="0" noProof="1" smtClean="0"/>
              <a:t>     </a:t>
            </a:r>
            <a:endParaRPr lang="en-US" sz="1800" b="1" noProof="1"/>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2262352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24809"/>
          </a:xfrm>
        </p:spPr>
        <p:txBody>
          <a:bodyPr>
            <a:normAutofit fontScale="70000" lnSpcReduction="20000"/>
          </a:bodyPr>
          <a:lstStyle/>
          <a:p>
            <a:r>
              <a:rPr lang="en-US" sz="1800" noProof="1" smtClean="0"/>
              <a:t>Form data:</a:t>
            </a:r>
          </a:p>
          <a:p>
            <a:r>
              <a:rPr lang="en-US" sz="1800" noProof="1" smtClean="0"/>
              <a:t>    Instead:</a:t>
            </a:r>
          </a:p>
          <a:p>
            <a:r>
              <a:rPr lang="en-US" sz="1800" b="1" baseline="0" noProof="1" smtClean="0"/>
              <a:t>    </a:t>
            </a:r>
            <a:r>
              <a:rPr lang="en-US" sz="1800" b="1" baseline="0" noProof="1" smtClean="0">
                <a:solidFill>
                  <a:schemeClr val="accent6">
                    <a:lumMod val="20000"/>
                    <a:lumOff val="80000"/>
                  </a:schemeClr>
                </a:solidFill>
              </a:rPr>
              <a:t>public function edit() {</a:t>
            </a:r>
          </a:p>
          <a:p>
            <a:r>
              <a:rPr lang="en-US" sz="1800" b="1" baseline="0" noProof="1" smtClean="0">
                <a:solidFill>
                  <a:schemeClr val="accent6">
                    <a:lumMod val="20000"/>
                    <a:lumOff val="80000"/>
                  </a:schemeClr>
                </a:solidFill>
              </a:rPr>
              <a:t>            $id = $_GET[‘id’];</a:t>
            </a:r>
          </a:p>
          <a:p>
            <a:r>
              <a:rPr lang="en-US" sz="1800" b="1" baseline="0" noProof="1" smtClean="0">
                <a:solidFill>
                  <a:schemeClr val="accent6">
                    <a:lumMod val="20000"/>
                    <a:lumOff val="80000"/>
                  </a:schemeClr>
                </a:solidFill>
              </a:rPr>
              <a:t>            $name = $_POST[‘name’];</a:t>
            </a:r>
          </a:p>
          <a:p>
            <a:r>
              <a:rPr lang="en-US" sz="1800" b="1" baseline="0" noProof="1" smtClean="0">
                <a:solidFill>
                  <a:schemeClr val="accent6">
                    <a:lumMod val="20000"/>
                    <a:lumOff val="80000"/>
                  </a:schemeClr>
                </a:solidFill>
              </a:rPr>
              <a:t>            // do smth</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   do:</a:t>
            </a:r>
          </a:p>
          <a:p>
            <a:r>
              <a:rPr lang="en-US" sz="1800" b="1" baseline="0" noProof="1" smtClean="0"/>
              <a:t>   </a:t>
            </a:r>
            <a:r>
              <a:rPr lang="en-US" sz="1800" b="1" baseline="0" noProof="1" smtClean="0">
                <a:solidFill>
                  <a:schemeClr val="accent6">
                    <a:lumMod val="20000"/>
                    <a:lumOff val="80000"/>
                  </a:schemeClr>
                </a:solidFill>
              </a:rPr>
              <a:t>public function edit($id, UserBindingModel $user) {</a:t>
            </a:r>
          </a:p>
          <a:p>
            <a:r>
              <a:rPr lang="en-US" sz="1800" b="1" baseline="0" noProof="1" smtClean="0">
                <a:solidFill>
                  <a:schemeClr val="accent6">
                    <a:lumMod val="20000"/>
                    <a:lumOff val="80000"/>
                  </a:schemeClr>
                </a:solidFill>
              </a:rPr>
              <a:t>           $name = $user-&gt;getName();</a:t>
            </a:r>
          </a:p>
          <a:p>
            <a:r>
              <a:rPr lang="en-US" sz="1800" b="1" baseline="0" noProof="1" smtClean="0">
                <a:solidFill>
                  <a:schemeClr val="accent6">
                    <a:lumMod val="20000"/>
                    <a:lumOff val="80000"/>
                  </a:schemeClr>
                </a:solidFill>
              </a:rPr>
              <a:t>           // do smth</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View data:</a:t>
            </a:r>
          </a:p>
          <a:p>
            <a:r>
              <a:rPr lang="en-US" sz="1800" baseline="0" noProof="1" smtClean="0"/>
              <a:t>    Instead:</a:t>
            </a:r>
          </a:p>
          <a:p>
            <a:r>
              <a:rPr lang="en-US" sz="1800" b="1" baseline="0" noProof="1" smtClean="0"/>
              <a:t>    </a:t>
            </a:r>
            <a:r>
              <a:rPr lang="en-US" sz="1800" b="1" baseline="0" noProof="1" smtClean="0">
                <a:solidFill>
                  <a:schemeClr val="accent6">
                    <a:lumMod val="20000"/>
                    <a:lumOff val="80000"/>
                  </a:schemeClr>
                </a:solidFill>
              </a:rPr>
              <a:t>public function index() {</a:t>
            </a:r>
          </a:p>
          <a:p>
            <a:r>
              <a:rPr lang="en-US" sz="1800" b="1" baseline="0" noProof="1" smtClean="0">
                <a:solidFill>
                  <a:schemeClr val="accent6">
                    <a:lumMod val="20000"/>
                    <a:lumOff val="80000"/>
                  </a:schemeClr>
                </a:solidFill>
              </a:rPr>
              <a:t>           $this-&gt;view-&gt;name = “John”;</a:t>
            </a:r>
          </a:p>
          <a:p>
            <a:r>
              <a:rPr lang="en-US" sz="1800" b="1" baseline="0" noProof="1" smtClean="0">
                <a:solidFill>
                  <a:schemeClr val="accent6">
                    <a:lumMod val="20000"/>
                    <a:lumOff val="80000"/>
                  </a:schemeClr>
                </a:solidFill>
              </a:rPr>
              <a:t>           $this-&gt;view-&gt;age = 24;</a:t>
            </a:r>
          </a:p>
          <a:p>
            <a:r>
              <a:rPr lang="en-US" sz="1800" b="1" baseline="0" noProof="1" smtClean="0">
                <a:solidFill>
                  <a:schemeClr val="accent6">
                    <a:lumMod val="20000"/>
                    <a:lumOff val="80000"/>
                  </a:schemeClr>
                </a:solidFill>
              </a:rPr>
              <a:t>    }</a:t>
            </a:r>
          </a:p>
          <a:p>
            <a:endParaRPr lang="en-US" sz="1800" baseline="0" noProof="1" smtClean="0"/>
          </a:p>
          <a:p>
            <a:r>
              <a:rPr lang="en-US" sz="1800" baseline="0" noProof="1" smtClean="0"/>
              <a:t>    do:</a:t>
            </a:r>
          </a:p>
          <a:p>
            <a:r>
              <a:rPr lang="en-US" sz="1800" baseline="0" noProof="1" smtClean="0">
                <a:solidFill>
                  <a:schemeClr val="accent6">
                    <a:lumMod val="20000"/>
                    <a:lumOff val="80000"/>
                  </a:schemeClr>
                </a:solidFill>
              </a:rPr>
              <a:t> </a:t>
            </a:r>
            <a:r>
              <a:rPr lang="en-US" sz="1800" b="1" baseline="0" noProof="1" smtClean="0">
                <a:solidFill>
                  <a:schemeClr val="accent6">
                    <a:lumMod val="20000"/>
                    <a:lumOff val="80000"/>
                  </a:schemeClr>
                </a:solidFill>
              </a:rPr>
              <a:t>   public function index() {</a:t>
            </a:r>
          </a:p>
          <a:p>
            <a:r>
              <a:rPr lang="en-US" sz="1800" b="1" baseline="0" noProof="1" smtClean="0">
                <a:solidFill>
                  <a:schemeClr val="accent6">
                    <a:lumMod val="20000"/>
                    <a:lumOff val="80000"/>
                  </a:schemeClr>
                </a:solidFill>
              </a:rPr>
              <a:t>           $userViewModel = new UserViewModel(“John”, 24);</a:t>
            </a:r>
          </a:p>
          <a:p>
            <a:r>
              <a:rPr lang="en-US" sz="1800" b="1" baseline="0" noProof="1" smtClean="0">
                <a:solidFill>
                  <a:schemeClr val="accent6">
                    <a:lumMod val="20000"/>
                    <a:lumOff val="80000"/>
                  </a:schemeClr>
                </a:solidFill>
              </a:rPr>
              <a:t>           return view($userViewModel);</a:t>
            </a:r>
          </a:p>
          <a:p>
            <a:r>
              <a:rPr lang="en-US" sz="1800" b="1" baseline="0" noProof="1" smtClean="0">
                <a:solidFill>
                  <a:schemeClr val="accent6">
                    <a:lumMod val="20000"/>
                    <a:lumOff val="80000"/>
                  </a:schemeClr>
                </a:solidFill>
              </a:rPr>
              <a:t>    }</a:t>
            </a:r>
          </a:p>
        </p:txBody>
      </p:sp>
      <p:sp>
        <p:nvSpPr>
          <p:cNvPr id="4" name="Header Placeholder 3"/>
          <p:cNvSpPr>
            <a:spLocks noGrp="1"/>
          </p:cNvSpPr>
          <p:nvPr>
            <p:ph type="hdr" sz="quarter" idx="10"/>
          </p:nvPr>
        </p:nvSpPr>
        <p:spPr/>
        <p:txBody>
          <a:bodyPr/>
          <a:lstStyle/>
          <a:p>
            <a:r>
              <a:rPr lang="en-US" dirty="0"/>
              <a:t>PHP Web Development</a:t>
            </a:r>
            <a:endParaRPr lang="bg-BG" dirty="0"/>
          </a:p>
        </p:txBody>
      </p:sp>
    </p:spTree>
    <p:extLst>
      <p:ext uri="{BB962C8B-B14F-4D97-AF65-F5344CB8AC3E}">
        <p14:creationId xmlns:p14="http://schemas.microsoft.com/office/powerpoint/2010/main" val="885103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dirty="0"/>
              <a:t>PHP Web Development</a:t>
            </a:r>
            <a:endParaRPr lang="bg-BG" dirty="0"/>
          </a:p>
        </p:txBody>
      </p:sp>
      <p:sp>
        <p:nvSpPr>
          <p:cNvPr id="3" name="Notes Placeholder 2"/>
          <p:cNvSpPr>
            <a:spLocks noGrp="1"/>
          </p:cNvSpPr>
          <p:nvPr>
            <p:ph type="body" idx="1"/>
          </p:nvPr>
        </p:nvSpPr>
        <p:spPr/>
        <p:txBody>
          <a:bodyPr/>
          <a:lstStyle/>
          <a:p>
            <a:endParaRPr lang="bg-BG" sz="1600" dirty="0"/>
          </a:p>
        </p:txBody>
      </p:sp>
    </p:spTree>
    <p:extLst>
      <p:ext uri="{BB962C8B-B14F-4D97-AF65-F5344CB8AC3E}">
        <p14:creationId xmlns:p14="http://schemas.microsoft.com/office/powerpoint/2010/main" val="854691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eativecommons.org/licenses/by-nc-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hyperlink" Target="http://softuni.org/" TargetMode="External"/><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5" Type="http://schemas.openxmlformats.org/officeDocument/2006/relationships/hyperlink" Target="http://www.youtube.com/SoftwareUniversity" TargetMode="External"/><Relationship Id="rId4" Type="http://schemas.openxmlformats.org/officeDocument/2006/relationships/hyperlink" Target="https://www.facebook.com/SoftwareUniversit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ottom">
    <p:bg>
      <p:bgPr>
        <a:solidFill>
          <a:srgbClr val="23446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041131" y="5047090"/>
            <a:ext cx="7382341" cy="747897"/>
          </a:xfrm>
          <a:prstGeom prst="rect">
            <a:avLst/>
          </a:prstGeom>
        </p:spPr>
        <p:txBody>
          <a:bodyPr lIns="0" tIns="0" rIns="0" bIns="0" anchor="ctr" anchorCtr="0">
            <a:spAutoFit/>
          </a:bodyPr>
          <a:lstStyle>
            <a:lvl1pPr algn="ctr">
              <a:defRPr sz="5400">
                <a:solidFill>
                  <a:srgbClr val="FFA000"/>
                </a:solidFill>
                <a:latin typeface="+mj-lt"/>
                <a:ea typeface="Lato Heavy" panose="020F0502020204030203" pitchFamily="34" charset="0"/>
                <a:cs typeface="Lato Heavy" panose="020F0502020204030203" pitchFamily="34" charset="0"/>
              </a:defRPr>
            </a:lvl1pPr>
          </a:lstStyle>
          <a:p>
            <a:r>
              <a:rPr lang="en-US" dirty="0"/>
              <a:t>Presentation Title</a:t>
            </a:r>
            <a:endParaRPr dirty="0"/>
          </a:p>
        </p:txBody>
      </p:sp>
      <p:sp>
        <p:nvSpPr>
          <p:cNvPr id="8" name="Subtitle 2"/>
          <p:cNvSpPr>
            <a:spLocks noGrp="1"/>
          </p:cNvSpPr>
          <p:nvPr>
            <p:ph type="subTitle" idx="1" hasCustomPrompt="1"/>
          </p:nvPr>
        </p:nvSpPr>
        <p:spPr>
          <a:xfrm>
            <a:off x="4041130" y="5794987"/>
            <a:ext cx="7382341" cy="553998"/>
          </a:xfrm>
          <a:prstGeom prst="rect">
            <a:avLst/>
          </a:prstGeom>
        </p:spPr>
        <p:txBody>
          <a:bodyPr lIns="0" tIns="0" rIns="0" bIns="0">
            <a:spAutoFit/>
          </a:bodyPr>
          <a:lstStyle>
            <a:lvl1pPr marL="0" indent="0" algn="ctr">
              <a:spcBef>
                <a:spcPts val="0"/>
              </a:spcBef>
              <a:buNone/>
              <a:defRPr sz="4000" cap="none" spc="200" baseline="0">
                <a:solidFill>
                  <a:schemeClr val="bg1"/>
                </a:solidFill>
                <a:latin typeface="+mj-lt"/>
                <a:ea typeface="Lato Light" panose="020F0502020204030203" pitchFamily="34" charset="0"/>
                <a:cs typeface="Lato Light" panose="020F050202020403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pic>
        <p:nvPicPr>
          <p:cNvPr id="9"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5112" y="3761746"/>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11" name="Text Placeholder 13"/>
          <p:cNvSpPr>
            <a:spLocks noGrp="1"/>
          </p:cNvSpPr>
          <p:nvPr>
            <p:ph type="body" sz="quarter" idx="10" hasCustomPrompt="1"/>
          </p:nvPr>
        </p:nvSpPr>
        <p:spPr bwMode="auto">
          <a:xfrm>
            <a:off x="455112" y="4598508"/>
            <a:ext cx="3187613" cy="460502"/>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Author Name</a:t>
            </a:r>
          </a:p>
        </p:txBody>
      </p:sp>
      <p:sp>
        <p:nvSpPr>
          <p:cNvPr id="12" name="Text Placeholder 13"/>
          <p:cNvSpPr>
            <a:spLocks noGrp="1"/>
          </p:cNvSpPr>
          <p:nvPr>
            <p:ph type="body" sz="quarter" idx="13" hasCustomPrompt="1"/>
          </p:nvPr>
        </p:nvSpPr>
        <p:spPr bwMode="auto">
          <a:xfrm>
            <a:off x="455112" y="5134607"/>
            <a:ext cx="3187614" cy="3912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Position</a:t>
            </a:r>
          </a:p>
        </p:txBody>
      </p:sp>
      <p:sp>
        <p:nvSpPr>
          <p:cNvPr id="14" name="Text Placeholder 13"/>
          <p:cNvSpPr>
            <a:spLocks noGrp="1"/>
          </p:cNvSpPr>
          <p:nvPr>
            <p:ph type="body" sz="quarter" idx="17" hasCustomPrompt="1"/>
          </p:nvPr>
        </p:nvSpPr>
        <p:spPr bwMode="auto">
          <a:xfrm>
            <a:off x="455114" y="5622231"/>
            <a:ext cx="3187613" cy="3220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Name</a:t>
            </a:r>
          </a:p>
        </p:txBody>
      </p:sp>
      <p:sp>
        <p:nvSpPr>
          <p:cNvPr id="15" name="Text Placeholder 13"/>
          <p:cNvSpPr>
            <a:spLocks noGrp="1"/>
          </p:cNvSpPr>
          <p:nvPr>
            <p:ph type="body" sz="quarter" idx="18" hasCustomPrompt="1"/>
          </p:nvPr>
        </p:nvSpPr>
        <p:spPr bwMode="auto">
          <a:xfrm>
            <a:off x="455113" y="6054683"/>
            <a:ext cx="3187613" cy="29430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chemeClr val="bg2"/>
                </a:solidFill>
                <a:effectLst/>
                <a:latin typeface="+mn-lt"/>
                <a:ea typeface="Lato Medium" panose="020F0502020204030203" pitchFamily="34" charset="0"/>
                <a:cs typeface="Lato Medium" panose="020F0502020204030203" pitchFamily="34" charset="0"/>
              </a:defRPr>
            </a:lvl1pPr>
          </a:lstStyle>
          <a:p>
            <a:pPr lvl="0"/>
            <a:r>
              <a:rPr lang="en-US" dirty="0"/>
              <a:t>Company Web Site</a:t>
            </a:r>
          </a:p>
        </p:txBody>
      </p:sp>
      <p:pic>
        <p:nvPicPr>
          <p:cNvPr id="13" name="Picture 2" descr="D:\_WORK PROJECTS\Nakov\Presentation Slides Design\STORE\Software University Foundation Logo BG and ENG black WHITOUT background CMYK.png"/>
          <p:cNvPicPr>
            <a:picLocks noChangeAspect="1" noChangeArrowheads="1"/>
          </p:cNvPicPr>
          <p:nvPr userDrawn="1"/>
        </p:nvPicPr>
        <p:blipFill rotWithShape="1">
          <a:blip r:embed="rId4" cstate="print">
            <a:extLst>
              <a:ext uri="{28A0092B-C50C-407E-A947-70E740481C1C}">
                <a14:useLocalDpi xmlns:a14="http://schemas.microsoft.com/office/drawing/2010/main"/>
              </a:ext>
            </a:extLst>
          </a:blip>
          <a:srcRect l="-2033" t="-11972" r="-4044" b="1048"/>
          <a:stretch/>
        </p:blipFill>
        <p:spPr bwMode="auto">
          <a:xfrm>
            <a:off x="455112" y="2890453"/>
            <a:ext cx="2172351" cy="795696"/>
          </a:xfrm>
          <a:prstGeom prst="roundRect">
            <a:avLst>
              <a:gd name="adj" fmla="val 36774"/>
            </a:avLst>
          </a:prstGeom>
          <a:solidFill>
            <a:srgbClr val="234465">
              <a:alpha val="50000"/>
            </a:srgbClr>
          </a:solidFill>
          <a:ln>
            <a:noFill/>
          </a:ln>
        </p:spPr>
      </p:pic>
      <p:pic>
        <p:nvPicPr>
          <p:cNvPr id="10" name="Picture 9"/>
          <p:cNvPicPr>
            <a:picLocks noChangeAspect="1"/>
          </p:cNvPicPr>
          <p:nvPr userDrawn="1"/>
        </p:nvPicPr>
        <p:blipFill>
          <a:blip r:embed="rId5"/>
          <a:stretch>
            <a:fillRect/>
          </a:stretch>
        </p:blipFill>
        <p:spPr>
          <a:xfrm>
            <a:off x="6177570" y="509954"/>
            <a:ext cx="3218729" cy="4150319"/>
          </a:xfrm>
          <a:prstGeom prst="rect">
            <a:avLst/>
          </a:prstGeom>
        </p:spPr>
      </p:pic>
    </p:spTree>
    <p:extLst>
      <p:ext uri="{BB962C8B-B14F-4D97-AF65-F5344CB8AC3E}">
        <p14:creationId xmlns:p14="http://schemas.microsoft.com/office/powerpoint/2010/main" val="201744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Lecture Name - Summary</a:t>
            </a:r>
            <a:endParaRPr lang="bg-BG" dirty="0"/>
          </a:p>
        </p:txBody>
      </p:sp>
      <p:pic>
        <p:nvPicPr>
          <p:cNvPr id="3" name="Picture 2" descr="C:\Users\Ivan\Desktop\elements_presentations\summary_pi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14296" y="1809541"/>
            <a:ext cx="3514642" cy="26073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p:nvPr>
        </p:nvSpPr>
        <p:spPr>
          <a:xfrm>
            <a:off x="313037" y="1809541"/>
            <a:ext cx="7729238" cy="4740484"/>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9442384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Isosceles Triangle 6"/>
          <p:cNvSpPr/>
          <p:nvPr userDrawn="1"/>
        </p:nvSpPr>
        <p:spPr>
          <a:xfrm>
            <a:off x="8214360" y="-1"/>
            <a:ext cx="3977640" cy="6858001"/>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Parallelogram 8"/>
          <p:cNvSpPr/>
          <p:nvPr userDrawn="1"/>
        </p:nvSpPr>
        <p:spPr>
          <a:xfrm>
            <a:off x="0" y="1"/>
            <a:ext cx="12192000" cy="6858000"/>
          </a:xfrm>
          <a:prstGeom prst="parallelogram">
            <a:avLst>
              <a:gd name="adj" fmla="val 57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 name="Isosceles Triangle 5"/>
          <p:cNvSpPr/>
          <p:nvPr userDrawn="1"/>
        </p:nvSpPr>
        <p:spPr>
          <a:xfrm rot="10800000">
            <a:off x="0" y="0"/>
            <a:ext cx="3977640" cy="6858000"/>
          </a:xfrm>
          <a:prstGeom prst="triangle">
            <a:avLst>
              <a:gd name="adj" fmla="val 100000"/>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p:cNvSpPr txBox="1"/>
          <p:nvPr userDrawn="1"/>
        </p:nvSpPr>
        <p:spPr>
          <a:xfrm>
            <a:off x="3191069" y="214184"/>
            <a:ext cx="8687894" cy="1107996"/>
          </a:xfrm>
          <a:prstGeom prst="rect">
            <a:avLst/>
          </a:prstGeom>
          <a:noFill/>
        </p:spPr>
        <p:txBody>
          <a:bodyPr wrap="square" rtlCol="0">
            <a:spAutoFit/>
          </a:bodyPr>
          <a:lstStyle/>
          <a:p>
            <a:pPr algn="ctr"/>
            <a:r>
              <a:rPr lang="en-US" sz="6600" dirty="0">
                <a:solidFill>
                  <a:schemeClr val="bg1"/>
                </a:solidFill>
                <a:latin typeface="+mj-lt"/>
                <a:ea typeface="Lato Heavy" panose="020F0502020204030203" pitchFamily="34" charset="0"/>
                <a:cs typeface="Lato Heavy" panose="020F0502020204030203" pitchFamily="34" charset="0"/>
              </a:rPr>
              <a:t>Any Questions?</a:t>
            </a:r>
            <a:endParaRPr lang="bg-BG" sz="6600" dirty="0">
              <a:solidFill>
                <a:schemeClr val="bg1"/>
              </a:solidFill>
              <a:latin typeface="+mj-lt"/>
              <a:ea typeface="Lato Heavy" panose="020F0502020204030203" pitchFamily="34" charset="0"/>
              <a:cs typeface="Lato Heavy" panose="020F0502020204030203" pitchFamily="34" charset="0"/>
            </a:endParaRPr>
          </a:p>
        </p:txBody>
      </p:sp>
      <p:pic>
        <p:nvPicPr>
          <p:cNvPr id="10" name="Picture 9"/>
          <p:cNvPicPr>
            <a:picLocks noChangeAspect="1"/>
          </p:cNvPicPr>
          <p:nvPr userDrawn="1"/>
        </p:nvPicPr>
        <p:blipFill>
          <a:blip r:embed="rId2"/>
          <a:stretch>
            <a:fillRect/>
          </a:stretch>
        </p:blipFill>
        <p:spPr>
          <a:xfrm>
            <a:off x="4309155" y="1855507"/>
            <a:ext cx="4063468" cy="4161726"/>
          </a:xfrm>
          <a:prstGeom prst="rect">
            <a:avLst/>
          </a:prstGeom>
        </p:spPr>
      </p:pic>
    </p:spTree>
    <p:extLst>
      <p:ext uri="{BB962C8B-B14F-4D97-AF65-F5344CB8AC3E}">
        <p14:creationId xmlns:p14="http://schemas.microsoft.com/office/powerpoint/2010/main" val="323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cense Slide">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3" name="TextBox 2"/>
          <p:cNvSpPr txBox="1"/>
          <p:nvPr userDrawn="1"/>
        </p:nvSpPr>
        <p:spPr>
          <a:xfrm>
            <a:off x="586425" y="537364"/>
            <a:ext cx="3007426" cy="1015663"/>
          </a:xfrm>
          <a:prstGeom prst="rect">
            <a:avLst/>
          </a:prstGeom>
          <a:noFill/>
        </p:spPr>
        <p:txBody>
          <a:bodyPr wrap="none" rtlCol="0">
            <a:spAutoFit/>
          </a:bodyPr>
          <a:lstStyle/>
          <a:p>
            <a:r>
              <a:rPr lang="en-US" sz="6000" dirty="0">
                <a:solidFill>
                  <a:schemeClr val="tx2"/>
                </a:solidFill>
                <a:latin typeface="+mj-lt"/>
              </a:rPr>
              <a:t>License</a:t>
            </a:r>
            <a:endParaRPr lang="bg-BG" sz="6000" dirty="0">
              <a:solidFill>
                <a:schemeClr val="tx2"/>
              </a:solidFill>
              <a:latin typeface="+mj-lt"/>
            </a:endParaRPr>
          </a:p>
        </p:txBody>
      </p:sp>
      <p:pic>
        <p:nvPicPr>
          <p:cNvPr id="5" name="Picture 4">
            <a:hlinkClick r:id="rId2" tooltip="This work is licensed under the &quot;Creative Commons Attribution-NonCommercial-ShareAlike 4.0 International&quot; license"/>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35493" y="4724882"/>
            <a:ext cx="3170776" cy="1109380"/>
          </a:xfrm>
          <a:prstGeom prst="roundRect">
            <a:avLst>
              <a:gd name="adj" fmla="val 4326"/>
            </a:avLst>
          </a:prstGeom>
          <a:noFill/>
          <a:ln>
            <a:noFill/>
          </a:ln>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326571" y="1875454"/>
            <a:ext cx="11588620" cy="1877437"/>
          </a:xfrm>
          <a:prstGeom prst="rect">
            <a:avLst/>
          </a:prstGeom>
          <a:noFill/>
        </p:spPr>
        <p:txBody>
          <a:bodyPr wrap="square" rtlCol="0">
            <a:spAutoFit/>
          </a:bodyPr>
          <a:lstStyle/>
          <a:p>
            <a:r>
              <a:rPr lang="en-US" sz="3200" dirty="0"/>
              <a:t>This course (slides, examples, demos, videos, homework, etc.)</a:t>
            </a:r>
            <a:br>
              <a:rPr lang="en-US" sz="3200" dirty="0"/>
            </a:br>
            <a:r>
              <a:rPr lang="en-US" sz="3200" dirty="0"/>
              <a:t>is licensed under the "</a:t>
            </a:r>
            <a:r>
              <a:rPr lang="en-US" sz="3200" dirty="0">
                <a:hlinkClick r:id="rId2"/>
              </a:rPr>
              <a:t>Creative Commons </a:t>
            </a:r>
            <a:r>
              <a:rPr lang="en-US" sz="3200" noProof="1">
                <a:hlinkClick r:id="rId2"/>
              </a:rPr>
              <a:t>Attribution-NonCommercial-ShareAlike</a:t>
            </a:r>
            <a:r>
              <a:rPr lang="en-US" sz="3200" dirty="0">
                <a:hlinkClick r:id="rId2"/>
              </a:rPr>
              <a:t> 4.0 International</a:t>
            </a:r>
            <a:r>
              <a:rPr lang="en-US" sz="3200" dirty="0"/>
              <a:t>" license</a:t>
            </a:r>
            <a:endParaRPr lang="bg-BG" sz="3200" dirty="0"/>
          </a:p>
          <a:p>
            <a:pPr marL="0" indent="0">
              <a:buNone/>
            </a:pPr>
            <a:endParaRPr lang="bg-BG" sz="2000" dirty="0"/>
          </a:p>
        </p:txBody>
      </p:sp>
    </p:spTree>
    <p:extLst>
      <p:ext uri="{BB962C8B-B14F-4D97-AF65-F5344CB8AC3E}">
        <p14:creationId xmlns:p14="http://schemas.microsoft.com/office/powerpoint/2010/main" val="1258934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bg>
      <p:bgPr>
        <a:gradFill rotWithShape="1">
          <a:gsLst>
            <a:gs pos="0">
              <a:schemeClr val="bg1">
                <a:tint val="93000"/>
                <a:satMod val="150000"/>
                <a:shade val="98000"/>
                <a:lumMod val="102000"/>
              </a:schemeClr>
            </a:gs>
            <a:gs pos="50000">
              <a:schemeClr val="bg1">
                <a:tint val="98000"/>
                <a:satMod val="130000"/>
                <a:shade val="90000"/>
                <a:lumMod val="103000"/>
                <a:alpha val="63000"/>
              </a:schemeClr>
            </a:gs>
            <a:gs pos="100000">
              <a:schemeClr val="bg1">
                <a:shade val="63000"/>
                <a:satMod val="120000"/>
                <a:alpha val="31000"/>
              </a:schemeClr>
            </a:gs>
          </a:gsLst>
          <a:lin ang="5400000" scaled="0"/>
        </a:gradFill>
        <a:effectLst/>
      </p:bgPr>
    </p:bg>
    <p:spTree>
      <p:nvGrpSpPr>
        <p:cNvPr id="1" name=""/>
        <p:cNvGrpSpPr/>
        <p:nvPr/>
      </p:nvGrpSpPr>
      <p:grpSpPr>
        <a:xfrm>
          <a:off x="0" y="0"/>
          <a:ext cx="0" cy="0"/>
          <a:chOff x="0" y="0"/>
          <a:chExt cx="0" cy="0"/>
        </a:xfrm>
      </p:grpSpPr>
      <p:sp>
        <p:nvSpPr>
          <p:cNvPr id="7" name="TextBox 6"/>
          <p:cNvSpPr txBox="1"/>
          <p:nvPr userDrawn="1"/>
        </p:nvSpPr>
        <p:spPr>
          <a:xfrm>
            <a:off x="326571" y="2252168"/>
            <a:ext cx="11588620" cy="2308324"/>
          </a:xfrm>
          <a:prstGeom prst="rect">
            <a:avLst/>
          </a:prstGeom>
          <a:noFill/>
        </p:spPr>
        <p:txBody>
          <a:bodyPr wrap="square" rtlCol="0">
            <a:spAutoFit/>
          </a:bodyPr>
          <a:lstStyle/>
          <a:p>
            <a:pPr marL="457200" indent="-457200">
              <a:lnSpc>
                <a:spcPct val="100000"/>
              </a:lnSpc>
              <a:buFont typeface="Arial" panose="020B0604020202020204" pitchFamily="34" charset="0"/>
              <a:buChar char="•"/>
            </a:pPr>
            <a:r>
              <a:rPr lang="en-US" sz="2800" dirty="0"/>
              <a:t>Software University Foundation – </a:t>
            </a:r>
            <a:r>
              <a:rPr lang="en-US" sz="2400" noProof="1">
                <a:hlinkClick r:id="rId2"/>
              </a:rPr>
              <a:t>softuni.org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High-Quality Education – </a:t>
            </a:r>
            <a:r>
              <a:rPr lang="en-US" sz="2400" noProof="1">
                <a:hlinkClick r:id="rId3"/>
              </a:rPr>
              <a:t>softuni.bg</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a:t>
            </a:r>
            <a:r>
              <a:rPr lang="en-US" sz="2800" baseline="0" dirty="0"/>
              <a:t> Facebook </a:t>
            </a:r>
            <a:r>
              <a:rPr lang="en-US" sz="2800" dirty="0"/>
              <a:t>– </a:t>
            </a:r>
            <a:r>
              <a:rPr lang="en-US" sz="2400" noProof="1">
                <a:hlinkClick r:id="rId4"/>
              </a:rPr>
              <a:t>facebook.com/SoftwareUniversity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Software University – YouTube –</a:t>
            </a:r>
            <a:r>
              <a:rPr lang="en-US" sz="2800" baseline="0" dirty="0"/>
              <a:t> </a:t>
            </a:r>
            <a:r>
              <a:rPr lang="en-US" sz="2400" noProof="1">
                <a:hlinkClick r:id="rId5"/>
              </a:rPr>
              <a:t>youtube.com/SoftwareUniversity</a:t>
            </a:r>
            <a:endParaRPr lang="en-US" sz="2400" noProof="1"/>
          </a:p>
          <a:p>
            <a:pPr marL="457200" marR="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noProof="1"/>
              <a:t>Software University –</a:t>
            </a:r>
            <a:r>
              <a:rPr lang="en-US" sz="2800" baseline="0" noProof="1"/>
              <a:t> </a:t>
            </a:r>
            <a:r>
              <a:rPr lang="en-US" sz="2800" noProof="1"/>
              <a:t>Forums – </a:t>
            </a:r>
            <a:r>
              <a:rPr lang="en-US" sz="2400" dirty="0">
                <a:hlinkClick r:id="rId6"/>
              </a:rPr>
              <a:t>forum.softuni.bg</a:t>
            </a:r>
            <a:endParaRPr lang="en-US" sz="3200" noProof="1"/>
          </a:p>
        </p:txBody>
      </p:sp>
      <p:sp>
        <p:nvSpPr>
          <p:cNvPr id="4" name="TextBox 3"/>
          <p:cNvSpPr txBox="1"/>
          <p:nvPr userDrawn="1"/>
        </p:nvSpPr>
        <p:spPr>
          <a:xfrm>
            <a:off x="586425" y="537364"/>
            <a:ext cx="9500678" cy="1015663"/>
          </a:xfrm>
          <a:prstGeom prst="rect">
            <a:avLst/>
          </a:prstGeom>
          <a:noFill/>
        </p:spPr>
        <p:txBody>
          <a:bodyPr wrap="none" rtlCol="0">
            <a:spAutoFit/>
          </a:bodyPr>
          <a:lstStyle/>
          <a:p>
            <a:r>
              <a:rPr lang="en-US" sz="6000" dirty="0">
                <a:solidFill>
                  <a:schemeClr val="tx2"/>
                </a:solidFill>
                <a:latin typeface="+mj-lt"/>
              </a:rPr>
              <a:t>Free Trainings @ SoftUni</a:t>
            </a:r>
          </a:p>
        </p:txBody>
      </p:sp>
    </p:spTree>
    <p:extLst>
      <p:ext uri="{BB962C8B-B14F-4D97-AF65-F5344CB8AC3E}">
        <p14:creationId xmlns:p14="http://schemas.microsoft.com/office/powerpoint/2010/main" val="11583406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o Questions Slide">
    <p:bg>
      <p:bgRef idx="1001">
        <a:schemeClr val="bg1"/>
      </p:bgRef>
    </p:bg>
    <p:spTree>
      <p:nvGrpSpPr>
        <p:cNvPr id="1" name=""/>
        <p:cNvGrpSpPr/>
        <p:nvPr/>
      </p:nvGrpSpPr>
      <p:grpSpPr>
        <a:xfrm>
          <a:off x="0" y="0"/>
          <a:ext cx="0" cy="0"/>
          <a:chOff x="0" y="0"/>
          <a:chExt cx="0" cy="0"/>
        </a:xfrm>
      </p:grpSpPr>
      <p:sp>
        <p:nvSpPr>
          <p:cNvPr id="6" name="TextBox 5"/>
          <p:cNvSpPr txBox="1"/>
          <p:nvPr userDrawn="1"/>
        </p:nvSpPr>
        <p:spPr>
          <a:xfrm>
            <a:off x="1" y="381230"/>
            <a:ext cx="12191999" cy="1200329"/>
          </a:xfrm>
          <a:prstGeom prst="rect">
            <a:avLst/>
          </a:prstGeom>
          <a:noFill/>
        </p:spPr>
        <p:txBody>
          <a:bodyPr wrap="square" rtlCol="0">
            <a:spAutoFit/>
          </a:bodyPr>
          <a:lstStyle/>
          <a:p>
            <a:pPr algn="ctr"/>
            <a:r>
              <a:rPr lang="en-US" sz="72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Any Questions?</a:t>
            </a:r>
            <a:endParaRPr lang="bg-BG" sz="72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7" name="TextBox 6"/>
          <p:cNvSpPr txBox="1"/>
          <p:nvPr userDrawn="1"/>
        </p:nvSpPr>
        <p:spPr>
          <a:xfrm>
            <a:off x="1" y="2323449"/>
            <a:ext cx="12192000" cy="1107996"/>
          </a:xfrm>
          <a:prstGeom prst="rect">
            <a:avLst/>
          </a:prstGeom>
          <a:noFill/>
        </p:spPr>
        <p:txBody>
          <a:bodyPr wrap="square" rtlCol="0" anchor="ctr">
            <a:spAutoFit/>
          </a:bodyPr>
          <a:lstStyle/>
          <a:p>
            <a:pPr algn="ctr"/>
            <a:r>
              <a:rPr lang="en-US" sz="66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sli.do</a:t>
            </a:r>
            <a:endParaRPr lang="bg-BG" sz="66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8" name="TextBox 7"/>
          <p:cNvSpPr txBox="1"/>
          <p:nvPr userDrawn="1"/>
        </p:nvSpPr>
        <p:spPr>
          <a:xfrm>
            <a:off x="-360484" y="3085387"/>
            <a:ext cx="5082746" cy="1862048"/>
          </a:xfrm>
          <a:prstGeom prst="rect">
            <a:avLst/>
          </a:prstGeom>
          <a:noFill/>
        </p:spPr>
        <p:txBody>
          <a:bodyPr wrap="square" rtlCol="0" anchor="ctr">
            <a:spAutoFit/>
          </a:bodyPr>
          <a:lstStyle/>
          <a:p>
            <a:pPr algn="r"/>
            <a:r>
              <a:rPr lang="en-US" sz="11500" dirty="0">
                <a:solidFill>
                  <a:srgbClr val="234465"/>
                </a:solidFill>
                <a:latin typeface="Montserrat" panose="00000500000000000000" pitchFamily="50" charset="0"/>
                <a:ea typeface="Lato Heavy" panose="020F0502020204030203" pitchFamily="34" charset="0"/>
                <a:cs typeface="Lato Heavy" panose="020F0502020204030203" pitchFamily="34" charset="0"/>
              </a:rPr>
              <a:t>#</a:t>
            </a:r>
            <a:endParaRPr lang="bg-BG" sz="11500" dirty="0">
              <a:solidFill>
                <a:srgbClr val="234465"/>
              </a:solidFill>
              <a:latin typeface="Lato Heavy" panose="020F0502020204030203" pitchFamily="34" charset="0"/>
              <a:ea typeface="Lato Heavy" panose="020F0502020204030203" pitchFamily="34" charset="0"/>
              <a:cs typeface="Lato Heavy" panose="020F0502020204030203" pitchFamily="34" charset="0"/>
            </a:endParaRPr>
          </a:p>
        </p:txBody>
      </p:sp>
      <p:sp>
        <p:nvSpPr>
          <p:cNvPr id="9" name="Text Placeholder 17"/>
          <p:cNvSpPr>
            <a:spLocks noGrp="1"/>
          </p:cNvSpPr>
          <p:nvPr>
            <p:ph type="body" sz="quarter" idx="10" hasCustomPrompt="1"/>
          </p:nvPr>
        </p:nvSpPr>
        <p:spPr>
          <a:xfrm>
            <a:off x="4625549" y="3305757"/>
            <a:ext cx="6195068" cy="1641678"/>
          </a:xfrm>
          <a:prstGeom prst="rect">
            <a:avLst/>
          </a:prstGeom>
        </p:spPr>
        <p:txBody>
          <a:bodyPr anchor="ctr">
            <a:noAutofit/>
          </a:bodyPr>
          <a:lstStyle>
            <a:lvl1pPr marL="0" indent="0">
              <a:buNone/>
              <a:defRPr sz="11500">
                <a:solidFill>
                  <a:srgbClr val="FFA000"/>
                </a:solidFill>
                <a:latin typeface="Montserrat" panose="00000500000000000000" pitchFamily="50" charset="0"/>
                <a:ea typeface="Lato Heavy" panose="020F0502020204030203" pitchFamily="34" charset="0"/>
                <a:cs typeface="Lato Heavy" panose="020F0502020204030203" pitchFamily="34" charset="0"/>
              </a:defRPr>
            </a:lvl1pPr>
          </a:lstStyle>
          <a:p>
            <a:pPr lvl="0"/>
            <a:r>
              <a:rPr lang="en-US" dirty="0"/>
              <a:t>Code</a:t>
            </a:r>
            <a:endParaRPr lang="bg-BG" dirty="0"/>
          </a:p>
        </p:txBody>
      </p:sp>
    </p:spTree>
    <p:extLst>
      <p:ext uri="{BB962C8B-B14F-4D97-AF65-F5344CB8AC3E}">
        <p14:creationId xmlns:p14="http://schemas.microsoft.com/office/powerpoint/2010/main" val="21146740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Section">
    <p:bg>
      <p:bgRef idx="1001">
        <a:schemeClr val="bg1"/>
      </p:bgRef>
    </p:bg>
    <p:spTree>
      <p:nvGrpSpPr>
        <p:cNvPr id="1" name=""/>
        <p:cNvGrpSpPr/>
        <p:nvPr/>
      </p:nvGrpSpPr>
      <p:grpSpPr>
        <a:xfrm>
          <a:off x="0" y="0"/>
          <a:ext cx="0" cy="0"/>
          <a:chOff x="0" y="0"/>
          <a:chExt cx="0" cy="0"/>
        </a:xfrm>
      </p:grpSpPr>
      <p:sp>
        <p:nvSpPr>
          <p:cNvPr id="10" name="Content Placeholder 9"/>
          <p:cNvSpPr>
            <a:spLocks noGrp="1"/>
          </p:cNvSpPr>
          <p:nvPr>
            <p:ph sz="quarter" idx="10" hasCustomPrompt="1"/>
          </p:nvPr>
        </p:nvSpPr>
        <p:spPr>
          <a:xfrm>
            <a:off x="0" y="0"/>
            <a:ext cx="12192000" cy="5819775"/>
          </a:xfrm>
        </p:spPr>
        <p:txBody>
          <a:bodyPr anchor="ctr">
            <a:normAutofit/>
          </a:bodyPr>
          <a:lstStyle>
            <a:lvl1pPr algn="ctr">
              <a:defRPr sz="8000" baseline="0">
                <a:latin typeface="+mj-lt"/>
              </a:defRPr>
            </a:lvl1pPr>
          </a:lstStyle>
          <a:p>
            <a:pPr lvl="0"/>
            <a:r>
              <a:rPr lang="en-US" dirty="0"/>
              <a:t>Section Title</a:t>
            </a:r>
            <a:endParaRPr lang="bg-BG" dirty="0"/>
          </a:p>
        </p:txBody>
      </p:sp>
      <p:sp>
        <p:nvSpPr>
          <p:cNvPr id="3" name="Content Placeholder 2"/>
          <p:cNvSpPr>
            <a:spLocks noGrp="1"/>
          </p:cNvSpPr>
          <p:nvPr>
            <p:ph sz="quarter" idx="12" hasCustomPrompt="1"/>
          </p:nvPr>
        </p:nvSpPr>
        <p:spPr>
          <a:xfrm>
            <a:off x="0" y="3597964"/>
            <a:ext cx="12192000" cy="940699"/>
          </a:xfrm>
        </p:spPr>
        <p:txBody>
          <a:bodyPr>
            <a:normAutofit/>
          </a:bodyPr>
          <a:lstStyle>
            <a:lvl1pPr algn="ctr">
              <a:defRPr sz="5400">
                <a:solidFill>
                  <a:schemeClr val="bg2"/>
                </a:solidFill>
              </a:defRPr>
            </a:lvl1pPr>
          </a:lstStyle>
          <a:p>
            <a:pPr lvl="0"/>
            <a:r>
              <a:rPr lang="en-US" dirty="0"/>
              <a:t>Section Subtitle</a:t>
            </a:r>
            <a:endParaRPr lang="bg-BG" dirty="0"/>
          </a:p>
        </p:txBody>
      </p:sp>
      <p:sp>
        <p:nvSpPr>
          <p:cNvPr id="6" name="Diagonal Stripe 5"/>
          <p:cNvSpPr/>
          <p:nvPr userDrawn="1"/>
        </p:nvSpPr>
        <p:spPr>
          <a:xfrm>
            <a:off x="0" y="787399"/>
            <a:ext cx="1684867" cy="1464733"/>
          </a:xfrm>
          <a:prstGeom prst="diagStripe">
            <a:avLst>
              <a:gd name="adj" fmla="val 621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1" name="Diagonal Stripe 10"/>
          <p:cNvSpPr/>
          <p:nvPr userDrawn="1"/>
        </p:nvSpPr>
        <p:spPr>
          <a:xfrm rot="2937883">
            <a:off x="2763606" y="-2990642"/>
            <a:ext cx="6591200" cy="7572374"/>
          </a:xfrm>
          <a:prstGeom prst="diagStripe">
            <a:avLst>
              <a:gd name="adj" fmla="val 9201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nvGrpSpPr>
          <p:cNvPr id="8" name="Group 7"/>
          <p:cNvGrpSpPr/>
          <p:nvPr userDrawn="1"/>
        </p:nvGrpSpPr>
        <p:grpSpPr>
          <a:xfrm rot="10800000">
            <a:off x="2338294" y="2673232"/>
            <a:ext cx="9853706" cy="6591200"/>
            <a:chOff x="1133382" y="2851032"/>
            <a:chExt cx="9853706" cy="6591200"/>
          </a:xfrm>
          <a:solidFill>
            <a:schemeClr val="tx1"/>
          </a:solidFill>
        </p:grpSpPr>
        <p:sp>
          <p:nvSpPr>
            <p:cNvPr id="16" name="Diagonal Stripe 15"/>
            <p:cNvSpPr/>
            <p:nvPr userDrawn="1"/>
          </p:nvSpPr>
          <p:spPr>
            <a:xfrm>
              <a:off x="1133382" y="6146799"/>
              <a:ext cx="1684867" cy="1464733"/>
            </a:xfrm>
            <a:prstGeom prst="diagStripe">
              <a:avLst>
                <a:gd name="adj" fmla="val 6213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sp>
          <p:nvSpPr>
            <p:cNvPr id="17" name="Diagonal Stripe 16"/>
            <p:cNvSpPr/>
            <p:nvPr userDrawn="1"/>
          </p:nvSpPr>
          <p:spPr>
            <a:xfrm rot="2937883">
              <a:off x="3905301" y="2360445"/>
              <a:ext cx="6591200" cy="7572374"/>
            </a:xfrm>
            <a:prstGeom prst="diagStripe">
              <a:avLst>
                <a:gd name="adj" fmla="val 9201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chemeClr val="tx1"/>
                </a:solidFill>
              </a:endParaRPr>
            </a:p>
          </p:txBody>
        </p:sp>
      </p:grpSp>
    </p:spTree>
    <p:extLst>
      <p:ext uri="{BB962C8B-B14F-4D97-AF65-F5344CB8AC3E}">
        <p14:creationId xmlns:p14="http://schemas.microsoft.com/office/powerpoint/2010/main" val="12263950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ntent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6425" y="605676"/>
            <a:ext cx="11591748" cy="947351"/>
          </a:xfrm>
        </p:spPr>
        <p:txBody>
          <a:bodyPr/>
          <a:lstStyle>
            <a:lvl1pPr>
              <a:defRPr sz="6000" baseline="0"/>
            </a:lvl1pPr>
          </a:lstStyle>
          <a:p>
            <a:r>
              <a:rPr lang="en-US" dirty="0"/>
              <a:t>Content Slide Title</a:t>
            </a:r>
            <a:endParaRPr lang="bg-BG" dirty="0"/>
          </a:p>
        </p:txBody>
      </p:sp>
      <p:sp>
        <p:nvSpPr>
          <p:cNvPr id="5" name="Content Placeholder 4"/>
          <p:cNvSpPr>
            <a:spLocks noGrp="1"/>
          </p:cNvSpPr>
          <p:nvPr>
            <p:ph sz="quarter" idx="10"/>
          </p:nvPr>
        </p:nvSpPr>
        <p:spPr>
          <a:xfrm>
            <a:off x="798512" y="1995854"/>
            <a:ext cx="10569703" cy="44955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40964393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 Triangle">
    <p:bg>
      <p:bgRef idx="1001">
        <a:schemeClr val="bg1"/>
      </p:bgRef>
    </p:bg>
    <p:spTree>
      <p:nvGrpSpPr>
        <p:cNvPr id="1" name=""/>
        <p:cNvGrpSpPr/>
        <p:nvPr/>
      </p:nvGrpSpPr>
      <p:grpSpPr>
        <a:xfrm>
          <a:off x="0" y="0"/>
          <a:ext cx="0" cy="0"/>
          <a:chOff x="0" y="0"/>
          <a:chExt cx="0" cy="0"/>
        </a:xfrm>
      </p:grpSpPr>
      <p:sp>
        <p:nvSpPr>
          <p:cNvPr id="7" name="Isosceles Triangle 6"/>
          <p:cNvSpPr/>
          <p:nvPr userDrawn="1"/>
        </p:nvSpPr>
        <p:spPr>
          <a:xfrm rot="5400000">
            <a:off x="2657566" y="-2657566"/>
            <a:ext cx="6876868" cy="12192000"/>
          </a:xfrm>
          <a:prstGeom prst="triangle">
            <a:avLst>
              <a:gd name="adj" fmla="val 100000"/>
            </a:avLst>
          </a:prstGeom>
          <a:solidFill>
            <a:srgbClr val="23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TextBox 8"/>
          <p:cNvSpPr txBox="1"/>
          <p:nvPr userDrawn="1"/>
        </p:nvSpPr>
        <p:spPr>
          <a:xfrm rot="1776987">
            <a:off x="2473719" y="1425778"/>
            <a:ext cx="5584371" cy="1862048"/>
          </a:xfrm>
          <a:prstGeom prst="rect">
            <a:avLst/>
          </a:prstGeom>
          <a:noFill/>
        </p:spPr>
        <p:txBody>
          <a:bodyPr wrap="square" rtlCol="0" anchor="ctr">
            <a:spAutoFit/>
          </a:bodyPr>
          <a:lstStyle/>
          <a:p>
            <a:pPr algn="r"/>
            <a:r>
              <a:rPr lang="en-US" sz="11500" dirty="0">
                <a:solidFill>
                  <a:srgbClr val="234465"/>
                </a:solidFill>
                <a:latin typeface="+mj-lt"/>
                <a:ea typeface="Lato Heavy" panose="020F0502020204030203" pitchFamily="34" charset="0"/>
                <a:cs typeface="Lato Heavy" panose="020F0502020204030203" pitchFamily="34" charset="0"/>
              </a:rPr>
              <a:t>BREAK</a:t>
            </a:r>
            <a:endParaRPr lang="bg-BG" sz="11500" dirty="0">
              <a:solidFill>
                <a:srgbClr val="234465"/>
              </a:solidFill>
              <a:latin typeface="+mj-lt"/>
              <a:ea typeface="Lato Heavy" panose="020F0502020204030203" pitchFamily="34" charset="0"/>
              <a:cs typeface="Lato Heavy" panose="020F0502020204030203" pitchFamily="34" charset="0"/>
            </a:endParaRPr>
          </a:p>
        </p:txBody>
      </p:sp>
      <p:sp>
        <p:nvSpPr>
          <p:cNvPr id="14" name="Text Placeholder 13"/>
          <p:cNvSpPr>
            <a:spLocks noGrp="1"/>
          </p:cNvSpPr>
          <p:nvPr>
            <p:ph type="body" sz="quarter" idx="10" hasCustomPrompt="1"/>
          </p:nvPr>
        </p:nvSpPr>
        <p:spPr>
          <a:xfrm rot="1800000">
            <a:off x="6462442" y="4113147"/>
            <a:ext cx="2445271" cy="1523104"/>
          </a:xfrm>
        </p:spPr>
        <p:txBody>
          <a:bodyPr>
            <a:noAutofit/>
          </a:bodyPr>
          <a:lstStyle>
            <a:lvl1pPr algn="ctr">
              <a:defRPr sz="11500">
                <a:solidFill>
                  <a:srgbClr val="FFA000"/>
                </a:solidFill>
                <a:latin typeface="+mj-lt"/>
                <a:ea typeface="Lato Heavy" panose="020F0502020204030203" pitchFamily="34" charset="0"/>
                <a:cs typeface="Lato Heavy" panose="020F0502020204030203" pitchFamily="34" charset="0"/>
              </a:defRPr>
            </a:lvl1pPr>
          </a:lstStyle>
          <a:p>
            <a:pPr lvl="0"/>
            <a:r>
              <a:rPr lang="en-US" dirty="0"/>
              <a:t>X</a:t>
            </a:r>
            <a:endParaRPr lang="bg-BG" dirty="0"/>
          </a:p>
        </p:txBody>
      </p:sp>
    </p:spTree>
    <p:extLst>
      <p:ext uri="{BB962C8B-B14F-4D97-AF65-F5344CB8AC3E}">
        <p14:creationId xmlns:p14="http://schemas.microsoft.com/office/powerpoint/2010/main" val="1890371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 with Topic">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7"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pic>
        <p:nvPicPr>
          <p:cNvPr id="13" name="Picture 12"/>
          <p:cNvPicPr>
            <a:picLocks noChangeAspect="1"/>
          </p:cNvPicPr>
          <p:nvPr userDrawn="1"/>
        </p:nvPicPr>
        <p:blipFill>
          <a:blip r:embed="rId2"/>
          <a:stretch>
            <a:fillRect/>
          </a:stretch>
        </p:blipFill>
        <p:spPr>
          <a:xfrm>
            <a:off x="4172938" y="2496002"/>
            <a:ext cx="3839904" cy="3966493"/>
          </a:xfrm>
          <a:prstGeom prst="rect">
            <a:avLst/>
          </a:prstGeom>
        </p:spPr>
      </p:pic>
    </p:spTree>
    <p:extLst>
      <p:ext uri="{BB962C8B-B14F-4D97-AF65-F5344CB8AC3E}">
        <p14:creationId xmlns:p14="http://schemas.microsoft.com/office/powerpoint/2010/main" val="51286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 with Time Limit">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pic>
        <p:nvPicPr>
          <p:cNvPr id="13" name="Picture 12"/>
          <p:cNvPicPr>
            <a:picLocks noChangeAspect="1"/>
          </p:cNvPicPr>
          <p:nvPr userDrawn="1"/>
        </p:nvPicPr>
        <p:blipFill>
          <a:blip r:embed="rId2"/>
          <a:stretch>
            <a:fillRect/>
          </a:stretch>
        </p:blipFill>
        <p:spPr>
          <a:xfrm>
            <a:off x="7022394" y="1973754"/>
            <a:ext cx="4180114" cy="4317919"/>
          </a:xfrm>
          <a:prstGeom prst="rect">
            <a:avLst/>
          </a:prstGeom>
        </p:spPr>
      </p:pic>
      <p:sp>
        <p:nvSpPr>
          <p:cNvPr id="3" name="Text Placeholder 2"/>
          <p:cNvSpPr>
            <a:spLocks noGrp="1"/>
          </p:cNvSpPr>
          <p:nvPr>
            <p:ph type="body" sz="quarter" idx="10"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8" name="TextBox 7"/>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Tree>
    <p:extLst>
      <p:ext uri="{BB962C8B-B14F-4D97-AF65-F5344CB8AC3E}">
        <p14:creationId xmlns:p14="http://schemas.microsoft.com/office/powerpoint/2010/main" val="10045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s with Topic and Tim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215822" y="2496002"/>
            <a:ext cx="3756977" cy="3880833"/>
          </a:xfrm>
          <a:prstGeom prst="rect">
            <a:avLst/>
          </a:prstGeom>
        </p:spPr>
      </p:pic>
      <p:sp>
        <p:nvSpPr>
          <p:cNvPr id="9" name="Text Placeholder 2"/>
          <p:cNvSpPr>
            <a:spLocks noGrp="1"/>
          </p:cNvSpPr>
          <p:nvPr>
            <p:ph type="body" sz="quarter" idx="11" hasCustomPrompt="1"/>
          </p:nvPr>
        </p:nvSpPr>
        <p:spPr>
          <a:xfrm>
            <a:off x="550084" y="2599276"/>
            <a:ext cx="2874249" cy="2117303"/>
          </a:xfrm>
        </p:spPr>
        <p:txBody>
          <a:bodyPr>
            <a:noAutofit/>
          </a:bodyPr>
          <a:lstStyle>
            <a:lvl1pPr algn="ctr">
              <a:defRPr sz="16600" baseline="0"/>
            </a:lvl1pPr>
          </a:lstStyle>
          <a:p>
            <a:pPr lvl="0"/>
            <a:r>
              <a:rPr lang="en-US" dirty="0"/>
              <a:t>X</a:t>
            </a:r>
            <a:endParaRPr lang="bg-BG" dirty="0"/>
          </a:p>
        </p:txBody>
      </p:sp>
      <p:sp>
        <p:nvSpPr>
          <p:cNvPr id="10" name="TextBox 9"/>
          <p:cNvSpPr txBox="1"/>
          <p:nvPr userDrawn="1"/>
        </p:nvSpPr>
        <p:spPr>
          <a:xfrm>
            <a:off x="3609558" y="2969499"/>
            <a:ext cx="4081051" cy="1862048"/>
          </a:xfrm>
          <a:prstGeom prst="rect">
            <a:avLst/>
          </a:prstGeom>
          <a:noFill/>
        </p:spPr>
        <p:txBody>
          <a:bodyPr wrap="square" rtlCol="0" anchor="ctr">
            <a:spAutoFit/>
          </a:bodyPr>
          <a:lstStyle/>
          <a:p>
            <a:pPr algn="l"/>
            <a:r>
              <a:rPr lang="en-US" sz="11500" dirty="0">
                <a:solidFill>
                  <a:schemeClr val="tx1"/>
                </a:solidFill>
                <a:latin typeface="Montserrat Ultra Light" panose="00000300000000000000" pitchFamily="50" charset="0"/>
                <a:ea typeface="Lato Medium" panose="020F0502020204030203" pitchFamily="34" charset="0"/>
                <a:cs typeface="Lato Medium" panose="020F0502020204030203" pitchFamily="34" charset="0"/>
              </a:rPr>
              <a:t>Min</a:t>
            </a:r>
            <a:endParaRPr lang="bg-BG" sz="11500" dirty="0">
              <a:solidFill>
                <a:schemeClr val="tx1"/>
              </a:solidFill>
              <a:latin typeface="Lato Medium" panose="020F0502020204030203" pitchFamily="34" charset="0"/>
              <a:ea typeface="Lato Medium" panose="020F0502020204030203" pitchFamily="34" charset="0"/>
              <a:cs typeface="Lato Medium" panose="020F0502020204030203" pitchFamily="34" charset="0"/>
            </a:endParaRPr>
          </a:p>
        </p:txBody>
      </p:sp>
      <p:sp>
        <p:nvSpPr>
          <p:cNvPr id="11" name="Title 4"/>
          <p:cNvSpPr>
            <a:spLocks noGrp="1"/>
          </p:cNvSpPr>
          <p:nvPr>
            <p:ph type="title" hasCustomPrompt="1"/>
          </p:nvPr>
        </p:nvSpPr>
        <p:spPr>
          <a:xfrm>
            <a:off x="0" y="605676"/>
            <a:ext cx="12178173" cy="947351"/>
          </a:xfrm>
        </p:spPr>
        <p:txBody>
          <a:bodyPr>
            <a:noAutofit/>
          </a:bodyPr>
          <a:lstStyle>
            <a:lvl1pPr algn="ctr">
              <a:defRPr sz="6600" baseline="0"/>
            </a:lvl1pPr>
          </a:lstStyle>
          <a:p>
            <a:r>
              <a:rPr lang="en-US" dirty="0"/>
              <a:t>Exercises in class</a:t>
            </a:r>
            <a:endParaRPr lang="bg-BG" dirty="0"/>
          </a:p>
        </p:txBody>
      </p:sp>
      <p:sp>
        <p:nvSpPr>
          <p:cNvPr id="12" name="Text Placeholder 6"/>
          <p:cNvSpPr>
            <a:spLocks noGrp="1"/>
          </p:cNvSpPr>
          <p:nvPr>
            <p:ph type="body" sz="quarter" idx="10" hasCustomPrompt="1"/>
          </p:nvPr>
        </p:nvSpPr>
        <p:spPr>
          <a:xfrm>
            <a:off x="314048" y="1553027"/>
            <a:ext cx="11557685" cy="942975"/>
          </a:xfrm>
        </p:spPr>
        <p:txBody>
          <a:bodyPr anchor="ctr">
            <a:normAutofit/>
          </a:bodyPr>
          <a:lstStyle>
            <a:lvl1pPr algn="ctr">
              <a:defRPr sz="4000" baseline="0">
                <a:solidFill>
                  <a:schemeClr val="bg1"/>
                </a:solidFill>
              </a:defRPr>
            </a:lvl1pPr>
          </a:lstStyle>
          <a:p>
            <a:pPr lvl="0"/>
            <a:r>
              <a:rPr lang="en-US" dirty="0"/>
              <a:t>Exercise Topic</a:t>
            </a:r>
            <a:endParaRPr lang="bg-BG" dirty="0"/>
          </a:p>
        </p:txBody>
      </p:sp>
    </p:spTree>
    <p:extLst>
      <p:ext uri="{BB962C8B-B14F-4D97-AF65-F5344CB8AC3E}">
        <p14:creationId xmlns:p14="http://schemas.microsoft.com/office/powerpoint/2010/main" val="36194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ve Demo with Topic">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605676"/>
            <a:ext cx="12178173" cy="947351"/>
          </a:xfrm>
        </p:spPr>
        <p:txBody>
          <a:bodyPr/>
          <a:lstStyle>
            <a:lvl1pPr algn="ctr">
              <a:defRPr>
                <a:solidFill>
                  <a:schemeClr val="bg2"/>
                </a:solidFill>
              </a:defRPr>
            </a:lvl1pPr>
          </a:lstStyle>
          <a:p>
            <a:r>
              <a:rPr lang="en-US" dirty="0"/>
              <a:t>Live Demo</a:t>
            </a:r>
            <a:endParaRPr lang="bg-BG" dirty="0"/>
          </a:p>
        </p:txBody>
      </p:sp>
      <p:sp>
        <p:nvSpPr>
          <p:cNvPr id="3" name="Text Placeholder 6"/>
          <p:cNvSpPr>
            <a:spLocks noGrp="1"/>
          </p:cNvSpPr>
          <p:nvPr>
            <p:ph type="body" sz="quarter" idx="10" hasCustomPrompt="1"/>
          </p:nvPr>
        </p:nvSpPr>
        <p:spPr>
          <a:xfrm>
            <a:off x="314048" y="1553026"/>
            <a:ext cx="11557685" cy="942975"/>
          </a:xfrm>
        </p:spPr>
        <p:txBody>
          <a:bodyPr anchor="ctr">
            <a:normAutofit/>
          </a:bodyPr>
          <a:lstStyle>
            <a:lvl1pPr algn="ctr">
              <a:defRPr sz="4000" baseline="0">
                <a:solidFill>
                  <a:schemeClr val="bg1"/>
                </a:solidFill>
              </a:defRPr>
            </a:lvl1pPr>
          </a:lstStyle>
          <a:p>
            <a:pPr lvl="0"/>
            <a:r>
              <a:rPr lang="en-US" dirty="0"/>
              <a:t>Live Demo Topic</a:t>
            </a:r>
            <a:endParaRPr lang="bg-BG" dirty="0"/>
          </a:p>
        </p:txBody>
      </p:sp>
      <p:pic>
        <p:nvPicPr>
          <p:cNvPr id="4" name="Picture 3" descr="http://softuni.bg" title="SoftUni Code Wizar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4403021" y="2669855"/>
            <a:ext cx="3377715" cy="3706824"/>
          </a:xfrm>
          <a:prstGeom prst="rect">
            <a:avLst/>
          </a:prstGeom>
        </p:spPr>
      </p:pic>
    </p:spTree>
    <p:extLst>
      <p:ext uri="{BB962C8B-B14F-4D97-AF65-F5344CB8AC3E}">
        <p14:creationId xmlns:p14="http://schemas.microsoft.com/office/powerpoint/2010/main" val="33323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586425" y="605676"/>
            <a:ext cx="11591748" cy="947351"/>
          </a:xfrm>
          <a:prstGeom prst="rect">
            <a:avLst/>
          </a:prstGeom>
        </p:spPr>
        <p:txBody>
          <a:bodyPr vert="horz" lIns="91440" tIns="45720" rIns="91440" bIns="45720" rtlCol="0" anchor="ctr">
            <a:noAutofit/>
          </a:bodyPr>
          <a:lstStyle/>
          <a:p>
            <a:r>
              <a:rPr lang="en-US"/>
              <a:t>Click to edit Master title style</a:t>
            </a:r>
            <a:endParaRPr lang="bg-BG"/>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bg-BG" dirty="0"/>
          </a:p>
        </p:txBody>
      </p:sp>
    </p:spTree>
    <p:extLst>
      <p:ext uri="{BB962C8B-B14F-4D97-AF65-F5344CB8AC3E}">
        <p14:creationId xmlns:p14="http://schemas.microsoft.com/office/powerpoint/2010/main" val="3464803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0" r:id="rId3"/>
    <p:sldLayoutId id="2147483688" r:id="rId4"/>
    <p:sldLayoutId id="2147483689" r:id="rId5"/>
    <p:sldLayoutId id="2147483690" r:id="rId6"/>
    <p:sldLayoutId id="2147483693" r:id="rId7"/>
    <p:sldLayoutId id="2147483695" r:id="rId8"/>
    <p:sldLayoutId id="2147483691" r:id="rId9"/>
    <p:sldLayoutId id="2147483696" r:id="rId10"/>
    <p:sldLayoutId id="2147483699" r:id="rId11"/>
    <p:sldLayoutId id="2147483697" r:id="rId12"/>
    <p:sldLayoutId id="214748369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6000" kern="1200">
          <a:solidFill>
            <a:srgbClr val="234465"/>
          </a:solidFill>
          <a:latin typeface="+mj-lt"/>
          <a:ea typeface="Lato Heavy" panose="020F0502020204030203" pitchFamily="34" charset="0"/>
          <a:cs typeface="Lato Heavy" panose="020F0502020204030203" pitchFamily="34" charset="0"/>
        </a:defRPr>
      </a:lvl1pPr>
    </p:titleStyle>
    <p:bodyStyle>
      <a:lvl1pPr marL="0" indent="0" algn="l" defTabSz="914400" rtl="0" eaLnBrk="1" latinLnBrk="0" hangingPunct="1">
        <a:lnSpc>
          <a:spcPct val="90000"/>
        </a:lnSpc>
        <a:spcBef>
          <a:spcPts val="1000"/>
        </a:spcBef>
        <a:buFontTx/>
        <a:buNone/>
        <a:defRPr sz="4400" kern="1200">
          <a:solidFill>
            <a:srgbClr val="234465"/>
          </a:solidFill>
          <a:latin typeface="+mn-lt"/>
          <a:ea typeface="Lato Medium" panose="020F0502020204030203" pitchFamily="34" charset="0"/>
          <a:cs typeface="Lato Medium" panose="020F0502020204030203"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4000" kern="1200">
          <a:solidFill>
            <a:srgbClr val="234465"/>
          </a:solidFill>
          <a:latin typeface="+mn-lt"/>
          <a:ea typeface="Lato Medium" panose="020F0502020204030203" pitchFamily="34" charset="0"/>
          <a:cs typeface="Lato Medium" panose="020F050202020403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3600" kern="1200">
          <a:solidFill>
            <a:srgbClr val="234465"/>
          </a:solidFill>
          <a:latin typeface="+mn-lt"/>
          <a:ea typeface="Lato Medium" panose="020F0502020204030203" pitchFamily="34" charset="0"/>
          <a:cs typeface="Lato Medium" panose="020F0502020204030203" pitchFamily="34" charset="0"/>
        </a:defRPr>
      </a:lvl3pPr>
      <a:lvl4pPr marL="1600200" indent="-228600" algn="l" defTabSz="914400" rtl="0" eaLnBrk="1" latinLnBrk="0" hangingPunct="1">
        <a:lnSpc>
          <a:spcPct val="90000"/>
        </a:lnSpc>
        <a:spcBef>
          <a:spcPts val="500"/>
        </a:spcBef>
        <a:buFont typeface="Courier New" panose="02070309020205020404" pitchFamily="49" charset="0"/>
        <a:buChar char="o"/>
        <a:defRPr sz="3200" kern="1200">
          <a:solidFill>
            <a:srgbClr val="234465"/>
          </a:solidFill>
          <a:latin typeface="+mn-lt"/>
          <a:ea typeface="Lato Medium" panose="020F0502020204030203" pitchFamily="34" charset="0"/>
          <a:cs typeface="Lato Medium"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rgbClr val="234465"/>
          </a:solidFill>
          <a:latin typeface="+mn-lt"/>
          <a:ea typeface="Lato Medium" panose="020F0502020204030203" pitchFamily="34" charset="0"/>
          <a:cs typeface="Lato Medium"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1130" y="5047090"/>
            <a:ext cx="7960369" cy="747897"/>
          </a:xfrm>
        </p:spPr>
        <p:txBody>
          <a:bodyPr/>
          <a:lstStyle/>
          <a:p>
            <a:r>
              <a:rPr lang="en-US" dirty="0" smtClean="0"/>
              <a:t>Introduction to MVC</a:t>
            </a:r>
            <a:endParaRPr lang="bg-BG" dirty="0"/>
          </a:p>
        </p:txBody>
      </p:sp>
      <p:sp>
        <p:nvSpPr>
          <p:cNvPr id="4" name="Text Placeholder 3"/>
          <p:cNvSpPr>
            <a:spLocks noGrp="1"/>
          </p:cNvSpPr>
          <p:nvPr>
            <p:ph type="body" sz="quarter" idx="10"/>
          </p:nvPr>
        </p:nvSpPr>
        <p:spPr>
          <a:xfrm>
            <a:off x="455112" y="4598508"/>
            <a:ext cx="3187613" cy="460502"/>
          </a:xfrm>
        </p:spPr>
        <p:txBody>
          <a:bodyPr/>
          <a:lstStyle/>
          <a:p>
            <a:r>
              <a:rPr lang="en-US" dirty="0" smtClean="0"/>
              <a:t>Ivan Yonkov</a:t>
            </a:r>
            <a:endParaRPr lang="bg-BG" dirty="0"/>
          </a:p>
        </p:txBody>
      </p:sp>
      <p:sp>
        <p:nvSpPr>
          <p:cNvPr id="5" name="Text Placeholder 4"/>
          <p:cNvSpPr>
            <a:spLocks noGrp="1"/>
          </p:cNvSpPr>
          <p:nvPr>
            <p:ph type="body" sz="quarter" idx="13"/>
          </p:nvPr>
        </p:nvSpPr>
        <p:spPr/>
        <p:txBody>
          <a:bodyPr/>
          <a:lstStyle/>
          <a:p>
            <a:r>
              <a:rPr lang="en-US" dirty="0" smtClean="0"/>
              <a:t>Training </a:t>
            </a:r>
            <a:r>
              <a:rPr lang="en-US" dirty="0" smtClean="0"/>
              <a:t>Manager</a:t>
            </a:r>
            <a:endParaRPr lang="bg-BG" dirty="0"/>
          </a:p>
        </p:txBody>
      </p:sp>
      <p:sp>
        <p:nvSpPr>
          <p:cNvPr id="6" name="Text Placeholder 5"/>
          <p:cNvSpPr>
            <a:spLocks noGrp="1"/>
          </p:cNvSpPr>
          <p:nvPr>
            <p:ph type="body" sz="quarter" idx="17"/>
          </p:nvPr>
        </p:nvSpPr>
        <p:spPr/>
        <p:txBody>
          <a:bodyPr/>
          <a:lstStyle/>
          <a:p>
            <a:r>
              <a:rPr lang="en-US" dirty="0"/>
              <a:t>Software University</a:t>
            </a:r>
            <a:endParaRPr lang="bg-BG" dirty="0"/>
          </a:p>
        </p:txBody>
      </p:sp>
      <p:sp>
        <p:nvSpPr>
          <p:cNvPr id="7" name="Text Placeholder 6"/>
          <p:cNvSpPr>
            <a:spLocks noGrp="1"/>
          </p:cNvSpPr>
          <p:nvPr>
            <p:ph type="body" sz="quarter" idx="18"/>
          </p:nvPr>
        </p:nvSpPr>
        <p:spPr/>
        <p:txBody>
          <a:bodyPr/>
          <a:lstStyle/>
          <a:p>
            <a:r>
              <a:rPr lang="en-US" dirty="0">
                <a:hlinkClick r:id="rId3"/>
              </a:rPr>
              <a:t>www.softuni.bg</a:t>
            </a:r>
            <a:r>
              <a:rPr lang="en-US" dirty="0"/>
              <a:t> </a:t>
            </a:r>
            <a:endParaRPr lang="bg-BG" dirty="0"/>
          </a:p>
        </p:txBody>
      </p:sp>
    </p:spTree>
    <p:extLst>
      <p:ext uri="{BB962C8B-B14F-4D97-AF65-F5344CB8AC3E}">
        <p14:creationId xmlns:p14="http://schemas.microsoft.com/office/powerpoint/2010/main" val="26790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Controller</a:t>
            </a:r>
            <a:endParaRPr lang="bg-BG" dirty="0"/>
          </a:p>
        </p:txBody>
      </p:sp>
      <p:sp>
        <p:nvSpPr>
          <p:cNvPr id="10" name="Slide Number Placeholder 1"/>
          <p:cNvSpPr txBox="1">
            <a:spLocks/>
          </p:cNvSpPr>
          <p:nvPr/>
        </p:nvSpPr>
        <p:spPr>
          <a:xfrm>
            <a:off x="11163825" y="5866634"/>
            <a:ext cx="428822" cy="196477"/>
          </a:xfrm>
          <a:prstGeom prst="rect">
            <a:avLst/>
          </a:prstGeom>
        </p:spPr>
        <p:txBody>
          <a:bodyPr/>
          <a:ls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10</a:t>
            </a:fld>
            <a:endParaRPr lang="en-US" dirty="0"/>
          </a:p>
        </p:txBody>
      </p:sp>
      <p:sp>
        <p:nvSpPr>
          <p:cNvPr id="13" name="Rounded Rectangle 12"/>
          <p:cNvSpPr/>
          <p:nvPr/>
        </p:nvSpPr>
        <p:spPr>
          <a:xfrm>
            <a:off x="3101024" y="3685032"/>
            <a:ext cx="2079283" cy="1066800"/>
          </a:xfrm>
          <a:prstGeom prst="roundRect">
            <a:avLst>
              <a:gd name="adj" fmla="val 4727"/>
            </a:avLst>
          </a:prstGeom>
          <a:solidFill>
            <a:schemeClr val="accent5">
              <a:lumMod val="40000"/>
              <a:lumOff val="60000"/>
              <a:alpha val="4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Front Controller</a:t>
            </a:r>
            <a:endParaRPr lang="en-US" sz="2800" b="1" dirty="0">
              <a:effectLst>
                <a:outerShdw blurRad="38100" dist="38100" dir="2700000" algn="tl">
                  <a:srgbClr val="000000">
                    <a:alpha val="43137"/>
                  </a:srgbClr>
                </a:outerShdw>
              </a:effectLst>
              <a:cs typeface="Consolas" pitchFamily="49" charset="0"/>
            </a:endParaRPr>
          </a:p>
        </p:txBody>
      </p:sp>
      <p:sp>
        <p:nvSpPr>
          <p:cNvPr id="19" name="Rounded Rectangle 18"/>
          <p:cNvSpPr/>
          <p:nvPr/>
        </p:nvSpPr>
        <p:spPr>
          <a:xfrm>
            <a:off x="586425" y="3685032"/>
            <a:ext cx="1752600" cy="1066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HTTP Request</a:t>
            </a:r>
            <a:endParaRPr lang="en-US" sz="2800" b="1" dirty="0">
              <a:effectLst>
                <a:outerShdw blurRad="38100" dist="38100" dir="2700000" algn="tl">
                  <a:srgbClr val="000000">
                    <a:alpha val="43137"/>
                  </a:srgbClr>
                </a:outerShdw>
              </a:effectLst>
              <a:cs typeface="Consolas" pitchFamily="49" charset="0"/>
            </a:endParaRPr>
          </a:p>
        </p:txBody>
      </p:sp>
      <p:cxnSp>
        <p:nvCxnSpPr>
          <p:cNvPr id="20" name="Straight Arrow Connector 19"/>
          <p:cNvCxnSpPr>
            <a:stCxn id="19" idx="3"/>
            <a:endCxn id="13" idx="1"/>
          </p:cNvCxnSpPr>
          <p:nvPr/>
        </p:nvCxnSpPr>
        <p:spPr>
          <a:xfrm>
            <a:off x="2339025" y="4218432"/>
            <a:ext cx="761999"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992991" y="2860900"/>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sp>
        <p:nvSpPr>
          <p:cNvPr id="22" name="Rounded Rectangle 21"/>
          <p:cNvSpPr/>
          <p:nvPr/>
        </p:nvSpPr>
        <p:spPr>
          <a:xfrm>
            <a:off x="5992991" y="3862481"/>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sp>
        <p:nvSpPr>
          <p:cNvPr id="23" name="Rounded Rectangle 22"/>
          <p:cNvSpPr/>
          <p:nvPr/>
        </p:nvSpPr>
        <p:spPr>
          <a:xfrm>
            <a:off x="5992991" y="4846533"/>
            <a:ext cx="2137234" cy="711902"/>
          </a:xfrm>
          <a:prstGeom prst="roundRect">
            <a:avLst>
              <a:gd name="adj" fmla="val 4727"/>
            </a:avLst>
          </a:prstGeom>
          <a:solidFill>
            <a:srgbClr val="5BD4FF">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Controller</a:t>
            </a:r>
            <a:endParaRPr lang="en-US" sz="2800" b="1" dirty="0">
              <a:effectLst>
                <a:outerShdw blurRad="38100" dist="38100" dir="2700000" algn="tl">
                  <a:srgbClr val="000000">
                    <a:alpha val="43137"/>
                  </a:srgbClr>
                </a:outerShdw>
              </a:effectLst>
              <a:cs typeface="Consolas" pitchFamily="49" charset="0"/>
            </a:endParaRPr>
          </a:p>
        </p:txBody>
      </p:sp>
      <p:cxnSp>
        <p:nvCxnSpPr>
          <p:cNvPr id="24" name="Straight Arrow Connector 23"/>
          <p:cNvCxnSpPr>
            <a:stCxn id="13" idx="3"/>
            <a:endCxn id="22" idx="1"/>
          </p:cNvCxnSpPr>
          <p:nvPr/>
        </p:nvCxnSpPr>
        <p:spPr>
          <a:xfrm>
            <a:off x="5180307" y="4218432"/>
            <a:ext cx="812684"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5"/>
          <p:cNvCxnSpPr>
            <a:stCxn id="13" idx="3"/>
            <a:endCxn id="21" idx="1"/>
          </p:cNvCxnSpPr>
          <p:nvPr/>
        </p:nvCxnSpPr>
        <p:spPr>
          <a:xfrm flipV="1">
            <a:off x="5180307" y="3216851"/>
            <a:ext cx="812684" cy="1001581"/>
          </a:xfrm>
          <a:prstGeom prst="curvedConnector3">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8"/>
          <p:cNvCxnSpPr>
            <a:stCxn id="13" idx="3"/>
            <a:endCxn id="23" idx="1"/>
          </p:cNvCxnSpPr>
          <p:nvPr/>
        </p:nvCxnSpPr>
        <p:spPr>
          <a:xfrm>
            <a:off x="5180307" y="4218432"/>
            <a:ext cx="812684" cy="984052"/>
          </a:xfrm>
          <a:prstGeom prst="curvedConnector3">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8942908" y="2860900"/>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sp>
        <p:nvSpPr>
          <p:cNvPr id="28" name="Rounded Rectangle 27"/>
          <p:cNvSpPr/>
          <p:nvPr/>
        </p:nvSpPr>
        <p:spPr>
          <a:xfrm>
            <a:off x="8942908" y="3862481"/>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sp>
        <p:nvSpPr>
          <p:cNvPr id="29" name="Rounded Rectangle 28"/>
          <p:cNvSpPr/>
          <p:nvPr/>
        </p:nvSpPr>
        <p:spPr>
          <a:xfrm>
            <a:off x="8942908" y="4846533"/>
            <a:ext cx="1778117" cy="711902"/>
          </a:xfrm>
          <a:prstGeom prst="roundRect">
            <a:avLst>
              <a:gd name="adj" fmla="val 4727"/>
            </a:avLst>
          </a:prstGeom>
          <a:solidFill>
            <a:srgbClr val="FFAD5B">
              <a:alpha val="49804"/>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a:t>
            </a:r>
            <a:endParaRPr lang="en-US" sz="2800" b="1" dirty="0">
              <a:effectLst>
                <a:outerShdw blurRad="38100" dist="38100" dir="2700000" algn="tl">
                  <a:srgbClr val="000000">
                    <a:alpha val="43137"/>
                  </a:srgbClr>
                </a:outerShdw>
              </a:effectLst>
              <a:cs typeface="Consolas" pitchFamily="49" charset="0"/>
            </a:endParaRPr>
          </a:p>
        </p:txBody>
      </p:sp>
      <p:cxnSp>
        <p:nvCxnSpPr>
          <p:cNvPr id="30" name="Straight Arrow Connector 29"/>
          <p:cNvCxnSpPr>
            <a:stCxn id="21" idx="3"/>
            <a:endCxn id="27" idx="1"/>
          </p:cNvCxnSpPr>
          <p:nvPr/>
        </p:nvCxnSpPr>
        <p:spPr>
          <a:xfrm>
            <a:off x="8130225" y="3216851"/>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2" idx="3"/>
            <a:endCxn id="28" idx="1"/>
          </p:cNvCxnSpPr>
          <p:nvPr/>
        </p:nvCxnSpPr>
        <p:spPr>
          <a:xfrm>
            <a:off x="8130225" y="4218432"/>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3" idx="3"/>
            <a:endCxn id="29" idx="1"/>
          </p:cNvCxnSpPr>
          <p:nvPr/>
        </p:nvCxnSpPr>
        <p:spPr>
          <a:xfrm>
            <a:off x="8130225" y="5202484"/>
            <a:ext cx="812683" cy="0"/>
          </a:xfrm>
          <a:prstGeom prst="straightConnector1">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25"/>
          <p:cNvCxnSpPr>
            <a:stCxn id="19" idx="0"/>
          </p:cNvCxnSpPr>
          <p:nvPr/>
        </p:nvCxnSpPr>
        <p:spPr>
          <a:xfrm rot="5400000" flipH="1" flipV="1">
            <a:off x="3404781" y="1096820"/>
            <a:ext cx="646157" cy="4530268"/>
          </a:xfrm>
          <a:prstGeom prst="curvedConnector2">
            <a:avLst/>
          </a:prstGeom>
          <a:ln w="38100">
            <a:solidFill>
              <a:schemeClr val="accent1">
                <a:lumMod val="20000"/>
                <a:lumOff val="8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Picture 12" descr="http://anvpc.org/wp-content/uploads/2014/09/x-mark-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3234" y="2704790"/>
            <a:ext cx="827846" cy="827842"/>
          </a:xfrm>
          <a:prstGeom prst="rect">
            <a:avLst/>
          </a:prstGeom>
          <a:noFill/>
          <a:effectLst>
            <a:glow rad="203200">
              <a:schemeClr val="tx2">
                <a:lumMod val="90000"/>
                <a:alpha val="5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95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Enough Theory!!!</a:t>
            </a:r>
            <a:endParaRPr lang="bg-BG" dirty="0"/>
          </a:p>
        </p:txBody>
      </p:sp>
    </p:spTree>
    <p:extLst>
      <p:ext uri="{BB962C8B-B14F-4D97-AF65-F5344CB8AC3E}">
        <p14:creationId xmlns:p14="http://schemas.microsoft.com/office/powerpoint/2010/main" val="406633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a:t>
            </a:r>
            <a:endParaRPr lang="bg-BG" dirty="0"/>
          </a:p>
        </p:txBody>
      </p:sp>
      <p:sp>
        <p:nvSpPr>
          <p:cNvPr id="36" name="Title 2"/>
          <p:cNvSpPr txBox="1">
            <a:spLocks/>
          </p:cNvSpPr>
          <p:nvPr/>
        </p:nvSpPr>
        <p:spPr>
          <a:xfrm>
            <a:off x="707000" y="2122058"/>
            <a:ext cx="10926200" cy="4278742"/>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r>
              <a:rPr lang="en-US" sz="3300" noProof="1" smtClean="0">
                <a:solidFill>
                  <a:schemeClr val="bg1"/>
                </a:solidFill>
              </a:rPr>
              <a:t>  &lt;</a:t>
            </a:r>
            <a:r>
              <a:rPr lang="en-US" sz="3300" noProof="1">
                <a:solidFill>
                  <a:schemeClr val="bg1"/>
                </a:solidFill>
              </a:rPr>
              <a:t>IfModule </a:t>
            </a:r>
            <a:r>
              <a:rPr lang="en-US" sz="3300" noProof="1">
                <a:solidFill>
                  <a:schemeClr val="bg2"/>
                </a:solidFill>
              </a:rPr>
              <a:t>mod_rewrite.c</a:t>
            </a:r>
            <a:r>
              <a:rPr lang="en-US" sz="3300" noProof="1">
                <a:solidFill>
                  <a:schemeClr val="bg1"/>
                </a:solidFill>
              </a:rPr>
              <a:t>&gt;</a:t>
            </a:r>
          </a:p>
          <a:p>
            <a:r>
              <a:rPr lang="en-US" sz="3300" noProof="1">
                <a:solidFill>
                  <a:schemeClr val="bg1"/>
                </a:solidFill>
              </a:rPr>
              <a:t>  </a:t>
            </a:r>
            <a:r>
              <a:rPr lang="en-US" sz="3300" noProof="1" smtClean="0">
                <a:solidFill>
                  <a:schemeClr val="bg1"/>
                </a:solidFill>
              </a:rPr>
              <a:t>    RewriteEngine </a:t>
            </a:r>
            <a:r>
              <a:rPr lang="en-US" sz="3300" noProof="1">
                <a:solidFill>
                  <a:schemeClr val="bg1"/>
                </a:solidFill>
              </a:rPr>
              <a:t>On</a:t>
            </a:r>
          </a:p>
          <a:p>
            <a:r>
              <a:rPr lang="en-US" sz="3300" noProof="1">
                <a:solidFill>
                  <a:schemeClr val="bg1"/>
                </a:solidFill>
              </a:rPr>
              <a:t>  </a:t>
            </a:r>
            <a:r>
              <a:rPr lang="en-US" sz="3300" noProof="1" smtClean="0">
                <a:solidFill>
                  <a:schemeClr val="bg1"/>
                </a:solidFill>
              </a:rPr>
              <a:t>    RewriteCond </a:t>
            </a:r>
            <a:r>
              <a:rPr lang="en-US" sz="3300" noProof="1">
                <a:solidFill>
                  <a:schemeClr val="bg1"/>
                </a:solidFill>
              </a:rPr>
              <a:t>%{REQUEST_URI} !^/content/.*$</a:t>
            </a:r>
          </a:p>
          <a:p>
            <a:r>
              <a:rPr lang="en-US" sz="3300" noProof="1">
                <a:solidFill>
                  <a:schemeClr val="bg1"/>
                </a:solidFill>
              </a:rPr>
              <a:t>  </a:t>
            </a:r>
            <a:r>
              <a:rPr lang="en-US" sz="3300" noProof="1" smtClean="0">
                <a:solidFill>
                  <a:schemeClr val="bg1"/>
                </a:solidFill>
              </a:rPr>
              <a:t>    RewriteCond </a:t>
            </a:r>
            <a:r>
              <a:rPr lang="en-US" sz="3300" noProof="1">
                <a:solidFill>
                  <a:schemeClr val="bg1"/>
                </a:solidFill>
              </a:rPr>
              <a:t>%{REQUEST_URI} !^/favicon\.ico$</a:t>
            </a:r>
          </a:p>
          <a:p>
            <a:r>
              <a:rPr lang="en-US" sz="3300" noProof="1">
                <a:solidFill>
                  <a:schemeClr val="bg1"/>
                </a:solidFill>
              </a:rPr>
              <a:t>  </a:t>
            </a:r>
            <a:r>
              <a:rPr lang="en-US" sz="3300" noProof="1" smtClean="0">
                <a:solidFill>
                  <a:schemeClr val="bg1"/>
                </a:solidFill>
              </a:rPr>
              <a:t>    RewriteRule </a:t>
            </a:r>
            <a:r>
              <a:rPr lang="en-US" sz="3300" noProof="1">
                <a:solidFill>
                  <a:schemeClr val="bg1"/>
                </a:solidFill>
              </a:rPr>
              <a:t>^ index.php</a:t>
            </a:r>
          </a:p>
          <a:p>
            <a:r>
              <a:rPr lang="en-US" sz="3300" noProof="1" smtClean="0">
                <a:solidFill>
                  <a:schemeClr val="bg1"/>
                </a:solidFill>
              </a:rPr>
              <a:t>  &lt;/IfModule&gt;</a:t>
            </a:r>
            <a:endParaRPr lang="en-US" sz="3300" noProof="1">
              <a:solidFill>
                <a:schemeClr val="bg1"/>
              </a:solidFill>
            </a:endParaRPr>
          </a:p>
        </p:txBody>
      </p:sp>
      <p:sp>
        <p:nvSpPr>
          <p:cNvPr id="37" name="AutoShape 7"/>
          <p:cNvSpPr>
            <a:spLocks noChangeArrowheads="1"/>
          </p:cNvSpPr>
          <p:nvPr/>
        </p:nvSpPr>
        <p:spPr bwMode="auto">
          <a:xfrm>
            <a:off x="7103876" y="1557020"/>
            <a:ext cx="2257838" cy="565038"/>
          </a:xfrm>
          <a:prstGeom prst="wedgeRoundRectCallout">
            <a:avLst>
              <a:gd name="adj1" fmla="val -57182"/>
              <a:gd name="adj2" fmla="val 46605"/>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.htaccess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41346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(2)</a:t>
            </a:r>
            <a:endParaRPr lang="bg-BG" dirty="0"/>
          </a:p>
        </p:txBody>
      </p:sp>
      <p:sp>
        <p:nvSpPr>
          <p:cNvPr id="4" name="Rectangle 1"/>
          <p:cNvSpPr>
            <a:spLocks noChangeArrowheads="1"/>
          </p:cNvSpPr>
          <p:nvPr/>
        </p:nvSpPr>
        <p:spPr bwMode="auto">
          <a:xfrm>
            <a:off x="792480" y="2475413"/>
            <a:ext cx="915619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$uri </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 </a:t>
            </a: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$_SERVER</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r>
              <a:rPr kumimoji="0" lang="en-US" altLang="bg-BG" sz="3600" b="1" i="0" u="none" strike="noStrike" cap="none" normalizeH="0" baseline="0" noProof="1" smtClean="0">
                <a:ln>
                  <a:noFill/>
                </a:ln>
                <a:solidFill>
                  <a:srgbClr val="008000"/>
                </a:solidFill>
                <a:effectLst/>
                <a:latin typeface="Courier New" panose="02070309020205020404" pitchFamily="49" charset="0"/>
                <a:cs typeface="Courier New" panose="02070309020205020404" pitchFamily="49" charset="0"/>
              </a:rPr>
              <a:t>'REQUEST_URI'</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b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br>
            <a:r>
              <a:rPr kumimoji="0" lang="en-US" altLang="bg-BG" sz="3600" b="0" i="1"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var_dump</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r>
              <a:rPr kumimoji="0" lang="en-US" altLang="bg-BG" sz="3600" b="0" i="0" u="none" strike="noStrike" cap="none" normalizeH="0" baseline="0" noProof="1" smtClean="0">
                <a:ln>
                  <a:noFill/>
                </a:ln>
                <a:solidFill>
                  <a:srgbClr val="660000"/>
                </a:solidFill>
                <a:effectLst/>
                <a:latin typeface="Courier New" panose="02070309020205020404" pitchFamily="49" charset="0"/>
                <a:cs typeface="Courier New" panose="02070309020205020404" pitchFamily="49" charset="0"/>
              </a:rPr>
              <a:t>$uri</a:t>
            </a:r>
            <a:r>
              <a:rPr kumimoji="0" lang="en-US" altLang="bg-BG" sz="3600" b="0" i="0" u="none" strike="noStrike" cap="none" normalizeH="0" baseline="0" noProof="1"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bg-BG" sz="3600" b="0" i="0" u="none" strike="noStrike" cap="none" normalizeH="0" baseline="0" noProof="1"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0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(3)</a:t>
            </a:r>
            <a:endParaRPr lang="bg-BG" dirty="0"/>
          </a:p>
        </p:txBody>
      </p:sp>
      <p:pic>
        <p:nvPicPr>
          <p:cNvPr id="4" name="Picture 3"/>
          <p:cNvPicPr>
            <a:picLocks noChangeAspect="1"/>
          </p:cNvPicPr>
          <p:nvPr/>
        </p:nvPicPr>
        <p:blipFill>
          <a:blip r:embed="rId3"/>
          <a:stretch>
            <a:fillRect/>
          </a:stretch>
        </p:blipFill>
        <p:spPr>
          <a:xfrm>
            <a:off x="1196974" y="2641600"/>
            <a:ext cx="9975239" cy="2781300"/>
          </a:xfrm>
          <a:prstGeom prst="rect">
            <a:avLst/>
          </a:prstGeom>
        </p:spPr>
      </p:pic>
    </p:spTree>
    <p:extLst>
      <p:ext uri="{BB962C8B-B14F-4D97-AF65-F5344CB8AC3E}">
        <p14:creationId xmlns:p14="http://schemas.microsoft.com/office/powerpoint/2010/main" val="355311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(4)</a:t>
            </a:r>
            <a:endParaRPr lang="bg-BG" dirty="0"/>
          </a:p>
        </p:txBody>
      </p:sp>
      <p:sp>
        <p:nvSpPr>
          <p:cNvPr id="6" name="Rectangle 2"/>
          <p:cNvSpPr>
            <a:spLocks noChangeArrowheads="1"/>
          </p:cNvSpPr>
          <p:nvPr/>
        </p:nvSpPr>
        <p:spPr bwMode="auto">
          <a:xfrm>
            <a:off x="586425" y="2124069"/>
            <a:ext cx="1142011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$_SERVER</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'REQUEST_URI'</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explode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$_SERVER</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'PHP_SELF'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array_pop</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$replace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implode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$self</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 </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str_replace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$replace</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4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a:t>
            </a:r>
            <a:r>
              <a:rPr kumimoji="0" lang="bg-BG" altLang="bg-BG" sz="3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400" b="0" i="0" u="none" strike="noStrike" cap="none" normalizeH="0" baseline="0" smtClean="0">
              <a:ln>
                <a:noFill/>
              </a:ln>
              <a:solidFill>
                <a:schemeClr val="tx1"/>
              </a:solidFill>
              <a:effectLst/>
              <a:latin typeface="Arial" panose="020B0604020202020204" pitchFamily="34" charset="0"/>
            </a:endParaRPr>
          </a:p>
        </p:txBody>
      </p:sp>
      <p:sp>
        <p:nvSpPr>
          <p:cNvPr id="7" name="AutoShape 7"/>
          <p:cNvSpPr>
            <a:spLocks noChangeArrowheads="1"/>
          </p:cNvSpPr>
          <p:nvPr/>
        </p:nvSpPr>
        <p:spPr bwMode="auto">
          <a:xfrm>
            <a:off x="8649679" y="3617976"/>
            <a:ext cx="3356860" cy="1039368"/>
          </a:xfrm>
          <a:prstGeom prst="wedgeRoundRectCallout">
            <a:avLst>
              <a:gd name="adj1" fmla="val -57182"/>
              <a:gd name="adj2" fmla="val 46605"/>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Replace Nested Folders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411707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(5)</a:t>
            </a:r>
            <a:endParaRPr lang="bg-BG" dirty="0"/>
          </a:p>
        </p:txBody>
      </p:sp>
      <p:sp>
        <p:nvSpPr>
          <p:cNvPr id="3" name="Rectangle 1"/>
          <p:cNvSpPr>
            <a:spLocks noChangeArrowheads="1"/>
          </p:cNvSpPr>
          <p:nvPr/>
        </p:nvSpPr>
        <p:spPr bwMode="auto">
          <a:xfrm>
            <a:off x="586425" y="2287768"/>
            <a:ext cx="11000127"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explode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$uri</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array_shift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 </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array_shift</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var_dump</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6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$params</a:t>
            </a:r>
            <a:r>
              <a:rPr kumimoji="0" lang="bg-BG" altLang="bg-BG" sz="3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45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Rewrite (6)</a:t>
            </a:r>
            <a:endParaRPr lang="bg-BG" dirty="0"/>
          </a:p>
        </p:txBody>
      </p:sp>
      <p:pic>
        <p:nvPicPr>
          <p:cNvPr id="4" name="Picture 3"/>
          <p:cNvPicPr>
            <a:picLocks noChangeAspect="1"/>
          </p:cNvPicPr>
          <p:nvPr/>
        </p:nvPicPr>
        <p:blipFill>
          <a:blip r:embed="rId3"/>
          <a:stretch>
            <a:fillRect/>
          </a:stretch>
        </p:blipFill>
        <p:spPr>
          <a:xfrm>
            <a:off x="586425" y="1979866"/>
            <a:ext cx="10961342" cy="4030790"/>
          </a:xfrm>
          <a:prstGeom prst="rect">
            <a:avLst/>
          </a:prstGeom>
        </p:spPr>
      </p:pic>
      <p:sp>
        <p:nvSpPr>
          <p:cNvPr id="5" name="Oval 4"/>
          <p:cNvSpPr/>
          <p:nvPr/>
        </p:nvSpPr>
        <p:spPr>
          <a:xfrm>
            <a:off x="4632415" y="2215460"/>
            <a:ext cx="1500161" cy="357051"/>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Oval 11"/>
          <p:cNvSpPr/>
          <p:nvPr/>
        </p:nvSpPr>
        <p:spPr>
          <a:xfrm>
            <a:off x="6790944" y="2959172"/>
            <a:ext cx="2389631" cy="320476"/>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Oval 12"/>
          <p:cNvSpPr/>
          <p:nvPr/>
        </p:nvSpPr>
        <p:spPr>
          <a:xfrm>
            <a:off x="6241759" y="2210176"/>
            <a:ext cx="1292897" cy="362335"/>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Oval 13"/>
          <p:cNvSpPr/>
          <p:nvPr/>
        </p:nvSpPr>
        <p:spPr>
          <a:xfrm>
            <a:off x="6653677" y="3546533"/>
            <a:ext cx="2176485" cy="342715"/>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Oval 14"/>
          <p:cNvSpPr/>
          <p:nvPr/>
        </p:nvSpPr>
        <p:spPr>
          <a:xfrm>
            <a:off x="7643839" y="2164714"/>
            <a:ext cx="1536736" cy="407797"/>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Oval 15"/>
          <p:cNvSpPr/>
          <p:nvPr/>
        </p:nvSpPr>
        <p:spPr>
          <a:xfrm>
            <a:off x="9289758" y="2164713"/>
            <a:ext cx="1780578" cy="407798"/>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Oval 16"/>
          <p:cNvSpPr/>
          <p:nvPr/>
        </p:nvSpPr>
        <p:spPr>
          <a:xfrm>
            <a:off x="2886349" y="4936421"/>
            <a:ext cx="2176485" cy="342715"/>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Oval 17"/>
          <p:cNvSpPr/>
          <p:nvPr/>
        </p:nvSpPr>
        <p:spPr>
          <a:xfrm>
            <a:off x="2996077" y="5279137"/>
            <a:ext cx="2392787" cy="341376"/>
          </a:xfrm>
          <a:prstGeom prst="ellipse">
            <a:avLst/>
          </a:prstGeom>
          <a:solidFill>
            <a:schemeClr val="tx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1956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Dispatching</a:t>
            </a:r>
            <a:endParaRPr lang="bg-BG" dirty="0"/>
          </a:p>
        </p:txBody>
      </p:sp>
    </p:spTree>
    <p:extLst>
      <p:ext uri="{BB962C8B-B14F-4D97-AF65-F5344CB8AC3E}">
        <p14:creationId xmlns:p14="http://schemas.microsoft.com/office/powerpoint/2010/main" val="203259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a:t>
            </a:r>
            <a:endParaRPr lang="bg-BG" dirty="0"/>
          </a:p>
        </p:txBody>
      </p:sp>
      <p:sp>
        <p:nvSpPr>
          <p:cNvPr id="19" name="Title 2"/>
          <p:cNvSpPr txBox="1">
            <a:spLocks/>
          </p:cNvSpPr>
          <p:nvPr/>
        </p:nvSpPr>
        <p:spPr>
          <a:xfrm>
            <a:off x="938648" y="2621930"/>
            <a:ext cx="10314568" cy="2657206"/>
          </a:xfrm>
          <a:prstGeom prst="rect">
            <a:avLst/>
          </a:prstGeom>
          <a:solidFill>
            <a:schemeClr val="tx2">
              <a:lumMod val="75000"/>
              <a:alpha val="79000"/>
            </a:schemeClr>
          </a:solidFill>
          <a:effectLst>
            <a:softEdge rad="11430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baseline="0">
                <a:solidFill>
                  <a:srgbClr val="234465"/>
                </a:solidFill>
                <a:latin typeface="+mj-lt"/>
                <a:ea typeface="Lato Heavy" panose="020F0502020204030203" pitchFamily="34" charset="0"/>
                <a:cs typeface="Lato Heavy" panose="020F0502020204030203" pitchFamily="34" charset="0"/>
              </a:defRPr>
            </a:lvl1pPr>
          </a:lstStyle>
          <a:p>
            <a:r>
              <a:rPr lang="en-US" sz="3300" noProof="1" smtClean="0">
                <a:solidFill>
                  <a:schemeClr val="bg1"/>
                </a:solidFill>
              </a:rPr>
              <a:t>	Print “</a:t>
            </a:r>
            <a:r>
              <a:rPr lang="en-US" sz="3300" noProof="1" smtClean="0">
                <a:solidFill>
                  <a:schemeClr val="bg2"/>
                </a:solidFill>
              </a:rPr>
              <a:t>Hello World</a:t>
            </a:r>
            <a:r>
              <a:rPr lang="en-US" sz="3300" noProof="1" smtClean="0">
                <a:solidFill>
                  <a:schemeClr val="bg1"/>
                </a:solidFill>
              </a:rPr>
              <a:t>” when </a:t>
            </a:r>
            <a:r>
              <a:rPr lang="en-US" sz="3300" noProof="1" smtClean="0">
                <a:solidFill>
                  <a:schemeClr val="bg2"/>
                </a:solidFill>
              </a:rPr>
              <a:t>/hello/world </a:t>
            </a:r>
            <a:r>
              <a:rPr lang="en-US" sz="3300" noProof="1" smtClean="0">
                <a:solidFill>
                  <a:schemeClr val="bg1"/>
                </a:solidFill>
              </a:rPr>
              <a:t>is 	accessed. Print “</a:t>
            </a:r>
            <a:r>
              <a:rPr lang="en-US" sz="3300" noProof="1" smtClean="0">
                <a:solidFill>
                  <a:schemeClr val="bg2"/>
                </a:solidFill>
              </a:rPr>
              <a:t>Hello Software University</a:t>
            </a:r>
            <a:r>
              <a:rPr lang="en-US" sz="3300" noProof="1" smtClean="0">
                <a:solidFill>
                  <a:schemeClr val="bg1"/>
                </a:solidFill>
              </a:rPr>
              <a:t>” 	when </a:t>
            </a:r>
            <a:r>
              <a:rPr lang="en-US" sz="3300" noProof="1" smtClean="0">
                <a:solidFill>
                  <a:schemeClr val="bg2"/>
                </a:solidFill>
              </a:rPr>
              <a:t>/hello/softuni </a:t>
            </a:r>
            <a:r>
              <a:rPr lang="en-US" sz="3300" noProof="1" smtClean="0">
                <a:solidFill>
                  <a:schemeClr val="bg1"/>
                </a:solidFill>
              </a:rPr>
              <a:t>is accessed.</a:t>
            </a:r>
            <a:endParaRPr lang="en-US" sz="3300" noProof="1">
              <a:solidFill>
                <a:schemeClr val="bg1"/>
              </a:solidFill>
            </a:endParaRPr>
          </a:p>
        </p:txBody>
      </p:sp>
    </p:spTree>
    <p:extLst>
      <p:ext uri="{BB962C8B-B14F-4D97-AF65-F5344CB8AC3E}">
        <p14:creationId xmlns:p14="http://schemas.microsoft.com/office/powerpoint/2010/main" val="28200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25548" y="3196029"/>
            <a:ext cx="7676179" cy="1641678"/>
          </a:xfrm>
        </p:spPr>
        <p:txBody>
          <a:bodyPr/>
          <a:lstStyle/>
          <a:p>
            <a:r>
              <a:rPr lang="en-US" sz="8500" dirty="0" smtClean="0"/>
              <a:t>PHPMVC</a:t>
            </a:r>
            <a:endParaRPr lang="bg-BG" sz="8500" dirty="0"/>
          </a:p>
        </p:txBody>
      </p:sp>
    </p:spTree>
    <p:extLst>
      <p:ext uri="{BB962C8B-B14F-4D97-AF65-F5344CB8AC3E}">
        <p14:creationId xmlns:p14="http://schemas.microsoft.com/office/powerpoint/2010/main" val="52427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(2)</a:t>
            </a:r>
            <a:endParaRPr lang="bg-BG" dirty="0"/>
          </a:p>
        </p:txBody>
      </p:sp>
      <p:sp>
        <p:nvSpPr>
          <p:cNvPr id="3" name="Rectangle 1"/>
          <p:cNvSpPr>
            <a:spLocks noChangeArrowheads="1"/>
          </p:cNvSpPr>
          <p:nvPr/>
        </p:nvSpPr>
        <p:spPr bwMode="auto">
          <a:xfrm>
            <a:off x="735561" y="1694813"/>
            <a:ext cx="11293476"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$controllerName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switch </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bg-BG" altLang="bg-BG" sz="3200" b="0" i="0" u="none" strike="noStrike" cap="none" normalizeH="0" baseline="0" smtClean="0">
                <a:ln>
                  <a:noFill/>
                </a:ln>
                <a:solidFill>
                  <a:srgbClr val="660000"/>
                </a:solidFill>
                <a:effectLst/>
                <a:latin typeface="Courier New" panose="02070309020205020404" pitchFamily="49" charset="0"/>
                <a:cs typeface="Courier New" panose="02070309020205020404" pitchFamily="49" charset="0"/>
              </a:rPr>
              <a:t>$actionName</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"world"</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World"</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case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"softuni"</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echo </a:t>
            </a:r>
            <a:r>
              <a:rPr kumimoji="0" lang="bg-BG" altLang="bg-BG" sz="32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Software University"</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break</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bg-BG" altLang="bg-BG" sz="32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endswitch</a:t>
            </a: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bg-BG" altLang="bg-BG" sz="32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bg-BG" altLang="bg-BG"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38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(3)</a:t>
            </a:r>
            <a:endParaRPr lang="bg-BG" dirty="0"/>
          </a:p>
        </p:txBody>
      </p:sp>
      <p:pic>
        <p:nvPicPr>
          <p:cNvPr id="4" name="Picture 3"/>
          <p:cNvPicPr>
            <a:picLocks noChangeAspect="1"/>
          </p:cNvPicPr>
          <p:nvPr/>
        </p:nvPicPr>
        <p:blipFill>
          <a:blip r:embed="rId3"/>
          <a:stretch>
            <a:fillRect/>
          </a:stretch>
        </p:blipFill>
        <p:spPr>
          <a:xfrm>
            <a:off x="1389507" y="2864929"/>
            <a:ext cx="8499466" cy="2206943"/>
          </a:xfrm>
          <a:prstGeom prst="rect">
            <a:avLst/>
          </a:prstGeom>
        </p:spPr>
      </p:pic>
      <p:sp>
        <p:nvSpPr>
          <p:cNvPr id="5" name="Oval 4"/>
          <p:cNvSpPr/>
          <p:nvPr/>
        </p:nvSpPr>
        <p:spPr>
          <a:xfrm flipV="1">
            <a:off x="7192735" y="3145534"/>
            <a:ext cx="2463329" cy="536449"/>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21208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Dispatching (4)</a:t>
            </a:r>
            <a:endParaRPr lang="bg-BG" dirty="0"/>
          </a:p>
        </p:txBody>
      </p:sp>
      <p:pic>
        <p:nvPicPr>
          <p:cNvPr id="3" name="Picture 2"/>
          <p:cNvPicPr>
            <a:picLocks noChangeAspect="1"/>
          </p:cNvPicPr>
          <p:nvPr/>
        </p:nvPicPr>
        <p:blipFill>
          <a:blip r:embed="rId3"/>
          <a:stretch>
            <a:fillRect/>
          </a:stretch>
        </p:blipFill>
        <p:spPr>
          <a:xfrm>
            <a:off x="1317497" y="2816350"/>
            <a:ext cx="8659101" cy="2510412"/>
          </a:xfrm>
          <a:prstGeom prst="rect">
            <a:avLst/>
          </a:prstGeom>
        </p:spPr>
      </p:pic>
      <p:sp>
        <p:nvSpPr>
          <p:cNvPr id="6" name="Oval 5"/>
          <p:cNvSpPr/>
          <p:nvPr/>
        </p:nvSpPr>
        <p:spPr>
          <a:xfrm flipV="1">
            <a:off x="7192735" y="3153804"/>
            <a:ext cx="2463329" cy="536449"/>
          </a:xfrm>
          <a:prstGeom prst="ellipse">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Tree>
    <p:extLst>
      <p:ext uri="{BB962C8B-B14F-4D97-AF65-F5344CB8AC3E}">
        <p14:creationId xmlns:p14="http://schemas.microsoft.com/office/powerpoint/2010/main" val="30461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46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52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69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Web App Structure</a:t>
            </a:r>
            <a:endParaRPr lang="bg-BG" dirty="0"/>
          </a:p>
        </p:txBody>
      </p:sp>
    </p:spTree>
    <p:extLst>
      <p:ext uri="{BB962C8B-B14F-4D97-AF65-F5344CB8AC3E}">
        <p14:creationId xmlns:p14="http://schemas.microsoft.com/office/powerpoint/2010/main" val="121780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 Structure</a:t>
            </a:r>
            <a:endParaRPr lang="bg-BG" dirty="0"/>
          </a:p>
        </p:txBody>
      </p:sp>
      <p:sp>
        <p:nvSpPr>
          <p:cNvPr id="4" name="Rounded Rectangle 3"/>
          <p:cNvSpPr/>
          <p:nvPr/>
        </p:nvSpPr>
        <p:spPr>
          <a:xfrm>
            <a:off x="3222704" y="2452878"/>
            <a:ext cx="4726359" cy="685800"/>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Presentation</a:t>
            </a:r>
            <a:endParaRPr lang="en-US" sz="2800" b="1" dirty="0">
              <a:effectLst>
                <a:outerShdw blurRad="38100" dist="38100" dir="2700000" algn="tl">
                  <a:srgbClr val="000000">
                    <a:alpha val="43137"/>
                  </a:srgbClr>
                </a:outerShdw>
              </a:effectLst>
              <a:cs typeface="Consolas" pitchFamily="49" charset="0"/>
            </a:endParaRPr>
          </a:p>
        </p:txBody>
      </p:sp>
      <p:sp>
        <p:nvSpPr>
          <p:cNvPr id="5" name="Rounded Rectangle 4"/>
          <p:cNvSpPr/>
          <p:nvPr/>
        </p:nvSpPr>
        <p:spPr>
          <a:xfrm>
            <a:off x="3222704" y="4186377"/>
            <a:ext cx="4726359" cy="685800"/>
          </a:xfrm>
          <a:prstGeom prst="roundRect">
            <a:avLst>
              <a:gd name="adj" fmla="val 5921"/>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Business Logic</a:t>
            </a:r>
            <a:endParaRPr lang="en-US" sz="2800" b="1" dirty="0">
              <a:effectLst>
                <a:outerShdw blurRad="38100" dist="38100" dir="2700000" algn="tl">
                  <a:srgbClr val="000000">
                    <a:alpha val="43137"/>
                  </a:srgbClr>
                </a:outerShdw>
              </a:effectLst>
              <a:cs typeface="Consolas" pitchFamily="49" charset="0"/>
            </a:endParaRPr>
          </a:p>
        </p:txBody>
      </p:sp>
      <p:sp>
        <p:nvSpPr>
          <p:cNvPr id="7" name="Rounded Rectangle 6"/>
          <p:cNvSpPr/>
          <p:nvPr/>
        </p:nvSpPr>
        <p:spPr>
          <a:xfrm>
            <a:off x="3222704" y="5007752"/>
            <a:ext cx="4726359" cy="685800"/>
          </a:xfrm>
          <a:prstGeom prst="roundRect">
            <a:avLst>
              <a:gd name="adj" fmla="val 4130"/>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a:effectLst>
                  <a:outerShdw blurRad="38100" dist="38100" dir="2700000" algn="tl">
                    <a:srgbClr val="000000">
                      <a:alpha val="43137"/>
                    </a:srgbClr>
                  </a:outerShdw>
                </a:effectLst>
                <a:cs typeface="Consolas" pitchFamily="49" charset="0"/>
              </a:rPr>
              <a:t>Data Access </a:t>
            </a:r>
            <a:r>
              <a:rPr lang="en-US" sz="2800" b="1" dirty="0" smtClean="0">
                <a:effectLst>
                  <a:outerShdw blurRad="38100" dist="38100" dir="2700000" algn="tl">
                    <a:srgbClr val="000000">
                      <a:alpha val="43137"/>
                    </a:srgbClr>
                  </a:outerShdw>
                </a:effectLst>
                <a:cs typeface="Consolas" pitchFamily="49" charset="0"/>
              </a:rPr>
              <a:t>Logic</a:t>
            </a:r>
            <a:endParaRPr lang="en-US" sz="2800" b="1" dirty="0">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3222704" y="1553027"/>
            <a:ext cx="4726359" cy="685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Web Browser</a:t>
            </a:r>
            <a:endParaRPr lang="en-US" sz="2800" b="1" dirty="0">
              <a:effectLst>
                <a:outerShdw blurRad="38100" dist="38100" dir="2700000" algn="tl">
                  <a:srgbClr val="000000">
                    <a:alpha val="43137"/>
                  </a:srgbClr>
                </a:outerShdw>
              </a:effectLst>
              <a:cs typeface="Consolas" pitchFamily="49" charset="0"/>
            </a:endParaRPr>
          </a:p>
        </p:txBody>
      </p:sp>
      <p:sp>
        <p:nvSpPr>
          <p:cNvPr id="9" name="Rounded Rectangle 8"/>
          <p:cNvSpPr/>
          <p:nvPr/>
        </p:nvSpPr>
        <p:spPr>
          <a:xfrm>
            <a:off x="3222704" y="5820227"/>
            <a:ext cx="4726359" cy="685800"/>
          </a:xfrm>
          <a:prstGeom prst="roundRect">
            <a:avLst>
              <a:gd name="adj" fmla="val 4130"/>
            </a:avLst>
          </a:prstGeom>
          <a:solidFill>
            <a:srgbClr val="00B0F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a:effectLst>
                  <a:outerShdw blurRad="38100" dist="38100" dir="2700000" algn="tl">
                    <a:srgbClr val="000000">
                      <a:alpha val="43137"/>
                    </a:srgbClr>
                  </a:outerShdw>
                </a:effectLst>
                <a:cs typeface="Consolas" pitchFamily="49" charset="0"/>
              </a:rPr>
              <a:t>Database</a:t>
            </a:r>
          </a:p>
        </p:txBody>
      </p:sp>
      <p:cxnSp>
        <p:nvCxnSpPr>
          <p:cNvPr id="10" name="Straight Arrow Connector 9"/>
          <p:cNvCxnSpPr>
            <a:stCxn id="8" idx="2"/>
            <a:endCxn id="4" idx="0"/>
          </p:cNvCxnSpPr>
          <p:nvPr/>
        </p:nvCxnSpPr>
        <p:spPr>
          <a:xfrm>
            <a:off x="5585884" y="2238827"/>
            <a:ext cx="0" cy="214051"/>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5585884" y="5693552"/>
            <a:ext cx="0" cy="126675"/>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22704" y="3305627"/>
            <a:ext cx="4726359" cy="720108"/>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Presentation Logic</a:t>
            </a:r>
            <a:endParaRPr lang="en-US" sz="2800" b="1" dirty="0">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35591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App Structure</a:t>
            </a:r>
            <a:endParaRPr lang="bg-BG" dirty="0"/>
          </a:p>
        </p:txBody>
      </p:sp>
      <p:sp>
        <p:nvSpPr>
          <p:cNvPr id="4" name="Rounded Rectangle 3"/>
          <p:cNvSpPr/>
          <p:nvPr/>
        </p:nvSpPr>
        <p:spPr>
          <a:xfrm>
            <a:off x="3222704" y="2452878"/>
            <a:ext cx="4726359" cy="685800"/>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Views: HTML + PHP</a:t>
            </a:r>
            <a:endParaRPr lang="en-US" sz="2800" b="1" dirty="0">
              <a:effectLst>
                <a:outerShdw blurRad="38100" dist="38100" dir="2700000" algn="tl">
                  <a:srgbClr val="000000">
                    <a:alpha val="43137"/>
                  </a:srgbClr>
                </a:outerShdw>
              </a:effectLst>
              <a:cs typeface="Consolas" pitchFamily="49" charset="0"/>
            </a:endParaRPr>
          </a:p>
        </p:txBody>
      </p:sp>
      <p:sp>
        <p:nvSpPr>
          <p:cNvPr id="5" name="Rounded Rectangle 4"/>
          <p:cNvSpPr/>
          <p:nvPr/>
        </p:nvSpPr>
        <p:spPr>
          <a:xfrm>
            <a:off x="3222704" y="4186377"/>
            <a:ext cx="4726359" cy="685800"/>
          </a:xfrm>
          <a:prstGeom prst="roundRect">
            <a:avLst>
              <a:gd name="adj" fmla="val 5921"/>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Model Classes</a:t>
            </a:r>
            <a:endParaRPr lang="en-US" sz="2800" b="1" dirty="0">
              <a:effectLst>
                <a:outerShdw blurRad="38100" dist="38100" dir="2700000" algn="tl">
                  <a:srgbClr val="000000">
                    <a:alpha val="43137"/>
                  </a:srgbClr>
                </a:outerShdw>
              </a:effectLst>
              <a:cs typeface="Consolas" pitchFamily="49" charset="0"/>
            </a:endParaRPr>
          </a:p>
        </p:txBody>
      </p:sp>
      <p:sp>
        <p:nvSpPr>
          <p:cNvPr id="7" name="Rounded Rectangle 6"/>
          <p:cNvSpPr/>
          <p:nvPr/>
        </p:nvSpPr>
        <p:spPr>
          <a:xfrm>
            <a:off x="3222704" y="5007752"/>
            <a:ext cx="4726359" cy="685800"/>
          </a:xfrm>
          <a:prstGeom prst="roundRect">
            <a:avLst>
              <a:gd name="adj" fmla="val 4130"/>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Data Access Classes</a:t>
            </a:r>
            <a:endParaRPr lang="en-US" sz="2800" b="1" dirty="0">
              <a:effectLst>
                <a:outerShdw blurRad="38100" dist="38100" dir="2700000" algn="tl">
                  <a:srgbClr val="000000">
                    <a:alpha val="43137"/>
                  </a:srgbClr>
                </a:outerShdw>
              </a:effectLst>
              <a:cs typeface="Consolas" pitchFamily="49" charset="0"/>
            </a:endParaRPr>
          </a:p>
        </p:txBody>
      </p:sp>
      <p:sp>
        <p:nvSpPr>
          <p:cNvPr id="8" name="Rounded Rectangle 7"/>
          <p:cNvSpPr/>
          <p:nvPr/>
        </p:nvSpPr>
        <p:spPr>
          <a:xfrm>
            <a:off x="3222704" y="1553027"/>
            <a:ext cx="4726359" cy="685800"/>
          </a:xfrm>
          <a:prstGeom prst="roundRect">
            <a:avLst>
              <a:gd name="adj" fmla="val 4727"/>
            </a:avLst>
          </a:prstGeom>
          <a:solidFill>
            <a:srgbClr val="92D05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Web Browser</a:t>
            </a:r>
            <a:endParaRPr lang="en-US" sz="2800" b="1" dirty="0">
              <a:effectLst>
                <a:outerShdw blurRad="38100" dist="38100" dir="2700000" algn="tl">
                  <a:srgbClr val="000000">
                    <a:alpha val="43137"/>
                  </a:srgbClr>
                </a:outerShdw>
              </a:effectLst>
              <a:cs typeface="Consolas" pitchFamily="49" charset="0"/>
            </a:endParaRPr>
          </a:p>
        </p:txBody>
      </p:sp>
      <p:sp>
        <p:nvSpPr>
          <p:cNvPr id="9" name="Rounded Rectangle 8"/>
          <p:cNvSpPr/>
          <p:nvPr/>
        </p:nvSpPr>
        <p:spPr>
          <a:xfrm>
            <a:off x="3222704" y="5820227"/>
            <a:ext cx="4726359" cy="685800"/>
          </a:xfrm>
          <a:prstGeom prst="roundRect">
            <a:avLst>
              <a:gd name="adj" fmla="val 4130"/>
            </a:avLst>
          </a:prstGeom>
          <a:solidFill>
            <a:srgbClr val="00B0F0">
              <a:alpha val="50000"/>
            </a:srgb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MySQL</a:t>
            </a:r>
            <a:endParaRPr lang="en-US" sz="2800" b="1" dirty="0">
              <a:effectLst>
                <a:outerShdw blurRad="38100" dist="38100" dir="2700000" algn="tl">
                  <a:srgbClr val="000000">
                    <a:alpha val="43137"/>
                  </a:srgbClr>
                </a:outerShdw>
              </a:effectLst>
              <a:cs typeface="Consolas" pitchFamily="49" charset="0"/>
            </a:endParaRPr>
          </a:p>
        </p:txBody>
      </p:sp>
      <p:cxnSp>
        <p:nvCxnSpPr>
          <p:cNvPr id="10" name="Straight Arrow Connector 9"/>
          <p:cNvCxnSpPr>
            <a:stCxn id="8" idx="2"/>
            <a:endCxn id="4" idx="0"/>
          </p:cNvCxnSpPr>
          <p:nvPr/>
        </p:nvCxnSpPr>
        <p:spPr>
          <a:xfrm>
            <a:off x="5585884" y="2238827"/>
            <a:ext cx="0" cy="214051"/>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5585884" y="5693552"/>
            <a:ext cx="0" cy="126675"/>
          </a:xfrm>
          <a:prstGeom prst="straightConnector1">
            <a:avLst/>
          </a:prstGeom>
          <a:ln w="254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222704" y="3305627"/>
            <a:ext cx="4726359" cy="720108"/>
          </a:xfrm>
          <a:prstGeom prst="roundRect">
            <a:avLst>
              <a:gd name="adj" fmla="val 4727"/>
            </a:avLst>
          </a:prstGeom>
          <a:solidFill>
            <a:schemeClr val="accent1">
              <a:lumMod val="20000"/>
              <a:lumOff val="80000"/>
              <a:alpha val="30000"/>
            </a:schemeClr>
          </a:solidFill>
          <a:ln w="12700">
            <a:solidFill>
              <a:schemeClr val="tx1"/>
            </a:solidFill>
          </a:ln>
        </p:spPr>
        <p:txBody>
          <a:bodyPr wrap="square" anchor="ctr" anchorCtr="0">
            <a:noAutofit/>
          </a:bodyPr>
          <a:lstStyle/>
          <a:p>
            <a:pPr algn="ctr" eaLnBrk="0" fontAlgn="base" hangingPunct="0">
              <a:lnSpc>
                <a:spcPct val="95000"/>
              </a:lnSpc>
              <a:buClr>
                <a:schemeClr val="accent5">
                  <a:lumMod val="40000"/>
                  <a:lumOff val="60000"/>
                </a:schemeClr>
              </a:buClr>
              <a:buSzPct val="70000"/>
              <a:buFont typeface="Wingdings 2" pitchFamily="18" charset="2"/>
              <a:buNone/>
              <a:tabLst>
                <a:tab pos="282575" algn="l"/>
              </a:tabLst>
            </a:pPr>
            <a:r>
              <a:rPr lang="en-US" sz="2800" b="1" dirty="0" smtClean="0">
                <a:effectLst>
                  <a:outerShdw blurRad="38100" dist="38100" dir="2700000" algn="tl">
                    <a:srgbClr val="000000">
                      <a:alpha val="43137"/>
                    </a:srgbClr>
                  </a:outerShdw>
                </a:effectLst>
                <a:cs typeface="Consolas" pitchFamily="49" charset="0"/>
              </a:rPr>
              <a:t>PHP Controller Classes</a:t>
            </a:r>
            <a:endParaRPr lang="en-US" sz="2800" b="1" dirty="0">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400517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Data Processing</a:t>
            </a:r>
            <a:endParaRPr lang="bg-BG" dirty="0"/>
          </a:p>
        </p:txBody>
      </p:sp>
    </p:spTree>
    <p:extLst>
      <p:ext uri="{BB962C8B-B14F-4D97-AF65-F5344CB8AC3E}">
        <p14:creationId xmlns:p14="http://schemas.microsoft.com/office/powerpoint/2010/main" val="161012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bg-BG" dirty="0"/>
          </a:p>
        </p:txBody>
      </p:sp>
      <p:sp>
        <p:nvSpPr>
          <p:cNvPr id="14" name="Rectangle 13"/>
          <p:cNvSpPr/>
          <p:nvPr/>
        </p:nvSpPr>
        <p:spPr>
          <a:xfrm>
            <a:off x="2251340" y="2116179"/>
            <a:ext cx="7450800" cy="800219"/>
          </a:xfrm>
          <a:prstGeom prst="rect">
            <a:avLst/>
          </a:prstGeom>
          <a:solidFill>
            <a:schemeClr val="tx1">
              <a:alpha val="15000"/>
            </a:schemeClr>
          </a:solidFill>
          <a:ln>
            <a:solidFill>
              <a:schemeClr val="tx1"/>
            </a:solidFill>
          </a:ln>
        </p:spPr>
        <p:txBody>
          <a:bodyPr wrap="square">
            <a:spAutoFit/>
          </a:bodyPr>
          <a:lstStyle/>
          <a:p>
            <a:pPr algn="ctr"/>
            <a:r>
              <a:rPr lang="en-US" sz="4600" b="1" dirty="0" smtClean="0"/>
              <a:t>Database Access Logic</a:t>
            </a:r>
            <a:endParaRPr lang="en-US" sz="4600" b="1" dirty="0"/>
          </a:p>
        </p:txBody>
      </p:sp>
      <p:sp>
        <p:nvSpPr>
          <p:cNvPr id="15" name="Rectangle 14"/>
          <p:cNvSpPr/>
          <p:nvPr/>
        </p:nvSpPr>
        <p:spPr>
          <a:xfrm>
            <a:off x="479548" y="3624346"/>
            <a:ext cx="4923726" cy="800219"/>
          </a:xfrm>
          <a:prstGeom prst="rect">
            <a:avLst/>
          </a:prstGeom>
          <a:solidFill>
            <a:srgbClr val="FFA000">
              <a:alpha val="15000"/>
            </a:srgbClr>
          </a:solidFill>
          <a:ln>
            <a:solidFill>
              <a:schemeClr val="tx1"/>
            </a:solidFill>
          </a:ln>
        </p:spPr>
        <p:txBody>
          <a:bodyPr wrap="square">
            <a:spAutoFit/>
          </a:bodyPr>
          <a:lstStyle/>
          <a:p>
            <a:pPr algn="ctr"/>
            <a:r>
              <a:rPr lang="en-US" sz="4600" b="1" dirty="0" smtClean="0"/>
              <a:t>ORM Approach</a:t>
            </a:r>
            <a:endParaRPr lang="en-US" sz="4600" b="1" dirty="0"/>
          </a:p>
        </p:txBody>
      </p:sp>
      <p:sp>
        <p:nvSpPr>
          <p:cNvPr id="16" name="Rectangle 15"/>
          <p:cNvSpPr/>
          <p:nvPr/>
        </p:nvSpPr>
        <p:spPr>
          <a:xfrm>
            <a:off x="6714808" y="3624345"/>
            <a:ext cx="4923726" cy="800219"/>
          </a:xfrm>
          <a:prstGeom prst="rect">
            <a:avLst/>
          </a:prstGeom>
          <a:solidFill>
            <a:schemeClr val="bg2">
              <a:alpha val="15000"/>
            </a:schemeClr>
          </a:solidFill>
          <a:ln>
            <a:solidFill>
              <a:schemeClr val="tx1"/>
            </a:solidFill>
          </a:ln>
        </p:spPr>
        <p:txBody>
          <a:bodyPr wrap="square">
            <a:spAutoFit/>
          </a:bodyPr>
          <a:lstStyle/>
          <a:p>
            <a:pPr algn="ctr"/>
            <a:r>
              <a:rPr lang="en-US" sz="4600" b="1" dirty="0" smtClean="0"/>
              <a:t>Direct Access</a:t>
            </a:r>
            <a:endParaRPr lang="en-US" sz="4600" b="1" dirty="0"/>
          </a:p>
        </p:txBody>
      </p:sp>
      <p:sp>
        <p:nvSpPr>
          <p:cNvPr id="17" name="AutoShape 7"/>
          <p:cNvSpPr>
            <a:spLocks noChangeArrowheads="1"/>
          </p:cNvSpPr>
          <p:nvPr/>
        </p:nvSpPr>
        <p:spPr bwMode="auto">
          <a:xfrm>
            <a:off x="2251340" y="4987717"/>
            <a:ext cx="2753815" cy="1281525"/>
          </a:xfrm>
          <a:prstGeom prst="wedgeRoundRectCallout">
            <a:avLst>
              <a:gd name="adj1" fmla="val -28199"/>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Tables to Classes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8" name="AutoShape 7"/>
          <p:cNvSpPr>
            <a:spLocks noChangeArrowheads="1"/>
          </p:cNvSpPr>
          <p:nvPr/>
        </p:nvSpPr>
        <p:spPr bwMode="auto">
          <a:xfrm>
            <a:off x="7702114" y="5047174"/>
            <a:ext cx="2753815" cy="1281525"/>
          </a:xfrm>
          <a:prstGeom prst="wedgeRoundRectCallout">
            <a:avLst>
              <a:gd name="adj1" fmla="val 31742"/>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Data Access Classes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41638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bg-BG" dirty="0"/>
          </a:p>
        </p:txBody>
      </p:sp>
      <p:sp>
        <p:nvSpPr>
          <p:cNvPr id="14" name="Rectangle 13"/>
          <p:cNvSpPr/>
          <p:nvPr/>
        </p:nvSpPr>
        <p:spPr>
          <a:xfrm>
            <a:off x="2251340" y="2116179"/>
            <a:ext cx="7450800" cy="800219"/>
          </a:xfrm>
          <a:prstGeom prst="rect">
            <a:avLst/>
          </a:prstGeom>
          <a:solidFill>
            <a:schemeClr val="tx1">
              <a:alpha val="15000"/>
            </a:schemeClr>
          </a:solidFill>
          <a:ln>
            <a:solidFill>
              <a:schemeClr val="tx1"/>
            </a:solidFill>
          </a:ln>
        </p:spPr>
        <p:txBody>
          <a:bodyPr wrap="square">
            <a:spAutoFit/>
          </a:bodyPr>
          <a:lstStyle/>
          <a:p>
            <a:pPr algn="ctr"/>
            <a:r>
              <a:rPr lang="en-US" sz="4600" b="1" dirty="0" smtClean="0"/>
              <a:t>Data Binding</a:t>
            </a:r>
            <a:endParaRPr lang="en-US" sz="4600" b="1" dirty="0"/>
          </a:p>
        </p:txBody>
      </p:sp>
      <p:sp>
        <p:nvSpPr>
          <p:cNvPr id="15" name="Rectangle 14"/>
          <p:cNvSpPr/>
          <p:nvPr/>
        </p:nvSpPr>
        <p:spPr>
          <a:xfrm>
            <a:off x="1203943" y="3505672"/>
            <a:ext cx="3712442" cy="800218"/>
          </a:xfrm>
          <a:prstGeom prst="rect">
            <a:avLst/>
          </a:prstGeom>
          <a:solidFill>
            <a:srgbClr val="FFA000">
              <a:alpha val="15000"/>
            </a:srgbClr>
          </a:solidFill>
          <a:ln>
            <a:solidFill>
              <a:schemeClr val="tx1"/>
            </a:solidFill>
          </a:ln>
        </p:spPr>
        <p:txBody>
          <a:bodyPr wrap="square">
            <a:spAutoFit/>
          </a:bodyPr>
          <a:lstStyle/>
          <a:p>
            <a:pPr algn="ctr"/>
            <a:r>
              <a:rPr lang="en-US" sz="4600" b="1" dirty="0" smtClean="0"/>
              <a:t>Form Data</a:t>
            </a:r>
            <a:endParaRPr lang="en-US" sz="4600" b="1" dirty="0"/>
          </a:p>
        </p:txBody>
      </p:sp>
      <p:sp>
        <p:nvSpPr>
          <p:cNvPr id="16" name="Rectangle 15"/>
          <p:cNvSpPr/>
          <p:nvPr/>
        </p:nvSpPr>
        <p:spPr>
          <a:xfrm>
            <a:off x="7213572" y="3493878"/>
            <a:ext cx="3581098" cy="817026"/>
          </a:xfrm>
          <a:prstGeom prst="rect">
            <a:avLst/>
          </a:prstGeom>
          <a:solidFill>
            <a:schemeClr val="bg2">
              <a:alpha val="15000"/>
            </a:schemeClr>
          </a:solidFill>
          <a:ln>
            <a:solidFill>
              <a:schemeClr val="tx1"/>
            </a:solidFill>
          </a:ln>
        </p:spPr>
        <p:txBody>
          <a:bodyPr wrap="square">
            <a:spAutoFit/>
          </a:bodyPr>
          <a:lstStyle/>
          <a:p>
            <a:pPr algn="ctr"/>
            <a:r>
              <a:rPr lang="en-US" sz="4600" b="1" dirty="0" smtClean="0"/>
              <a:t>View Data</a:t>
            </a:r>
            <a:endParaRPr lang="en-US" sz="4600" b="1" dirty="0"/>
          </a:p>
        </p:txBody>
      </p:sp>
      <p:sp>
        <p:nvSpPr>
          <p:cNvPr id="17" name="AutoShape 7"/>
          <p:cNvSpPr>
            <a:spLocks noChangeArrowheads="1"/>
          </p:cNvSpPr>
          <p:nvPr/>
        </p:nvSpPr>
        <p:spPr bwMode="auto">
          <a:xfrm>
            <a:off x="2251340" y="4987717"/>
            <a:ext cx="2753815" cy="1281525"/>
          </a:xfrm>
          <a:prstGeom prst="wedgeRoundRectCallout">
            <a:avLst>
              <a:gd name="adj1" fmla="val -28199"/>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Form Data to Objects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
        <p:nvSpPr>
          <p:cNvPr id="18" name="AutoShape 7"/>
          <p:cNvSpPr>
            <a:spLocks noChangeArrowheads="1"/>
          </p:cNvSpPr>
          <p:nvPr/>
        </p:nvSpPr>
        <p:spPr bwMode="auto">
          <a:xfrm>
            <a:off x="7702114" y="5047174"/>
            <a:ext cx="2753815" cy="1281525"/>
          </a:xfrm>
          <a:prstGeom prst="wedgeRoundRectCallout">
            <a:avLst>
              <a:gd name="adj1" fmla="val 31742"/>
              <a:gd name="adj2" fmla="val -89781"/>
              <a:gd name="adj3" fmla="val 16667"/>
            </a:avLst>
          </a:prstGeom>
          <a:solidFill>
            <a:schemeClr val="tx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800" noProof="1" smtClean="0">
                <a:solidFill>
                  <a:schemeClr val="bg2">
                    <a:lumMod val="60000"/>
                    <a:lumOff val="40000"/>
                  </a:schemeClr>
                </a:solidFill>
                <a:effectLst>
                  <a:outerShdw blurRad="38100" dist="38100" dir="2700000" algn="tl">
                    <a:srgbClr val="000000">
                      <a:alpha val="43137"/>
                    </a:srgbClr>
                  </a:outerShdw>
                </a:effectLst>
                <a:cs typeface="Consolas" pitchFamily="49" charset="0"/>
              </a:rPr>
              <a:t>Map Variables to ViewModels</a:t>
            </a:r>
            <a:endParaRPr lang="en-US" sz="2800" noProof="1">
              <a:solidFill>
                <a:schemeClr val="accent4"/>
              </a:solidFill>
              <a:effectLst>
                <a:outerShdw blurRad="38100" dist="38100" dir="2700000" algn="tl">
                  <a:srgbClr val="000000">
                    <a:alpha val="43137"/>
                  </a:srgbClr>
                </a:outerShdw>
              </a:effectLst>
              <a:cs typeface="Consolas" pitchFamily="49" charset="0"/>
            </a:endParaRPr>
          </a:p>
        </p:txBody>
      </p:sp>
    </p:spTree>
    <p:extLst>
      <p:ext uri="{BB962C8B-B14F-4D97-AF65-F5344CB8AC3E}">
        <p14:creationId xmlns:p14="http://schemas.microsoft.com/office/powerpoint/2010/main" val="153870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0" y="0"/>
            <a:ext cx="12192000" cy="6858000"/>
          </a:xfrm>
        </p:spPr>
        <p:txBody>
          <a:bodyPr/>
          <a:lstStyle/>
          <a:p>
            <a:r>
              <a:rPr lang="en-US" dirty="0" smtClean="0"/>
              <a:t>Front Controller</a:t>
            </a:r>
            <a:endParaRPr lang="bg-BG" dirty="0"/>
          </a:p>
        </p:txBody>
      </p:sp>
    </p:spTree>
    <p:extLst>
      <p:ext uri="{BB962C8B-B14F-4D97-AF65-F5344CB8AC3E}">
        <p14:creationId xmlns:p14="http://schemas.microsoft.com/office/powerpoint/2010/main" val="219414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Custom Design">
  <a:themeElements>
    <a:clrScheme name="Custom 2">
      <a:dk1>
        <a:srgbClr val="234465"/>
      </a:dk1>
      <a:lt1>
        <a:srgbClr val="FFFFFF"/>
      </a:lt1>
      <a:dk2>
        <a:srgbClr val="234465"/>
      </a:dk2>
      <a:lt2>
        <a:srgbClr val="FFA000"/>
      </a:lt2>
      <a:accent1>
        <a:srgbClr val="234465"/>
      </a:accent1>
      <a:accent2>
        <a:srgbClr val="FF3300"/>
      </a:accent2>
      <a:accent3>
        <a:srgbClr val="66FF66"/>
      </a:accent3>
      <a:accent4>
        <a:srgbClr val="EE792A"/>
      </a:accent4>
      <a:accent5>
        <a:srgbClr val="FFFF00"/>
      </a:accent5>
      <a:accent6>
        <a:srgbClr val="0070C0"/>
      </a:accent6>
      <a:hlink>
        <a:srgbClr val="FFA000"/>
      </a:hlink>
      <a:folHlink>
        <a:srgbClr val="FFA000"/>
      </a:folHlink>
    </a:clrScheme>
    <a:fontScheme name="Montsterrat Family">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2">
      <a:dk1>
        <a:srgbClr val="FFA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C5E0B3"/>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8840</TotalTime>
  <Words>868</Words>
  <Application>Microsoft Office PowerPoint</Application>
  <PresentationFormat>Widescreen</PresentationFormat>
  <Paragraphs>148</Paragraphs>
  <Slides>25</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Calibri</vt:lpstr>
      <vt:lpstr>Consolas</vt:lpstr>
      <vt:lpstr>Courier New</vt:lpstr>
      <vt:lpstr>Lato Heavy</vt:lpstr>
      <vt:lpstr>Lato Light</vt:lpstr>
      <vt:lpstr>Lato Medium</vt:lpstr>
      <vt:lpstr>Montserrat</vt:lpstr>
      <vt:lpstr>Montserrat Light</vt:lpstr>
      <vt:lpstr>Montserrat Ultra Light</vt:lpstr>
      <vt:lpstr>Wingdings</vt:lpstr>
      <vt:lpstr>Wingdings 2</vt:lpstr>
      <vt:lpstr>1_Custom Design</vt:lpstr>
      <vt:lpstr>Introduction to MVC</vt:lpstr>
      <vt:lpstr>PowerPoint Presentation</vt:lpstr>
      <vt:lpstr>PowerPoint Presentation</vt:lpstr>
      <vt:lpstr>Web App Structure</vt:lpstr>
      <vt:lpstr>PHP App Structure</vt:lpstr>
      <vt:lpstr>PowerPoint Presentation</vt:lpstr>
      <vt:lpstr>Data Access</vt:lpstr>
      <vt:lpstr>Data Binding</vt:lpstr>
      <vt:lpstr>PowerPoint Presentation</vt:lpstr>
      <vt:lpstr>Front Controller</vt:lpstr>
      <vt:lpstr>PowerPoint Presentation</vt:lpstr>
      <vt:lpstr>URL Rewrite</vt:lpstr>
      <vt:lpstr>URL Rewrite (2)</vt:lpstr>
      <vt:lpstr>URL Rewrite (3)</vt:lpstr>
      <vt:lpstr>URL Rewrite (4)</vt:lpstr>
      <vt:lpstr>URL Rewrite (5)</vt:lpstr>
      <vt:lpstr>URL Rewrite (6)</vt:lpstr>
      <vt:lpstr>PowerPoint Presentation</vt:lpstr>
      <vt:lpstr>Dispatching</vt:lpstr>
      <vt:lpstr>Dispatching (2)</vt:lpstr>
      <vt:lpstr>Dispatching (3)</vt:lpstr>
      <vt:lpstr>Dispatching (4)</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Web Development</dc:title>
  <dc:creator>RoYaL</dc:creator>
  <cp:keywords>php, web, development, http, symfony</cp:keywords>
  <cp:lastModifiedBy>Windows User</cp:lastModifiedBy>
  <cp:revision>323</cp:revision>
  <dcterms:created xsi:type="dcterms:W3CDTF">2016-07-03T08:09:55Z</dcterms:created>
  <dcterms:modified xsi:type="dcterms:W3CDTF">2017-03-17T14:07:40Z</dcterms:modified>
  <cp:category>https://softuni.bg/trainings/1470/php-web-development-october-2016</cp:category>
</cp:coreProperties>
</file>