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4.xml" ContentType="application/vnd.openxmlformats-officedocument.presentationml.notesSlide+xml"/>
  <Override PartName="/ppt/media/image44.png" ContentType="image/png"/>
  <Override PartName="/ppt/media/image43.png" ContentType="image/png"/>
  <Override PartName="/ppt/media/image41.png" ContentType="image/png"/>
  <Override PartName="/ppt/media/image40.png" ContentType="image/png"/>
  <Override PartName="/ppt/media/image15.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39.png" ContentType="image/png"/>
  <Override PartName="/ppt/media/image14.png" ContentType="image/png"/>
  <Override PartName="/ppt/media/image4.jpeg" ContentType="image/jpeg"/>
  <Override PartName="/ppt/media/image16.png" ContentType="image/png"/>
  <Override PartName="/ppt/media/image6.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9.jpeg" ContentType="image/jpe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7.png" ContentType="image/png"/>
  <Override PartName="/ppt/media/image8.png" ContentType="image/png"/>
  <Override PartName="/ppt/media/image3.png" ContentType="image/png"/>
  <Override PartName="/ppt/media/image42.jpeg" ContentType="image/jpeg"/>
  <Override PartName="/ppt/media/image5.png" ContentType="image/png"/>
  <Override PartName="/ppt/media/image27.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13"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1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1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16" name="PlaceHolder 5"/>
          <p:cNvSpPr>
            <a:spLocks noGrp="1"/>
          </p:cNvSpPr>
          <p:nvPr>
            <p:ph type="sldNum"/>
          </p:nvPr>
        </p:nvSpPr>
        <p:spPr>
          <a:xfrm>
            <a:off x="4399200" y="9555480"/>
            <a:ext cx="3372840" cy="502560"/>
          </a:xfrm>
          <a:prstGeom prst="rect">
            <a:avLst/>
          </a:prstGeom>
        </p:spPr>
        <p:txBody>
          <a:bodyPr lIns="0" rIns="0" tIns="0" bIns="0" anchor="b"/>
          <a:p>
            <a:pPr algn="r"/>
            <a:fld id="{FEB6ED1F-33DC-4B73-9F1F-8D954045E698}"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4.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15" name="TextShape 2"/>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6" name="TextShape 3"/>
          <p:cNvSpPr txBox="1"/>
          <p:nvPr/>
        </p:nvSpPr>
        <p:spPr>
          <a:xfrm>
            <a:off x="6309000" y="8748000"/>
            <a:ext cx="547200" cy="394200"/>
          </a:xfrm>
          <a:prstGeom prst="rect">
            <a:avLst/>
          </a:prstGeom>
          <a:noFill/>
          <a:ln>
            <a:noFill/>
          </a:ln>
        </p:spPr>
        <p:txBody>
          <a:bodyPr anchor="b"/>
          <a:p>
            <a:pPr algn="r">
              <a:lnSpc>
                <a:spcPct val="100000"/>
              </a:lnSpc>
            </a:pPr>
            <a:fld id="{F6710D1F-EDB7-485A-96DB-A424F59DB4FA}" type="slidenum">
              <a:rPr b="0" lang="en-US" sz="1000" spc="-1" strike="noStrike">
                <a:solidFill>
                  <a:srgbClr val="000000"/>
                </a:solidFill>
                <a:latin typeface="+mn-lt"/>
                <a:ea typeface="+mn-ea"/>
              </a:rPr>
              <a:t>1</a:t>
            </a:fld>
            <a:endParaRPr b="0" lang="en-US" sz="10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18" name="TextShape 2"/>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9" name="TextShape 3"/>
          <p:cNvSpPr txBox="1"/>
          <p:nvPr/>
        </p:nvSpPr>
        <p:spPr>
          <a:xfrm>
            <a:off x="6309000" y="8748000"/>
            <a:ext cx="547200" cy="394200"/>
          </a:xfrm>
          <a:prstGeom prst="rect">
            <a:avLst/>
          </a:prstGeom>
          <a:noFill/>
          <a:ln>
            <a:noFill/>
          </a:ln>
        </p:spPr>
        <p:txBody>
          <a:bodyPr anchor="b"/>
          <a:p>
            <a:pPr algn="r">
              <a:lnSpc>
                <a:spcPct val="100000"/>
              </a:lnSpc>
            </a:pPr>
            <a:fld id="{DF7214AE-C4BF-4B3D-A284-832255059D9E}" type="slidenum">
              <a:rPr b="0" lang="en-US" sz="1000" spc="-1" strike="noStrike">
                <a:solidFill>
                  <a:srgbClr val="000000"/>
                </a:solidFill>
                <a:latin typeface="+mn-lt"/>
                <a:ea typeface="+mn-ea"/>
              </a:rPr>
              <a:t>1</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9"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32"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37"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0"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2"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4"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9"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8"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6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67"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1"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4"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9"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89"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1"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8"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0"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3"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8"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39"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1"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8"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5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5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0"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3"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8"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7"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9"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81"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8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0"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4"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8"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01"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06"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1"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5"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100000"/>
              </a:lnSpc>
            </a:pPr>
            <a:r>
              <a:rPr b="1" lang="en-US" sz="5400" spc="-1" strike="noStrike">
                <a:solidFill>
                  <a:srgbClr val="f6d18e"/>
                </a:solidFill>
                <a:latin typeface="Calibri"/>
              </a:rPr>
              <a:t>Presentation Title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p>
            <a:pPr>
              <a:lnSpc>
                <a:spcPct val="100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p>
            <a:pPr>
              <a:lnSpc>
                <a:spcPct val="100000"/>
              </a:lnSpc>
            </a:pPr>
            <a:r>
              <a:rPr b="0" lang="en-US" sz="2400" spc="-1" strike="noStrike">
                <a:solidFill>
                  <a:srgbClr val="ffffff"/>
                </a:solidFill>
                <a:latin typeface="Calibri"/>
              </a:rPr>
              <a:t>Insert a Picture 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p>
            <a:pPr>
              <a:lnSpc>
                <a:spcPct val="100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p>
            <a:pPr>
              <a:lnSpc>
                <a:spcPct val="100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p>
            <a:pPr>
              <a:lnSpc>
                <a:spcPct val="100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p>
            <a:pPr>
              <a:lnSpc>
                <a:spcPct val="100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p>
            <a:pPr>
              <a:lnSpc>
                <a:spcPct val="100000"/>
              </a:lnSpc>
            </a:pPr>
            <a:fld id="{9CF62DCE-94D7-4144-9488-2CFD447214DF}" type="datetime1">
              <a:rPr b="0" lang="en-US" sz="1000" spc="-1" strike="noStrike">
                <a:solidFill>
                  <a:srgbClr val="ffffff"/>
                </a:solidFill>
                <a:latin typeface="Calibri"/>
              </a:rPr>
              <a:t>04/23/2018</a:t>
            </a:fld>
            <a:endParaRPr b="0" lang="en-US" sz="10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p>
            <a:pPr algn="r">
              <a:lnSpc>
                <a:spcPct val="100000"/>
              </a:lnSpc>
            </a:pPr>
            <a:fld id="{48B0B091-3DCB-4C72-8AE6-B1A36C6898F3}" type="slidenum">
              <a:rPr b="0" lang="en-US" sz="1000" spc="-1" strike="noStrike">
                <a:solidFill>
                  <a:srgbClr val="ffffff"/>
                </a:solidFill>
                <a:latin typeface="Calibri"/>
              </a:rPr>
              <a:t>1</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0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0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0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p>
            <a:pPr>
              <a:lnSpc>
                <a:spcPct val="10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912960" y="4555800"/>
            <a:ext cx="10362960" cy="1217160"/>
          </a:xfrm>
          <a:prstGeom prst="rect">
            <a:avLst/>
          </a:prstGeom>
        </p:spPr>
        <p:txBody>
          <a:bodyPr lIns="36000" rIns="36000" tIns="36000" bIns="36000" anchor="b"/>
          <a:p>
            <a:pPr algn="ctr">
              <a:lnSpc>
                <a:spcPct val="10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912960" y="5754960"/>
            <a:ext cx="10362960" cy="4049640"/>
          </a:xfrm>
          <a:prstGeom prst="rect">
            <a:avLst/>
          </a:prstGeom>
        </p:spPr>
        <p:txBody>
          <a:bodyPr lIns="36000" rIns="36000" tIns="36000" bIns="36000"/>
          <a:p>
            <a:pPr algn="ctr">
              <a:lnSpc>
                <a:spcPct val="100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p>
            <a:pPr algn="r">
              <a:lnSpc>
                <a:spcPct val="100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p>
            <a:pPr>
              <a:lnSpc>
                <a:spcPct val="10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judge.softuni.bg/Contests/608"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hyperlink" Target="https://judge.softuni.bg/Contests/608" TargetMode="External"/><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fonts.googleapis.com/css?family=Indie+Flower"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3.xml"/><Relationship Id="rId5"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css-tricks.com/pseudo-class-selectors/" TargetMode="External"/><Relationship Id="rId2" Type="http://schemas.openxmlformats.org/officeDocument/2006/relationships/image" Target="../media/image2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579840" y="457200"/>
            <a:ext cx="7909920" cy="1198800"/>
          </a:xfrm>
          <a:prstGeom prst="rect">
            <a:avLst/>
          </a:prstGeom>
          <a:noFill/>
          <a:ln>
            <a:noFill/>
          </a:ln>
        </p:spPr>
        <p:txBody>
          <a:bodyPr lIns="0" rIns="0" tIns="0" bIns="0" anchor="ctr">
            <a:normAutofit/>
          </a:bodyPr>
          <a:p>
            <a:pPr algn="r">
              <a:lnSpc>
                <a:spcPct val="100000"/>
              </a:lnSpc>
            </a:pPr>
            <a:r>
              <a:rPr b="1" lang="en-US" sz="5400" spc="-1" strike="noStrike">
                <a:solidFill>
                  <a:srgbClr val="f6d18e"/>
                </a:solidFill>
                <a:latin typeface="Calibri"/>
              </a:rPr>
              <a:t>Introduction to CSS </a:t>
            </a:r>
            <a:endParaRPr b="0" lang="en-US" sz="5400" spc="-1" strike="noStrike">
              <a:solidFill>
                <a:srgbClr val="ffffff"/>
              </a:solidFill>
              <a:latin typeface="Calibri"/>
            </a:endParaRPr>
          </a:p>
        </p:txBody>
      </p:sp>
      <p:sp>
        <p:nvSpPr>
          <p:cNvPr id="218" name="TextShape 2"/>
          <p:cNvSpPr txBox="1"/>
          <p:nvPr/>
        </p:nvSpPr>
        <p:spPr>
          <a:xfrm>
            <a:off x="3314880" y="1702800"/>
            <a:ext cx="8115120" cy="1192320"/>
          </a:xfrm>
          <a:prstGeom prst="rect">
            <a:avLst/>
          </a:prstGeom>
          <a:noFill/>
          <a:ln>
            <a:noFill/>
          </a:ln>
        </p:spPr>
        <p:txBody>
          <a:bodyPr lIns="0" rIns="0" tIns="0" bIns="0">
            <a:normAutofit/>
          </a:bodyPr>
          <a:p>
            <a:pPr algn="r">
              <a:lnSpc>
                <a:spcPct val="100000"/>
              </a:lnSpc>
              <a:spcAft>
                <a:spcPts val="601"/>
              </a:spcAft>
            </a:pPr>
            <a:r>
              <a:rPr b="0" lang="en-US" sz="4000" spc="199" strike="noStrike">
                <a:solidFill>
                  <a:srgbClr val="f0a22e"/>
                </a:solidFill>
                <a:latin typeface="Calibri"/>
              </a:rPr>
              <a:t>Selecting Elements to Apply a Style</a:t>
            </a:r>
            <a:endParaRPr b="0" lang="en-US" sz="4000" spc="-1" strike="noStrike">
              <a:latin typeface="Arial"/>
            </a:endParaRPr>
          </a:p>
        </p:txBody>
      </p:sp>
      <p:sp>
        <p:nvSpPr>
          <p:cNvPr id="219" name="TextShape 3"/>
          <p:cNvSpPr txBox="1"/>
          <p:nvPr/>
        </p:nvSpPr>
        <p:spPr>
          <a:xfrm>
            <a:off x="684360" y="4583160"/>
            <a:ext cx="3187080" cy="524880"/>
          </a:xfrm>
          <a:prstGeom prst="rect">
            <a:avLst/>
          </a:prstGeom>
          <a:noFill/>
          <a:ln>
            <a:noFill/>
          </a:ln>
        </p:spPr>
        <p:txBody>
          <a:bodyPr lIns="36000" rIns="36000" tIns="36000" bIns="36000" anchor="b"/>
          <a:p>
            <a:pPr>
              <a:lnSpc>
                <a:spcPct val="100000"/>
              </a:lnSpc>
            </a:pPr>
            <a:r>
              <a:rPr b="1" lang="en-US" sz="2800" spc="-1" strike="noStrike">
                <a:solidFill>
                  <a:srgbClr val="ee792a"/>
                </a:solidFill>
                <a:latin typeface="Calibri"/>
              </a:rPr>
              <a:t>SoftUni Team</a:t>
            </a:r>
            <a:endParaRPr b="0" lang="en-US" sz="2800" spc="-1" strike="noStrike">
              <a:solidFill>
                <a:srgbClr val="ffffff"/>
              </a:solidFill>
              <a:latin typeface="Calibri"/>
            </a:endParaRPr>
          </a:p>
        </p:txBody>
      </p:sp>
      <p:sp>
        <p:nvSpPr>
          <p:cNvPr id="220" name="TextShape 4"/>
          <p:cNvSpPr txBox="1"/>
          <p:nvPr/>
        </p:nvSpPr>
        <p:spPr>
          <a:xfrm>
            <a:off x="684360" y="5053320"/>
            <a:ext cx="3187080" cy="443880"/>
          </a:xfrm>
          <a:prstGeom prst="rect">
            <a:avLst/>
          </a:prstGeom>
          <a:noFill/>
          <a:ln>
            <a:noFill/>
          </a:ln>
        </p:spPr>
        <p:txBody>
          <a:bodyPr lIns="36000" rIns="36000" tIns="36000" bIns="36000" anchor="ctr"/>
          <a:p>
            <a:pPr>
              <a:lnSpc>
                <a:spcPct val="100000"/>
              </a:lnSpc>
            </a:pPr>
            <a:r>
              <a:rPr b="1" lang="en-US" sz="2300" spc="-1" strike="noStrike">
                <a:solidFill>
                  <a:srgbClr val="f4b36c"/>
                </a:solidFill>
                <a:latin typeface="Calibri"/>
              </a:rPr>
              <a:t>Technical Trainers</a:t>
            </a:r>
            <a:endParaRPr b="0" lang="en-US" sz="2300" spc="-1" strike="noStrike">
              <a:solidFill>
                <a:srgbClr val="ffffff"/>
              </a:solidFill>
              <a:latin typeface="Calibri"/>
            </a:endParaRPr>
          </a:p>
        </p:txBody>
      </p:sp>
      <p:sp>
        <p:nvSpPr>
          <p:cNvPr id="221" name="TextShape 5"/>
          <p:cNvSpPr txBox="1"/>
          <p:nvPr/>
        </p:nvSpPr>
        <p:spPr>
          <a:xfrm>
            <a:off x="684360" y="5499720"/>
            <a:ext cx="3187080" cy="363240"/>
          </a:xfrm>
          <a:prstGeom prst="rect">
            <a:avLst/>
          </a:prstGeom>
          <a:noFill/>
          <a:ln>
            <a:noFill/>
          </a:ln>
        </p:spPr>
        <p:txBody>
          <a:bodyPr lIns="36000" rIns="36000" tIns="36000" bIns="36000" anchor="ctr"/>
          <a:p>
            <a:pPr>
              <a:lnSpc>
                <a:spcPct val="100000"/>
              </a:lnSpc>
            </a:pPr>
            <a:r>
              <a:rPr b="1" lang="en-US" sz="2000" spc="-1" strike="noStrike">
                <a:solidFill>
                  <a:srgbClr val="f9daab"/>
                </a:solidFill>
                <a:latin typeface="Calibri"/>
              </a:rPr>
              <a:t>Software University</a:t>
            </a:r>
            <a:endParaRPr b="0" lang="en-US" sz="2000" spc="-1" strike="noStrike">
              <a:solidFill>
                <a:srgbClr val="ffffff"/>
              </a:solidFill>
              <a:latin typeface="Calibri"/>
            </a:endParaRPr>
          </a:p>
        </p:txBody>
      </p:sp>
      <p:sp>
        <p:nvSpPr>
          <p:cNvPr id="222" name="TextShape 6"/>
          <p:cNvSpPr txBox="1"/>
          <p:nvPr/>
        </p:nvSpPr>
        <p:spPr>
          <a:xfrm>
            <a:off x="684360" y="5841000"/>
            <a:ext cx="3187080" cy="330840"/>
          </a:xfrm>
          <a:prstGeom prst="rect">
            <a:avLst/>
          </a:prstGeom>
          <a:noFill/>
          <a:ln>
            <a:noFill/>
          </a:ln>
        </p:spPr>
        <p:txBody>
          <a:bodyPr lIns="36000" rIns="36000" tIns="36000" bIns="36000" anchor="ctr"/>
          <a:p>
            <a:pPr>
              <a:lnSpc>
                <a:spcPct val="100000"/>
              </a:lnSpc>
            </a:pPr>
            <a:r>
              <a:rPr b="1" lang="en-US" sz="1800" spc="-1" strike="noStrike" u="sng">
                <a:solidFill>
                  <a:srgbClr val="f6c781"/>
                </a:solidFill>
                <a:uFillTx/>
                <a:latin typeface="Calibri"/>
                <a:hlinkClick r:id="rId1"/>
              </a:rPr>
              <a:t>http://softuni.bg</a:t>
            </a:r>
            <a:endParaRPr b="0" lang="en-US" sz="1800" spc="-1" strike="noStrike">
              <a:solidFill>
                <a:srgbClr val="ffffff"/>
              </a:solidFill>
              <a:latin typeface="Calibri"/>
            </a:endParaRPr>
          </a:p>
        </p:txBody>
      </p:sp>
      <p:pic>
        <p:nvPicPr>
          <p:cNvPr id="223" name="Picture 4" descr=""/>
          <p:cNvPicPr/>
          <p:nvPr/>
        </p:nvPicPr>
        <p:blipFill>
          <a:blip r:embed="rId2"/>
          <a:stretch/>
        </p:blipFill>
        <p:spPr>
          <a:xfrm>
            <a:off x="745920" y="3219120"/>
            <a:ext cx="2175120" cy="760680"/>
          </a:xfrm>
          <a:prstGeom prst="rect">
            <a:avLst/>
          </a:prstGeom>
          <a:ln>
            <a:solidFill>
              <a:schemeClr val="accent1">
                <a:lumMod val="75000"/>
                <a:alpha val="50000"/>
              </a:schemeClr>
            </a:solidFill>
          </a:ln>
        </p:spPr>
      </p:pic>
      <p:pic>
        <p:nvPicPr>
          <p:cNvPr id="224" name="Picture 12" descr=""/>
          <p:cNvPicPr/>
          <p:nvPr/>
        </p:nvPicPr>
        <p:blipFill>
          <a:blip r:embed="rId3"/>
          <a:stretch/>
        </p:blipFill>
        <p:spPr>
          <a:xfrm>
            <a:off x="3314880" y="3940560"/>
            <a:ext cx="2252880" cy="2437920"/>
          </a:xfrm>
          <a:prstGeom prst="rect">
            <a:avLst/>
          </a:prstGeom>
          <a:ln>
            <a:noFill/>
          </a:ln>
        </p:spPr>
      </p:pic>
      <p:pic>
        <p:nvPicPr>
          <p:cNvPr id="225" name="Picture 22" descr=""/>
          <p:cNvPicPr/>
          <p:nvPr/>
        </p:nvPicPr>
        <p:blipFill>
          <a:blip r:embed="rId4"/>
          <a:stretch/>
        </p:blipFill>
        <p:spPr>
          <a:xfrm>
            <a:off x="678600" y="2496240"/>
            <a:ext cx="2211840" cy="551520"/>
          </a:xfrm>
          <a:prstGeom prst="rect">
            <a:avLst/>
          </a:prstGeom>
          <a:ln>
            <a:noFill/>
          </a:ln>
        </p:spPr>
      </p:pic>
      <p:sp>
        <p:nvSpPr>
          <p:cNvPr id="226" name="CustomShape 7"/>
          <p:cNvSpPr/>
          <p:nvPr/>
        </p:nvSpPr>
        <p:spPr>
          <a:xfrm rot="1839600">
            <a:off x="4676400" y="3554640"/>
            <a:ext cx="2182320" cy="711720"/>
          </a:xfrm>
          <a:prstGeom prst="rect">
            <a:avLst/>
          </a:prstGeom>
          <a:noFill/>
          <a:ln>
            <a:noFill/>
          </a:ln>
        </p:spPr>
        <p:style>
          <a:lnRef idx="0"/>
          <a:fillRef idx="0"/>
          <a:effectRef idx="0"/>
          <a:fontRef idx="minor"/>
        </p:style>
        <p:txBody>
          <a:bodyPr lIns="90000" rIns="90000" tIns="45000" bIns="45000"/>
          <a:p>
            <a:pPr algn="ctr">
              <a:lnSpc>
                <a:spcPct val="85000"/>
              </a:lnSpc>
            </a:pPr>
            <a:r>
              <a:rPr b="1" lang="en-US" sz="2400" spc="49" strike="noStrike">
                <a:solidFill>
                  <a:srgbClr val="fff0d9"/>
                </a:solidFill>
                <a:latin typeface="Calibri"/>
              </a:rPr>
              <a:t>CSS</a:t>
            </a:r>
            <a:br/>
            <a:r>
              <a:rPr b="1" lang="en-US" sz="2400" spc="49" strike="noStrike">
                <a:solidFill>
                  <a:srgbClr val="fff0d9"/>
                </a:solidFill>
                <a:latin typeface="Calibri"/>
              </a:rPr>
              <a:t>Intro</a:t>
            </a:r>
            <a:endParaRPr b="0" lang="en-US" sz="2400" spc="-1" strike="noStrike">
              <a:latin typeface="Arial"/>
            </a:endParaRPr>
          </a:p>
        </p:txBody>
      </p:sp>
      <p:pic>
        <p:nvPicPr>
          <p:cNvPr id="227" name="Picture 13" descr=""/>
          <p:cNvPicPr/>
          <p:nvPr/>
        </p:nvPicPr>
        <p:blipFill>
          <a:blip r:embed="rId5"/>
          <a:stretch/>
        </p:blipFill>
        <p:spPr>
          <a:xfrm>
            <a:off x="6780240" y="3048120"/>
            <a:ext cx="4962240" cy="3182040"/>
          </a:xfrm>
          <a:prstGeom prst="rect">
            <a:avLst/>
          </a:prstGeom>
          <a:ln>
            <a:noFill/>
          </a:ln>
          <a:effectLst>
            <a:softEdge rad="31750"/>
          </a:effectLst>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9D5AB25-1825-429B-922F-17DBBBBDF135}" type="slidenum">
              <a:rPr b="0" lang="en-US" sz="1000" spc="-1" strike="noStrike">
                <a:solidFill>
                  <a:srgbClr val="ffffff"/>
                </a:solidFill>
                <a:latin typeface="Calibri"/>
              </a:rPr>
              <a:t>1</a:t>
            </a:fld>
            <a:endParaRPr b="0" lang="en-US" sz="1000" spc="-1" strike="noStrike">
              <a:latin typeface="Times New Roman"/>
            </a:endParaRPr>
          </a:p>
        </p:txBody>
      </p:sp>
      <p:sp>
        <p:nvSpPr>
          <p:cNvPr id="284"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Multiple Selectors (Element, Element)</a:t>
            </a:r>
            <a:endParaRPr b="0" lang="en-US" sz="4000" spc="-1" strike="noStrike">
              <a:solidFill>
                <a:srgbClr val="ffffff"/>
              </a:solidFill>
              <a:latin typeface="Calibri"/>
            </a:endParaRPr>
          </a:p>
        </p:txBody>
      </p:sp>
      <p:sp>
        <p:nvSpPr>
          <p:cNvPr id="285" name="CustomShape 3"/>
          <p:cNvSpPr/>
          <p:nvPr/>
        </p:nvSpPr>
        <p:spPr>
          <a:xfrm>
            <a:off x="6551640" y="5091840"/>
            <a:ext cx="4876560" cy="1370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h1, h2, p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background: </a:t>
            </a:r>
            <a:r>
              <a:rPr b="1" lang="en-US" sz="2800" spc="-1" strike="noStrike">
                <a:solidFill>
                  <a:srgbClr val="f3cd60"/>
                </a:solidFill>
                <a:latin typeface="Consolas"/>
              </a:rPr>
              <a:t>yellow</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sp>
        <p:nvSpPr>
          <p:cNvPr id="286" name="CustomShape 4"/>
          <p:cNvSpPr/>
          <p:nvPr/>
        </p:nvSpPr>
        <p:spPr>
          <a:xfrm>
            <a:off x="760320" y="4661280"/>
            <a:ext cx="5364720" cy="2649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&lt;h1&gt;</a:t>
            </a:r>
            <a:r>
              <a:rPr b="1" lang="en-US" sz="2800" spc="-1" strike="noStrike">
                <a:solidFill>
                  <a:srgbClr val="fbeedc"/>
                </a:solidFill>
                <a:latin typeface="Consolas"/>
              </a:rPr>
              <a:t>Welcome…</a:t>
            </a:r>
            <a:r>
              <a:rPr b="1" lang="en-US" sz="2800" spc="-1" strike="noStrike">
                <a:solidFill>
                  <a:srgbClr val="f3cd60"/>
                </a:solidFill>
                <a:latin typeface="Consolas"/>
              </a:rPr>
              <a:t>&lt;/h1&gt;</a:t>
            </a:r>
            <a:endParaRPr b="0" lang="en-US" sz="2800" spc="-1" strike="noStrike">
              <a:latin typeface="Arial"/>
            </a:endParaRPr>
          </a:p>
          <a:p>
            <a:pPr>
              <a:lnSpc>
                <a:spcPct val="100000"/>
              </a:lnSpc>
            </a:pPr>
            <a:r>
              <a:rPr b="1" lang="en-US" sz="2800" spc="-1" strike="noStrike">
                <a:solidFill>
                  <a:srgbClr val="f3cd60"/>
                </a:solidFill>
                <a:latin typeface="Consolas"/>
              </a:rPr>
              <a:t>&lt;h2&gt;</a:t>
            </a:r>
            <a:r>
              <a:rPr b="1" lang="en-US" sz="2800" spc="-1" strike="noStrike">
                <a:solidFill>
                  <a:srgbClr val="fbeedc"/>
                </a:solidFill>
                <a:latin typeface="Consolas"/>
              </a:rPr>
              <a:t>My name is…</a:t>
            </a:r>
            <a:r>
              <a:rPr b="1" lang="en-US" sz="2800" spc="-1" strike="noStrike">
                <a:solidFill>
                  <a:srgbClr val="f3cd60"/>
                </a:solidFill>
                <a:latin typeface="Consolas"/>
              </a:rPr>
              <a:t>&lt;/h2&gt;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I live in Duckburg.</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My best friend is…</a:t>
            </a:r>
            <a:r>
              <a:rPr b="1" lang="en-US" sz="2800" spc="-1" strike="noStrike">
                <a:solidFill>
                  <a:srgbClr val="f3cd60"/>
                </a:solidFill>
                <a:latin typeface="Consolas"/>
              </a:rPr>
              <a:t>&lt;/p&gt;</a:t>
            </a:r>
            <a:endParaRPr b="0" lang="en-US" sz="2800" spc="-1" strike="noStrike">
              <a:latin typeface="Arial"/>
            </a:endParaRPr>
          </a:p>
        </p:txBody>
      </p:sp>
      <p:pic>
        <p:nvPicPr>
          <p:cNvPr id="287" name="Picture 4" descr=""/>
          <p:cNvPicPr/>
          <p:nvPr/>
        </p:nvPicPr>
        <p:blipFill>
          <a:blip r:embed="rId1"/>
          <a:stretch/>
        </p:blipFill>
        <p:spPr>
          <a:xfrm>
            <a:off x="3111480" y="1164960"/>
            <a:ext cx="5965560" cy="3177360"/>
          </a:xfrm>
          <a:prstGeom prst="rect">
            <a:avLst/>
          </a:prstGeom>
          <a:ln>
            <a:noFill/>
          </a:ln>
        </p:spPr>
      </p:pic>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04160" y="1643760"/>
            <a:ext cx="4934160" cy="280368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3200" spc="-1" strike="noStrike">
                <a:solidFill>
                  <a:srgbClr val="fbeedc"/>
                </a:solidFill>
                <a:latin typeface="Consolas"/>
              </a:rPr>
              <a:t>h1</a:t>
            </a:r>
            <a:r>
              <a:rPr b="1" lang="en-US" sz="3400" spc="-1" strike="noStrike">
                <a:solidFill>
                  <a:srgbClr val="f3cd60"/>
                </a:solidFill>
                <a:latin typeface="Consolas"/>
              </a:rPr>
              <a:t>#</a:t>
            </a:r>
            <a:r>
              <a:rPr b="1" lang="en-US" sz="3200" spc="-1" strike="noStrike">
                <a:solidFill>
                  <a:srgbClr val="f3cd60"/>
                </a:solidFill>
                <a:latin typeface="Consolas"/>
              </a:rPr>
              <a:t>header.intro</a:t>
            </a:r>
            <a:r>
              <a:rPr b="1" lang="en-US" sz="3200" spc="-1" strike="noStrike">
                <a:solidFill>
                  <a:srgbClr val="fbeedc"/>
                </a:solidFill>
                <a:latin typeface="Consolas"/>
              </a:rPr>
              <a:t> {</a:t>
            </a:r>
            <a:endParaRPr b="0" lang="en-US" sz="3200" spc="-1" strike="noStrike">
              <a:latin typeface="Arial"/>
            </a:endParaRPr>
          </a:p>
          <a:p>
            <a:pPr>
              <a:lnSpc>
                <a:spcPct val="110000"/>
              </a:lnSpc>
            </a:pPr>
            <a:r>
              <a:rPr b="1" lang="en-US" sz="3200" spc="-1" strike="noStrike">
                <a:solidFill>
                  <a:srgbClr val="fbeedc"/>
                </a:solidFill>
                <a:latin typeface="Consolas"/>
              </a:rPr>
              <a:t>  </a:t>
            </a:r>
            <a:r>
              <a:rPr b="1" lang="en-US" sz="3200" spc="-1" strike="noStrike">
                <a:solidFill>
                  <a:srgbClr val="fbeedc"/>
                </a:solidFill>
                <a:latin typeface="Consolas"/>
              </a:rPr>
              <a:t>text-decoration:</a:t>
            </a:r>
            <a:endParaRPr b="0" lang="en-US" sz="3200" spc="-1" strike="noStrike">
              <a:latin typeface="Arial"/>
            </a:endParaRPr>
          </a:p>
          <a:p>
            <a:pPr>
              <a:lnSpc>
                <a:spcPct val="110000"/>
              </a:lnSpc>
            </a:pPr>
            <a:r>
              <a:rPr b="1" lang="en-US" sz="3200" spc="-1" strike="noStrike">
                <a:solidFill>
                  <a:srgbClr val="fbeedc"/>
                </a:solidFill>
                <a:latin typeface="Consolas"/>
              </a:rPr>
              <a:t>    </a:t>
            </a:r>
            <a:r>
              <a:rPr b="1" lang="en-US" sz="3200" spc="-1" strike="noStrike">
                <a:solidFill>
                  <a:srgbClr val="fbeedc"/>
                </a:solidFill>
                <a:latin typeface="Consolas"/>
              </a:rPr>
              <a:t>underline;</a:t>
            </a:r>
            <a:endParaRPr b="0" lang="en-US" sz="3200" spc="-1" strike="noStrike">
              <a:latin typeface="Arial"/>
            </a:endParaRPr>
          </a:p>
          <a:p>
            <a:pPr>
              <a:lnSpc>
                <a:spcPct val="110000"/>
              </a:lnSpc>
            </a:pPr>
            <a:r>
              <a:rPr b="1" lang="en-US" sz="3200" spc="-1" strike="noStrike">
                <a:solidFill>
                  <a:srgbClr val="fbeedc"/>
                </a:solidFill>
                <a:latin typeface="Consolas"/>
              </a:rPr>
              <a:t>  </a:t>
            </a:r>
            <a:r>
              <a:rPr b="1" lang="en-US" sz="3200" spc="-1" strike="noStrike">
                <a:solidFill>
                  <a:srgbClr val="fbeedc"/>
                </a:solidFill>
                <a:latin typeface="Consolas"/>
              </a:rPr>
              <a:t>color: #C00;</a:t>
            </a:r>
            <a:endParaRPr b="0" lang="en-US" sz="3200" spc="-1" strike="noStrike">
              <a:latin typeface="Arial"/>
            </a:endParaRPr>
          </a:p>
          <a:p>
            <a:pPr>
              <a:lnSpc>
                <a:spcPct val="110000"/>
              </a:lnSpc>
            </a:pPr>
            <a:r>
              <a:rPr b="1" lang="en-US" sz="3200" spc="-1" strike="noStrike">
                <a:solidFill>
                  <a:srgbClr val="fbeedc"/>
                </a:solidFill>
                <a:latin typeface="Consolas"/>
              </a:rPr>
              <a:t>}</a:t>
            </a:r>
            <a:endParaRPr b="0" lang="en-US" sz="3200" spc="-1" strike="noStrike">
              <a:latin typeface="Arial"/>
            </a:endParaRPr>
          </a:p>
        </p:txBody>
      </p:sp>
      <p:sp>
        <p:nvSpPr>
          <p:cNvPr id="289" name="CustomShape 2"/>
          <p:cNvSpPr/>
          <p:nvPr/>
        </p:nvSpPr>
        <p:spPr>
          <a:xfrm>
            <a:off x="698760" y="5486400"/>
            <a:ext cx="10867320" cy="11617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3200" spc="-1" strike="noStrike">
                <a:solidFill>
                  <a:srgbClr val="fbeedc"/>
                </a:solidFill>
                <a:latin typeface="Consolas"/>
              </a:rPr>
              <a:t>&lt;h1 id="</a:t>
            </a:r>
            <a:r>
              <a:rPr b="1" lang="en-US" sz="3200" spc="-1" strike="noStrike">
                <a:solidFill>
                  <a:srgbClr val="f3cd60"/>
                </a:solidFill>
                <a:latin typeface="Consolas"/>
              </a:rPr>
              <a:t>header</a:t>
            </a:r>
            <a:r>
              <a:rPr b="1" lang="en-US" sz="3200" spc="-1" strike="noStrike">
                <a:solidFill>
                  <a:srgbClr val="fbeedc"/>
                </a:solidFill>
                <a:latin typeface="Consolas"/>
              </a:rPr>
              <a:t>" class="</a:t>
            </a:r>
            <a:r>
              <a:rPr b="1" lang="en-US" sz="3200" spc="-1" strike="noStrike">
                <a:solidFill>
                  <a:srgbClr val="f3cd60"/>
                </a:solidFill>
                <a:latin typeface="Consolas"/>
              </a:rPr>
              <a:t>intro</a:t>
            </a:r>
            <a:r>
              <a:rPr b="1" lang="en-US" sz="3200" spc="-1" strike="noStrike">
                <a:solidFill>
                  <a:srgbClr val="fbeedc"/>
                </a:solidFill>
                <a:latin typeface="Consolas"/>
              </a:rPr>
              <a:t>"&gt;HTML and CSS&lt;/h1&gt;</a:t>
            </a:r>
            <a:endParaRPr b="0" lang="en-US" sz="3200" spc="-1" strike="noStrike">
              <a:latin typeface="Arial"/>
            </a:endParaRPr>
          </a:p>
        </p:txBody>
      </p:sp>
      <p:sp>
        <p:nvSpPr>
          <p:cNvPr id="290" name="CustomShape 3"/>
          <p:cNvSpPr/>
          <p:nvPr/>
        </p:nvSpPr>
        <p:spPr>
          <a:xfrm>
            <a:off x="1488240" y="1682640"/>
            <a:ext cx="1352160" cy="5353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sp>
      <p:sp>
        <p:nvSpPr>
          <p:cNvPr id="291" name="CustomShape 4"/>
          <p:cNvSpPr/>
          <p:nvPr/>
        </p:nvSpPr>
        <p:spPr>
          <a:xfrm>
            <a:off x="2567160" y="5520600"/>
            <a:ext cx="1373760" cy="5353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sp>
      <p:sp>
        <p:nvSpPr>
          <p:cNvPr id="292" name="CustomShape 5"/>
          <p:cNvSpPr/>
          <p:nvPr/>
        </p:nvSpPr>
        <p:spPr>
          <a:xfrm>
            <a:off x="3007440" y="1695240"/>
            <a:ext cx="1185480" cy="5353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sp>
      <p:sp>
        <p:nvSpPr>
          <p:cNvPr id="293" name="CustomShape 6"/>
          <p:cNvSpPr/>
          <p:nvPr/>
        </p:nvSpPr>
        <p:spPr>
          <a:xfrm>
            <a:off x="795240" y="1685880"/>
            <a:ext cx="440280" cy="53208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sp>
      <p:sp>
        <p:nvSpPr>
          <p:cNvPr id="294" name="CustomShape 7"/>
          <p:cNvSpPr/>
          <p:nvPr/>
        </p:nvSpPr>
        <p:spPr>
          <a:xfrm>
            <a:off x="5922000" y="5521680"/>
            <a:ext cx="1152000" cy="5353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sp>
      <p:sp>
        <p:nvSpPr>
          <p:cNvPr id="295" name="TextShape 8"/>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F3C59C04-55AA-4C36-86D6-E7CB56A9DD68}" type="slidenum">
              <a:rPr b="0" lang="en-US" sz="1000" spc="-1" strike="noStrike">
                <a:solidFill>
                  <a:srgbClr val="ffffff"/>
                </a:solidFill>
                <a:latin typeface="Calibri"/>
              </a:rPr>
              <a:t>1</a:t>
            </a:fld>
            <a:endParaRPr b="0" lang="en-US" sz="1000" spc="-1" strike="noStrike">
              <a:latin typeface="Times New Roman"/>
            </a:endParaRPr>
          </a:p>
        </p:txBody>
      </p:sp>
      <p:sp>
        <p:nvSpPr>
          <p:cNvPr id="296" name="TextShape 9"/>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Combining Multiple Selectors</a:t>
            </a:r>
            <a:endParaRPr b="0" lang="en-US" sz="4000" spc="-1" strike="noStrike">
              <a:solidFill>
                <a:srgbClr val="ffffff"/>
              </a:solidFill>
              <a:latin typeface="Calibri"/>
            </a:endParaRPr>
          </a:p>
        </p:txBody>
      </p:sp>
      <p:sp>
        <p:nvSpPr>
          <p:cNvPr id="297" name="CustomShape 10"/>
          <p:cNvSpPr/>
          <p:nvPr/>
        </p:nvSpPr>
        <p:spPr>
          <a:xfrm>
            <a:off x="1002600" y="5520600"/>
            <a:ext cx="471240" cy="5353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sp>
      <p:pic>
        <p:nvPicPr>
          <p:cNvPr id="298" name="Picture 5" descr=""/>
          <p:cNvPicPr/>
          <p:nvPr/>
        </p:nvPicPr>
        <p:blipFill>
          <a:blip r:embed="rId1"/>
          <a:stretch/>
        </p:blipFill>
        <p:spPr>
          <a:xfrm>
            <a:off x="5900760" y="1805400"/>
            <a:ext cx="5793120" cy="2477160"/>
          </a:xfrm>
          <a:prstGeom prst="rect">
            <a:avLst/>
          </a:prstGeom>
          <a:ln>
            <a:noFill/>
          </a:ln>
        </p:spPr>
      </p:pic>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291"/>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94"/>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297"/>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99438DB-4B6E-49D5-BDD9-C93317DE42D0}" type="slidenum">
              <a:rPr b="0" lang="en-US" sz="1000" spc="-1" strike="noStrike">
                <a:solidFill>
                  <a:srgbClr val="ffffff"/>
                </a:solidFill>
                <a:latin typeface="Calibri"/>
              </a:rPr>
              <a:t>1</a:t>
            </a:fld>
            <a:endParaRPr b="0" lang="en-US" sz="1000" spc="-1" strike="noStrike">
              <a:latin typeface="Times New Roman"/>
            </a:endParaRPr>
          </a:p>
        </p:txBody>
      </p:sp>
      <p:sp>
        <p:nvSpPr>
          <p:cNvPr id="300"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Problem: Photo Shoot Effect</a:t>
            </a:r>
            <a:endParaRPr b="0" lang="en-US" sz="4000" spc="-1" strike="noStrike">
              <a:solidFill>
                <a:srgbClr val="ffffff"/>
              </a:solidFill>
              <a:latin typeface="Calibri"/>
            </a:endParaRPr>
          </a:p>
        </p:txBody>
      </p:sp>
      <p:sp>
        <p:nvSpPr>
          <p:cNvPr id="301" name="TextShape 3"/>
          <p:cNvSpPr txBox="1"/>
          <p:nvPr/>
        </p:nvSpPr>
        <p:spPr>
          <a:xfrm>
            <a:off x="303120" y="1330200"/>
            <a:ext cx="5067000" cy="484164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You are given a HTML file</a:t>
            </a:r>
            <a:endParaRPr b="0" lang="en-US" sz="3200" spc="-1" strike="noStrike">
              <a:solidFill>
                <a:srgbClr val="ffffff"/>
              </a:solidFill>
              <a:latin typeface="Calibri"/>
            </a:endParaRPr>
          </a:p>
          <a:p>
            <a:pPr marL="304920" indent="-304560">
              <a:lnSpc>
                <a:spcPct val="100000"/>
              </a:lnSpc>
              <a:spcBef>
                <a:spcPts val="2401"/>
              </a:spcBef>
              <a:spcAft>
                <a:spcPts val="601"/>
              </a:spcAft>
              <a:buClr>
                <a:srgbClr val="f2b254"/>
              </a:buClr>
              <a:buFont typeface="Wingdings" charset="2"/>
              <a:buChar char=""/>
            </a:pPr>
            <a:r>
              <a:rPr b="0" lang="en-US" sz="3200" spc="-1" strike="noStrike">
                <a:solidFill>
                  <a:srgbClr val="ffffff"/>
                </a:solidFill>
                <a:latin typeface="Calibri"/>
              </a:rPr>
              <a:t>Create a Web page like the screenshot on the right</a:t>
            </a:r>
            <a:endParaRPr b="0" lang="en-US" sz="3200" spc="-1" strike="noStrike">
              <a:solidFill>
                <a:srgbClr val="ffffff"/>
              </a:solidFill>
              <a:latin typeface="Calibri"/>
            </a:endParaRPr>
          </a:p>
          <a:p>
            <a:pPr lvl="1" marL="609480" indent="-231120">
              <a:lnSpc>
                <a:spcPct val="100000"/>
              </a:lnSpc>
              <a:spcBef>
                <a:spcPts val="2401"/>
              </a:spcBef>
              <a:spcAft>
                <a:spcPts val="601"/>
              </a:spcAft>
              <a:buClr>
                <a:srgbClr val="f0a22e"/>
              </a:buClr>
              <a:buSzPct val="80000"/>
              <a:buFont typeface="Wingdings" charset="2"/>
              <a:buChar char=""/>
            </a:pPr>
            <a:r>
              <a:rPr b="0" lang="en-US" sz="2800" spc="-1" strike="noStrike">
                <a:solidFill>
                  <a:srgbClr val="f3cd60"/>
                </a:solidFill>
                <a:latin typeface="Calibri"/>
              </a:rPr>
              <a:t>Constraints</a:t>
            </a:r>
            <a:r>
              <a:rPr b="0" lang="en-US" sz="2800" spc="-1" strike="noStrike">
                <a:solidFill>
                  <a:srgbClr val="ffffff"/>
                </a:solidFill>
                <a:latin typeface="Calibri"/>
              </a:rPr>
              <a:t>:</a:t>
            </a:r>
            <a:endParaRPr b="0" lang="en-US" sz="2800" spc="-1" strike="noStrike">
              <a:solidFill>
                <a:srgbClr val="ffffff"/>
              </a:solidFill>
              <a:latin typeface="Calibri"/>
            </a:endParaRPr>
          </a:p>
          <a:p>
            <a:pPr lvl="2" marL="914400" indent="-231120">
              <a:lnSpc>
                <a:spcPct val="100000"/>
              </a:lnSpc>
              <a:spcBef>
                <a:spcPts val="2401"/>
              </a:spcBef>
              <a:spcAft>
                <a:spcPts val="601"/>
              </a:spcAft>
              <a:buClr>
                <a:srgbClr val="ef9a1d"/>
              </a:buClr>
              <a:buSzPct val="80000"/>
              <a:buFont typeface="Wingdings" charset="2"/>
              <a:buChar char=""/>
            </a:pPr>
            <a:r>
              <a:rPr b="0" lang="en-US" sz="2600" spc="-1" strike="noStrike">
                <a:solidFill>
                  <a:srgbClr val="ffffff"/>
                </a:solidFill>
                <a:latin typeface="Calibri"/>
              </a:rPr>
              <a:t>You are </a:t>
            </a:r>
            <a:r>
              <a:rPr b="0" lang="en-US" sz="2600" spc="-1" strike="noStrike">
                <a:solidFill>
                  <a:srgbClr val="f3cd60"/>
                </a:solidFill>
                <a:latin typeface="Calibri"/>
              </a:rPr>
              <a:t>NOT</a:t>
            </a:r>
            <a:r>
              <a:rPr b="0" lang="en-US" sz="2600" spc="-1" strike="noStrike">
                <a:solidFill>
                  <a:srgbClr val="ffffff"/>
                </a:solidFill>
                <a:latin typeface="Calibri"/>
              </a:rPr>
              <a:t> allowed to change the </a:t>
            </a:r>
            <a:r>
              <a:rPr b="0" lang="en-US" sz="2600" spc="-1" strike="noStrike">
                <a:solidFill>
                  <a:srgbClr val="f3cd60"/>
                </a:solidFill>
                <a:latin typeface="Calibri"/>
              </a:rPr>
              <a:t>HTML</a:t>
            </a:r>
            <a:r>
              <a:rPr b="0" lang="en-US" sz="2600" spc="-1" strike="noStrike">
                <a:solidFill>
                  <a:srgbClr val="ffffff"/>
                </a:solidFill>
                <a:latin typeface="Calibri"/>
              </a:rPr>
              <a:t> file</a:t>
            </a:r>
            <a:endParaRPr b="0" lang="en-US" sz="2600" spc="-1" strike="noStrike">
              <a:solidFill>
                <a:srgbClr val="ffffff"/>
              </a:solidFill>
              <a:latin typeface="Calibri"/>
            </a:endParaRPr>
          </a:p>
          <a:p>
            <a:pPr lvl="2" marL="914400" indent="-231120">
              <a:lnSpc>
                <a:spcPct val="100000"/>
              </a:lnSpc>
              <a:spcBef>
                <a:spcPts val="2401"/>
              </a:spcBef>
              <a:spcAft>
                <a:spcPts val="601"/>
              </a:spcAft>
              <a:buClr>
                <a:srgbClr val="ef9a1d"/>
              </a:buClr>
              <a:buSzPct val="80000"/>
              <a:buFont typeface="Wingdings" charset="2"/>
              <a:buChar char=""/>
            </a:pPr>
            <a:r>
              <a:rPr b="0" lang="en-US" sz="2800" spc="-1" strike="noStrike">
                <a:solidFill>
                  <a:srgbClr val="ffffff"/>
                </a:solidFill>
                <a:latin typeface="Calibri"/>
              </a:rPr>
              <a:t>Just write the missing </a:t>
            </a:r>
            <a:r>
              <a:rPr b="0" lang="en-US" sz="2800" spc="-1" strike="noStrike">
                <a:solidFill>
                  <a:srgbClr val="f3cd60"/>
                </a:solidFill>
                <a:latin typeface="Calibri"/>
              </a:rPr>
              <a:t>CSS</a:t>
            </a:r>
            <a:endParaRPr b="0" lang="en-US" sz="2800" spc="-1" strike="noStrike">
              <a:solidFill>
                <a:srgbClr val="ffffff"/>
              </a:solidFill>
              <a:latin typeface="Calibri"/>
            </a:endParaRPr>
          </a:p>
        </p:txBody>
      </p:sp>
      <p:pic>
        <p:nvPicPr>
          <p:cNvPr id="302" name="Picture 9" descr=""/>
          <p:cNvPicPr/>
          <p:nvPr/>
        </p:nvPicPr>
        <p:blipFill>
          <a:blip r:embed="rId1"/>
          <a:stretch/>
        </p:blipFill>
        <p:spPr>
          <a:xfrm>
            <a:off x="5435280" y="1476360"/>
            <a:ext cx="6405120" cy="4522680"/>
          </a:xfrm>
          <a:prstGeom prst="rect">
            <a:avLst/>
          </a:prstGeom>
          <a:ln>
            <a:noFill/>
          </a:ln>
        </p:spPr>
      </p:pic>
      <p:sp>
        <p:nvSpPr>
          <p:cNvPr id="303" name="CustomShape 4"/>
          <p:cNvSpPr/>
          <p:nvPr/>
        </p:nvSpPr>
        <p:spPr>
          <a:xfrm>
            <a:off x="590760" y="6259680"/>
            <a:ext cx="1100700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ffffff"/>
                </a:solidFill>
                <a:latin typeface="Calibri"/>
              </a:rPr>
              <a:t>Check your solution here: </a:t>
            </a:r>
            <a:r>
              <a:rPr b="0" lang="en-US" sz="2400" spc="-1" strike="noStrike" u="sng">
                <a:solidFill>
                  <a:srgbClr val="f6c781"/>
                </a:solidFill>
                <a:uFillTx/>
                <a:latin typeface="Calibri"/>
                <a:hlinkClick r:id="rId2"/>
              </a:rPr>
              <a:t>https://judge.softuni.bg/Contests/608</a:t>
            </a:r>
            <a:r>
              <a:rPr b="0" lang="en-US" sz="2400" spc="-1" strike="noStrike">
                <a:solidFill>
                  <a:srgbClr val="ffffff"/>
                </a:solidFill>
                <a:latin typeface="Calibri"/>
              </a:rPr>
              <a:t> </a:t>
            </a:r>
            <a:endParaRPr b="0" lang="en-US" sz="24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CCDD04F-E491-4DBE-AA64-9AB8BA98E243}" type="slidenum">
              <a:rPr b="0" lang="en-US" sz="1000" spc="-1" strike="noStrike">
                <a:solidFill>
                  <a:srgbClr val="ffffff"/>
                </a:solidFill>
                <a:latin typeface="Calibri"/>
              </a:rPr>
              <a:t>1</a:t>
            </a:fld>
            <a:endParaRPr b="0" lang="en-US" sz="1000" spc="-1" strike="noStrike">
              <a:latin typeface="Times New Roman"/>
            </a:endParaRPr>
          </a:p>
        </p:txBody>
      </p:sp>
      <p:sp>
        <p:nvSpPr>
          <p:cNvPr id="305"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Photo Shoot Effect – CSS</a:t>
            </a:r>
            <a:endParaRPr b="0" lang="en-US" sz="4000" spc="-1" strike="noStrike">
              <a:solidFill>
                <a:srgbClr val="ffffff"/>
              </a:solidFill>
              <a:latin typeface="Calibri"/>
            </a:endParaRPr>
          </a:p>
        </p:txBody>
      </p:sp>
      <p:sp>
        <p:nvSpPr>
          <p:cNvPr id="306" name="CustomShape 3"/>
          <p:cNvSpPr/>
          <p:nvPr/>
        </p:nvSpPr>
        <p:spPr>
          <a:xfrm>
            <a:off x="439560" y="1005120"/>
            <a:ext cx="11246400" cy="55332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500" spc="-1" strike="noStrike">
                <a:solidFill>
                  <a:srgbClr val="f3cd60"/>
                </a:solidFill>
                <a:latin typeface="Consolas"/>
              </a:rPr>
              <a:t>@import "https://fonts.googleapis.com/css?family=Lato:300,400,900";</a:t>
            </a:r>
            <a:endParaRPr b="0" lang="en-US" sz="2500" spc="-1" strike="noStrike">
              <a:latin typeface="Arial"/>
            </a:endParaRPr>
          </a:p>
          <a:p>
            <a:pPr>
              <a:lnSpc>
                <a:spcPct val="110000"/>
              </a:lnSpc>
            </a:pPr>
            <a:r>
              <a:rPr b="1" lang="en-US" sz="2500" spc="-1" strike="noStrike">
                <a:solidFill>
                  <a:srgbClr val="f3cd60"/>
                </a:solidFill>
                <a:latin typeface="Consolas"/>
              </a:rPr>
              <a:t>* </a:t>
            </a:r>
            <a:r>
              <a:rPr b="1" lang="en-US" sz="2500" spc="-1" strike="noStrike">
                <a:solidFill>
                  <a:srgbClr val="fbeedc"/>
                </a:solidFill>
                <a:latin typeface="Consolas"/>
              </a:rPr>
              <a:t>{</a:t>
            </a:r>
            <a:endParaRPr b="0" lang="en-US" sz="2500" spc="-1" strike="noStrike">
              <a:latin typeface="Arial"/>
            </a:endParaRPr>
          </a:p>
          <a:p>
            <a:pPr>
              <a:lnSpc>
                <a:spcPct val="110000"/>
              </a:lnSpc>
            </a:pPr>
            <a:r>
              <a:rPr b="1" lang="en-US" sz="2500" spc="-1" strike="noStrike">
                <a:solidFill>
                  <a:srgbClr val="f3cd60"/>
                </a:solidFill>
                <a:latin typeface="Consolas"/>
              </a:rPr>
              <a:t>  </a:t>
            </a:r>
            <a:r>
              <a:rPr b="1" lang="en-US" sz="2500" spc="-1" strike="noStrike">
                <a:solidFill>
                  <a:srgbClr val="fbeedc"/>
                </a:solidFill>
                <a:latin typeface="Consolas"/>
              </a:rPr>
              <a:t>margin: 0;</a:t>
            </a:r>
            <a:endParaRPr b="0" lang="en-US" sz="2500" spc="-1" strike="noStrike">
              <a:latin typeface="Arial"/>
            </a:endParaRPr>
          </a:p>
          <a:p>
            <a:pPr>
              <a:lnSpc>
                <a:spcPct val="110000"/>
              </a:lnSpc>
            </a:pPr>
            <a:r>
              <a:rPr b="1" lang="en-US" sz="2500" spc="-1" strike="noStrike">
                <a:solidFill>
                  <a:srgbClr val="fbeedc"/>
                </a:solidFill>
                <a:latin typeface="Consolas"/>
              </a:rPr>
              <a:t>  </a:t>
            </a:r>
            <a:r>
              <a:rPr b="1" lang="en-US" sz="2500" spc="-1" strike="noStrike">
                <a:solidFill>
                  <a:srgbClr val="fbeedc"/>
                </a:solidFill>
                <a:latin typeface="Consolas"/>
              </a:rPr>
              <a:t>padding: 0;</a:t>
            </a:r>
            <a:endParaRPr b="0" lang="en-US" sz="2500" spc="-1" strike="noStrike">
              <a:latin typeface="Arial"/>
            </a:endParaRPr>
          </a:p>
          <a:p>
            <a:pPr>
              <a:lnSpc>
                <a:spcPct val="110000"/>
              </a:lnSpc>
            </a:pPr>
            <a:r>
              <a:rPr b="1" lang="en-US" sz="2500" spc="-1" strike="noStrike">
                <a:solidFill>
                  <a:srgbClr val="fbeedc"/>
                </a:solidFill>
                <a:latin typeface="Consolas"/>
              </a:rPr>
              <a:t>}</a:t>
            </a:r>
            <a:endParaRPr b="0" lang="en-US" sz="2500" spc="-1" strike="noStrike">
              <a:latin typeface="Arial"/>
            </a:endParaRPr>
          </a:p>
          <a:p>
            <a:pPr>
              <a:lnSpc>
                <a:spcPct val="110000"/>
              </a:lnSpc>
            </a:pPr>
            <a:r>
              <a:rPr b="1" lang="en-US" sz="2500" spc="-1" strike="noStrike">
                <a:solidFill>
                  <a:srgbClr val="f3cd60"/>
                </a:solidFill>
                <a:latin typeface="Consolas"/>
              </a:rPr>
              <a:t>body</a:t>
            </a:r>
            <a:r>
              <a:rPr b="1" lang="en-US" sz="2500" spc="-1" strike="noStrike">
                <a:solidFill>
                  <a:srgbClr val="fbeedc"/>
                </a:solidFill>
                <a:latin typeface="Consolas"/>
              </a:rPr>
              <a:t> {</a:t>
            </a:r>
            <a:endParaRPr b="0" lang="en-US" sz="2500" spc="-1" strike="noStrike">
              <a:latin typeface="Arial"/>
            </a:endParaRPr>
          </a:p>
          <a:p>
            <a:pPr>
              <a:lnSpc>
                <a:spcPct val="110000"/>
              </a:lnSpc>
            </a:pPr>
            <a:r>
              <a:rPr b="1" lang="en-US" sz="2500" spc="-1" strike="noStrike">
                <a:solidFill>
                  <a:srgbClr val="fbeedc"/>
                </a:solidFill>
                <a:latin typeface="Consolas"/>
              </a:rPr>
              <a:t>  </a:t>
            </a:r>
            <a:r>
              <a:rPr b="1" lang="en-US" sz="2500" spc="-1" strike="noStrike">
                <a:solidFill>
                  <a:srgbClr val="fbeedc"/>
                </a:solidFill>
                <a:latin typeface="Consolas"/>
              </a:rPr>
              <a:t>font-family: Arial, sans-serif;</a:t>
            </a:r>
            <a:endParaRPr b="0" lang="en-US" sz="2500" spc="-1" strike="noStrike">
              <a:latin typeface="Arial"/>
            </a:endParaRPr>
          </a:p>
          <a:p>
            <a:pPr>
              <a:lnSpc>
                <a:spcPct val="110000"/>
              </a:lnSpc>
            </a:pPr>
            <a:r>
              <a:rPr b="1" lang="en-US" sz="2500" spc="-1" strike="noStrike">
                <a:solidFill>
                  <a:srgbClr val="fbeedc"/>
                </a:solidFill>
                <a:latin typeface="Consolas"/>
              </a:rPr>
              <a:t>  </a:t>
            </a:r>
            <a:r>
              <a:rPr b="1" lang="en-US" sz="2500" spc="-1" strike="noStrike">
                <a:solidFill>
                  <a:srgbClr val="fbeedc"/>
                </a:solidFill>
                <a:latin typeface="Consolas"/>
              </a:rPr>
              <a:t>color: #fcfcfc;</a:t>
            </a:r>
            <a:endParaRPr b="0" lang="en-US" sz="2500" spc="-1" strike="noStrike">
              <a:latin typeface="Arial"/>
            </a:endParaRPr>
          </a:p>
          <a:p>
            <a:pPr>
              <a:lnSpc>
                <a:spcPct val="110000"/>
              </a:lnSpc>
            </a:pPr>
            <a:r>
              <a:rPr b="1" lang="en-US" sz="2500" spc="-1" strike="noStrike">
                <a:solidFill>
                  <a:srgbClr val="fbeedc"/>
                </a:solidFill>
                <a:latin typeface="Consolas"/>
              </a:rPr>
              <a:t>  </a:t>
            </a:r>
            <a:r>
              <a:rPr b="1" lang="en-US" sz="2500" spc="-1" strike="noStrike">
                <a:solidFill>
                  <a:srgbClr val="fbeedc"/>
                </a:solidFill>
                <a:latin typeface="Consolas"/>
              </a:rPr>
              <a:t>background-color: #355664;</a:t>
            </a:r>
            <a:endParaRPr b="0" lang="en-US" sz="2500" spc="-1" strike="noStrike">
              <a:latin typeface="Arial"/>
            </a:endParaRPr>
          </a:p>
          <a:p>
            <a:pPr>
              <a:lnSpc>
                <a:spcPct val="110000"/>
              </a:lnSpc>
            </a:pPr>
            <a:r>
              <a:rPr b="1" lang="en-US" sz="2500" spc="-1" strike="noStrike">
                <a:solidFill>
                  <a:srgbClr val="fbeedc"/>
                </a:solidFill>
                <a:latin typeface="Consolas"/>
              </a:rPr>
              <a:t>  </a:t>
            </a:r>
            <a:r>
              <a:rPr b="1" lang="en-US" sz="2500" spc="-1" strike="noStrike">
                <a:solidFill>
                  <a:srgbClr val="fbeedc"/>
                </a:solidFill>
                <a:latin typeface="Consolas"/>
              </a:rPr>
              <a:t>width: 960px;</a:t>
            </a:r>
            <a:endParaRPr b="0" lang="en-US" sz="2500" spc="-1" strike="noStrike">
              <a:latin typeface="Arial"/>
            </a:endParaRPr>
          </a:p>
          <a:p>
            <a:pPr>
              <a:lnSpc>
                <a:spcPct val="110000"/>
              </a:lnSpc>
            </a:pPr>
            <a:r>
              <a:rPr b="1" lang="en-US" sz="2500" spc="-1" strike="noStrike">
                <a:solidFill>
                  <a:srgbClr val="fbeedc"/>
                </a:solidFill>
                <a:latin typeface="Consolas"/>
              </a:rPr>
              <a:t>  </a:t>
            </a:r>
            <a:r>
              <a:rPr b="1" lang="en-US" sz="2500" spc="-1" strike="noStrike">
                <a:solidFill>
                  <a:srgbClr val="fbeedc"/>
                </a:solidFill>
                <a:latin typeface="Consolas"/>
              </a:rPr>
              <a:t>margin: 0 auto;</a:t>
            </a:r>
            <a:endParaRPr b="0" lang="en-US" sz="2500" spc="-1" strike="noStrike">
              <a:latin typeface="Arial"/>
            </a:endParaRPr>
          </a:p>
          <a:p>
            <a:pPr>
              <a:lnSpc>
                <a:spcPct val="110000"/>
              </a:lnSpc>
            </a:pPr>
            <a:r>
              <a:rPr b="1" lang="en-US" sz="2500" spc="-1" strike="noStrike">
                <a:solidFill>
                  <a:srgbClr val="fbeedc"/>
                </a:solidFill>
                <a:latin typeface="Consolas"/>
              </a:rPr>
              <a:t>}</a:t>
            </a:r>
            <a:endParaRPr b="0" lang="en-US" sz="2500" spc="-1" strike="noStrike">
              <a:latin typeface="Arial"/>
            </a:endParaRPr>
          </a:p>
        </p:txBody>
      </p:sp>
      <p:pic>
        <p:nvPicPr>
          <p:cNvPr id="307" name="Picture 5" descr=""/>
          <p:cNvPicPr/>
          <p:nvPr/>
        </p:nvPicPr>
        <p:blipFill>
          <a:blip r:embed="rId1"/>
          <a:stretch/>
        </p:blipFill>
        <p:spPr>
          <a:xfrm>
            <a:off x="6416280" y="2614320"/>
            <a:ext cx="4964040" cy="3504960"/>
          </a:xfrm>
          <a:prstGeom prst="rect">
            <a:avLst/>
          </a:prstGeom>
          <a:ln>
            <a:noFill/>
          </a:ln>
        </p:spPr>
      </p:pic>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306">
                                            <p:txEl>
                                              <p:pRg st="101" end="108"/>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306">
                                            <p:txEl>
                                              <p:pRg st="108" end="142"/>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306">
                                            <p:txEl>
                                              <p:pRg st="142" end="160"/>
                                            </p:txEl>
                                          </p:spTgt>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306">
                                            <p:txEl>
                                              <p:pRg st="160" end="189"/>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06">
                                            <p:txEl>
                                              <p:pRg st="189" end="205"/>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306">
                                            <p:txEl>
                                              <p:pRg st="205" end="223"/>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306">
                                            <p:txEl>
                                              <p:pRg st="223" end="22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058C0705-2976-4CED-ABAB-D2EFA7EFA3D7}" type="slidenum">
              <a:rPr b="0" lang="en-US" sz="1000" spc="-1" strike="noStrike">
                <a:solidFill>
                  <a:srgbClr val="ffffff"/>
                </a:solidFill>
                <a:latin typeface="Calibri"/>
              </a:rPr>
              <a:t>1</a:t>
            </a:fld>
            <a:endParaRPr b="0" lang="en-US" sz="1000" spc="-1" strike="noStrike">
              <a:latin typeface="Times New Roman"/>
            </a:endParaRPr>
          </a:p>
        </p:txBody>
      </p:sp>
      <p:sp>
        <p:nvSpPr>
          <p:cNvPr id="309"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Photo Shoot Effect – CSS (2)</a:t>
            </a:r>
            <a:endParaRPr b="0" lang="en-US" sz="4000" spc="-1" strike="noStrike">
              <a:solidFill>
                <a:srgbClr val="ffffff"/>
              </a:solidFill>
              <a:latin typeface="Calibri"/>
            </a:endParaRPr>
          </a:p>
        </p:txBody>
      </p:sp>
      <p:sp>
        <p:nvSpPr>
          <p:cNvPr id="310" name="CustomShape 3"/>
          <p:cNvSpPr/>
          <p:nvPr/>
        </p:nvSpPr>
        <p:spPr>
          <a:xfrm>
            <a:off x="6170760" y="1103400"/>
            <a:ext cx="5395320" cy="5752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uppercase;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border-bottom: 3px</a:t>
            </a:r>
            <a:r>
              <a:rPr b="1" lang="en-US" sz="2600" spc="-1" strike="noStrike">
                <a:solidFill>
                  <a:srgbClr val="fbeedc"/>
                </a:solidFill>
                <a:latin typeface="Calibri"/>
              </a:rPr>
              <a:t> </a:t>
            </a:r>
            <a:r>
              <a:rPr b="1" lang="en-US" sz="2600" spc="-1" strike="noStrike">
                <a:solidFill>
                  <a:srgbClr val="fbeedc"/>
                </a:solidFill>
                <a:latin typeface="Consolas"/>
              </a:rPr>
              <a:t>solid</a:t>
            </a:r>
            <a:r>
              <a:rPr b="1" lang="en-US" sz="2600" spc="-1" strike="noStrike">
                <a:solidFill>
                  <a:srgbClr val="fbeedc"/>
                </a:solidFill>
                <a:latin typeface="Calibri"/>
              </a:rPr>
              <a:t> </a:t>
            </a:r>
            <a:r>
              <a:rPr b="1" lang="en-US" sz="2600" spc="-1" strike="noStrike">
                <a:solidFill>
                  <a:srgbClr val="fbeedc"/>
                </a:solidFill>
                <a:latin typeface="Consolas"/>
              </a:rPr>
              <a:t>#416371;</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padding-bottom: 20px;}</a:t>
            </a:r>
            <a:endParaRPr b="0" lang="en-US" sz="2600" spc="-1" strike="noStrike">
              <a:latin typeface="Arial"/>
            </a:endParaRPr>
          </a:p>
          <a:p>
            <a:pPr>
              <a:lnSpc>
                <a:spcPct val="110000"/>
              </a:lnSpc>
            </a:pPr>
            <a:r>
              <a:rPr b="1" lang="en-US" sz="2600" spc="-1" strike="noStrike">
                <a:solidFill>
                  <a:srgbClr val="f3cd60"/>
                </a:solidFill>
                <a:latin typeface="Consolas"/>
              </a:rPr>
              <a:t>h3</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right;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30px;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font-weight: normal;</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0 0 10px;}</a:t>
            </a:r>
            <a:endParaRPr b="0" lang="en-US" sz="2600" spc="-1" strike="noStrike">
              <a:latin typeface="Arial"/>
            </a:endParaRPr>
          </a:p>
          <a:p>
            <a:pPr>
              <a:lnSpc>
                <a:spcPct val="110000"/>
              </a:lnSpc>
            </a:pPr>
            <a:r>
              <a:rPr b="1" lang="en-US" sz="2600" spc="-1" strike="noStrike">
                <a:solidFill>
                  <a:srgbClr val="f3cd60"/>
                </a:solidFill>
                <a:latin typeface="Consolas"/>
              </a:rPr>
              <a:t>p</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line-height: 20px;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padding-bottom: 5px;}</a:t>
            </a:r>
            <a:endParaRPr b="0" lang="en-US" sz="2600" spc="-1" strike="noStrike">
              <a:latin typeface="Arial"/>
            </a:endParaRPr>
          </a:p>
        </p:txBody>
      </p:sp>
      <p:sp>
        <p:nvSpPr>
          <p:cNvPr id="311" name="CustomShape 4"/>
          <p:cNvSpPr/>
          <p:nvPr/>
        </p:nvSpPr>
        <p:spPr>
          <a:xfrm>
            <a:off x="608040" y="1103400"/>
            <a:ext cx="5333760" cy="6188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h1, h2, h3</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font-family:</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forte,Arial,sans-serif;}</a:t>
            </a:r>
            <a:endParaRPr b="0" lang="en-US" sz="2600" spc="-1" strike="noStrike">
              <a:latin typeface="Arial"/>
            </a:endParaRPr>
          </a:p>
          <a:p>
            <a:pPr>
              <a:lnSpc>
                <a:spcPct val="110000"/>
              </a:lnSpc>
            </a:pPr>
            <a:r>
              <a:rPr b="1" lang="en-US" sz="2600" spc="-1" strike="noStrike">
                <a:solidFill>
                  <a:srgbClr val="f3cd60"/>
                </a:solidFill>
                <a:latin typeface="Consolas"/>
              </a:rPr>
              <a:t>h1</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50px;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10px 0 0;</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center;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uppercase}</a:t>
            </a:r>
            <a:endParaRPr b="0" lang="en-US" sz="2600" spc="-1" strike="noStrike">
              <a:latin typeface="Arial"/>
            </a:endParaRPr>
          </a:p>
          <a:p>
            <a:pPr>
              <a:lnSpc>
                <a:spcPct val="110000"/>
              </a:lnSpc>
            </a:pPr>
            <a:r>
              <a:rPr b="1" lang="en-US" sz="2600" spc="-1" strike="noStrike">
                <a:solidFill>
                  <a:srgbClr val="f3cd60"/>
                </a:solidFill>
                <a:latin typeface="Consolas"/>
              </a:rPr>
              <a:t>h2</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40px;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letter-spacing: 15px;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center;</a:t>
            </a:r>
            <a:endParaRPr b="0" lang="en-US" sz="2600" spc="-1" strike="noStrike">
              <a:latin typeface="Arial"/>
            </a:endParaRPr>
          </a:p>
        </p:txBody>
      </p:sp>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311">
                                            <p:txEl>
                                              <p:pRg st="154" end="159"/>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311">
                                            <p:txEl>
                                              <p:pRg st="159" end="179"/>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311">
                                            <p:txEl>
                                              <p:pRg st="179" end="203"/>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311">
                                            <p:txEl>
                                              <p:pRg st="203" end="225"/>
                                            </p:txEl>
                                          </p:spTgt>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310">
                                            <p:txEl>
                                              <p:pRg st="0" end="31"/>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310">
                                            <p:txEl>
                                              <p:pRg st="31" end="67"/>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310">
                                            <p:txEl>
                                              <p:pRg st="67" end="92"/>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10">
                                            <p:txEl>
                                              <p:pRg st="92" end="97"/>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310">
                                            <p:txEl>
                                              <p:pRg st="97" end="118"/>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310">
                                            <p:txEl>
                                              <p:pRg st="118" end="137"/>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10">
                                            <p:txEl>
                                              <p:pRg st="137" end="160"/>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310">
                                            <p:txEl>
                                              <p:pRg st="160" end="18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10">
                                            <p:txEl>
                                              <p:pRg st="181" end="185"/>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310">
                                            <p:txEl>
                                              <p:pRg st="185" end="208"/>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310">
                                            <p:txEl>
                                              <p:pRg st="208" end="23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62963192-A99C-4A63-A2F3-31D2E8C9C730}" type="slidenum">
              <a:rPr b="0" lang="en-US" sz="1000" spc="-1" strike="noStrike">
                <a:solidFill>
                  <a:srgbClr val="ffffff"/>
                </a:solidFill>
                <a:latin typeface="Calibri"/>
              </a:rPr>
              <a:t>1</a:t>
            </a:fld>
            <a:endParaRPr b="0" lang="en-US" sz="1000" spc="-1" strike="noStrike">
              <a:latin typeface="Times New Roman"/>
            </a:endParaRPr>
          </a:p>
        </p:txBody>
      </p:sp>
      <p:sp>
        <p:nvSpPr>
          <p:cNvPr id="313"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Photo Shoot Effect – CSS (3)</a:t>
            </a:r>
            <a:endParaRPr b="0" lang="en-US" sz="4000" spc="-1" strike="noStrike">
              <a:solidFill>
                <a:srgbClr val="ffffff"/>
              </a:solidFill>
              <a:latin typeface="Calibri"/>
            </a:endParaRPr>
          </a:p>
        </p:txBody>
      </p:sp>
      <p:sp>
        <p:nvSpPr>
          <p:cNvPr id="314" name="CustomShape 3"/>
          <p:cNvSpPr/>
          <p:nvPr/>
        </p:nvSpPr>
        <p:spPr>
          <a:xfrm>
            <a:off x="631800" y="1151280"/>
            <a:ext cx="5562360" cy="53175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figure + p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#94c258;</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endParaRPr b="0" lang="en-US" sz="2600" spc="-1" strike="noStrike">
              <a:latin typeface="Arial"/>
            </a:endParaRPr>
          </a:p>
          <a:p>
            <a:pPr>
              <a:lnSpc>
                <a:spcPct val="110000"/>
              </a:lnSpc>
            </a:pPr>
            <a:r>
              <a:rPr b="1" lang="en-US" sz="2600" spc="-1" strike="noStrike">
                <a:solidFill>
                  <a:srgbClr val="f3cd60"/>
                </a:solidFill>
                <a:latin typeface="Consolas"/>
              </a:rPr>
              <a:t>img</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border: none;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500px;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height: 300px;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div.article-content</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15px 0;</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
        <p:nvSpPr>
          <p:cNvPr id="315" name="CustomShape 4"/>
          <p:cNvSpPr/>
          <p:nvPr/>
        </p:nvSpPr>
        <p:spPr>
          <a:xfrm>
            <a:off x="6423120" y="2895480"/>
            <a:ext cx="5105160" cy="3575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nav</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background: #355664;</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0 5px;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nav ul li</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display: inline-block;</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endParaRPr b="0" lang="en-US" sz="2600" spc="-1" strike="noStrike">
              <a:latin typeface="Arial"/>
            </a:endParaRPr>
          </a:p>
        </p:txBody>
      </p:sp>
      <p:pic>
        <p:nvPicPr>
          <p:cNvPr id="316" name="Picture 7" descr=""/>
          <p:cNvPicPr/>
          <p:nvPr/>
        </p:nvPicPr>
        <p:blipFill>
          <a:blip r:embed="rId1"/>
          <a:stretch/>
        </p:blipFill>
        <p:spPr>
          <a:xfrm>
            <a:off x="8638920" y="990720"/>
            <a:ext cx="3236760" cy="2285640"/>
          </a:xfrm>
          <a:prstGeom prst="rect">
            <a:avLst/>
          </a:prstGeom>
          <a:ln>
            <a:noFill/>
          </a:ln>
        </p:spPr>
      </p:pic>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314">
                                            <p:txEl>
                                              <p:pRg st="34" end="40"/>
                                            </p:txEl>
                                          </p:spTgt>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314">
                                            <p:txEl>
                                              <p:pRg st="40" end="56"/>
                                            </p:txEl>
                                          </p:spTgt>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14">
                                            <p:txEl>
                                              <p:pRg st="56" end="72"/>
                                            </p:txEl>
                                          </p:spTgt>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314">
                                            <p:txEl>
                                              <p:pRg st="72" end="89"/>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314">
                                            <p:txEl>
                                              <p:pRg st="89" end="91"/>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14">
                                            <p:txEl>
                                              <p:pRg st="91" end="113"/>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314">
                                            <p:txEl>
                                              <p:pRg st="113" end="131"/>
                                            </p:txEl>
                                          </p:spTgt>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314">
                                            <p:txEl>
                                              <p:pRg st="131" end="133"/>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15">
                                            <p:txEl>
                                              <p:pRg st="0" end="6"/>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315">
                                            <p:txEl>
                                              <p:pRg st="6" end="29"/>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315">
                                            <p:txEl>
                                              <p:pRg st="29" end="47"/>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15">
                                            <p:txEl>
                                              <p:pRg st="47" end="49"/>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315">
                                            <p:txEl>
                                              <p:pRg st="49" end="61"/>
                                            </p:txEl>
                                          </p:spTgt>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315">
                                            <p:txEl>
                                              <p:pRg st="61" end="86"/>
                                            </p:txEl>
                                          </p:spTgt>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15">
                                            <p:txEl>
                                              <p:pRg st="86" end="8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9B8AD4B-425A-4B4D-8E3C-B23F5D9A4915}" type="slidenum">
              <a:rPr b="0" lang="en-US" sz="1000" spc="-1" strike="noStrike">
                <a:solidFill>
                  <a:srgbClr val="ffffff"/>
                </a:solidFill>
                <a:latin typeface="Calibri"/>
              </a:rPr>
              <a:t>1</a:t>
            </a:fld>
            <a:endParaRPr b="0" lang="en-US" sz="1000" spc="-1" strike="noStrike">
              <a:latin typeface="Times New Roman"/>
            </a:endParaRPr>
          </a:p>
        </p:txBody>
      </p:sp>
      <p:sp>
        <p:nvSpPr>
          <p:cNvPr id="318"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Photo Shoot Effect – CSS (4)</a:t>
            </a:r>
            <a:endParaRPr b="0" lang="en-US" sz="4000" spc="-1" strike="noStrike">
              <a:solidFill>
                <a:srgbClr val="ffffff"/>
              </a:solidFill>
              <a:latin typeface="Calibri"/>
            </a:endParaRPr>
          </a:p>
        </p:txBody>
      </p:sp>
      <p:sp>
        <p:nvSpPr>
          <p:cNvPr id="319" name="CustomShape 3"/>
          <p:cNvSpPr/>
          <p:nvPr/>
        </p:nvSpPr>
        <p:spPr>
          <a:xfrm>
            <a:off x="338040" y="1107720"/>
            <a:ext cx="5638320" cy="6623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nav ul li a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#ffffff;</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display: inline-block;</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30px;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5px 2px;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7px 10px 4px;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uppercase;}</a:t>
            </a:r>
            <a:endParaRPr b="0" lang="en-US" sz="2600" spc="-1" strike="noStrike">
              <a:latin typeface="Arial"/>
            </a:endParaRPr>
          </a:p>
          <a:p>
            <a:pPr>
              <a:lnSpc>
                <a:spcPct val="110000"/>
              </a:lnSpc>
            </a:pPr>
            <a:r>
              <a:rPr b="1" lang="en-US" sz="2600" spc="-1" strike="noStrike">
                <a:solidFill>
                  <a:srgbClr val="f3cd60"/>
                </a:solidFill>
                <a:latin typeface="Consolas"/>
              </a:rPr>
              <a:t>nav ul li:first-of-type &gt; a</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#7CB3E9;</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30px;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lowercase;</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
        <p:nvSpPr>
          <p:cNvPr id="320" name="CustomShape 4"/>
          <p:cNvSpPr/>
          <p:nvPr/>
        </p:nvSpPr>
        <p:spPr>
          <a:xfrm>
            <a:off x="6154920" y="1107720"/>
            <a:ext cx="5671800" cy="4881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nav ul a[title="sweet tabs"]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#8EC45B;</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30px;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none;</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endParaRPr b="0" lang="en-US" sz="2600" spc="-1" strike="noStrike">
              <a:latin typeface="Arial"/>
            </a:endParaRPr>
          </a:p>
          <a:p>
            <a:pPr>
              <a:lnSpc>
                <a:spcPct val="110000"/>
              </a:lnSpc>
            </a:pPr>
            <a:r>
              <a:rPr b="1" lang="en-US" sz="2600" spc="-1" strike="noStrike">
                <a:solidFill>
                  <a:srgbClr val="f3cd60"/>
                </a:solidFill>
                <a:latin typeface="Consolas"/>
              </a:rPr>
              <a:t>nav,article,</a:t>
            </a:r>
            <a:endParaRPr b="0" lang="en-US" sz="2600" spc="-1" strike="noStrike">
              <a:latin typeface="Arial"/>
            </a:endParaRPr>
          </a:p>
          <a:p>
            <a:pPr>
              <a:lnSpc>
                <a:spcPct val="110000"/>
              </a:lnSpc>
            </a:pPr>
            <a:r>
              <a:rPr b="1" lang="en-US" sz="2600" spc="-1" strike="noStrike">
                <a:solidFill>
                  <a:srgbClr val="f3cd60"/>
                </a:solidFill>
                <a:latin typeface="Consolas"/>
              </a:rPr>
              <a:t>nav ul li a,figure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border-radius: 10px;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Tree>
  </p:cSld>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319">
                                            <p:txEl>
                                              <p:pRg st="150" end="180"/>
                                            </p:txEl>
                                          </p:spTgt>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319">
                                            <p:txEl>
                                              <p:pRg st="180" end="198"/>
                                            </p:txEl>
                                          </p:spTgt>
                                        </p:tgtEl>
                                        <p:attrNameLst>
                                          <p:attrName>style.visibility</p:attrName>
                                        </p:attrNameLst>
                                      </p:cBhvr>
                                      <p:to>
                                        <p:strVal val="visible"/>
                                      </p:to>
                                    </p:set>
                                  </p:childTnLst>
                                </p:cTn>
                              </p:par>
                              <p:par>
                                <p:cTn id="235" nodeType="withEffect" fill="hold" presetClass="entr" presetID="1">
                                  <p:stCondLst>
                                    <p:cond delay="0"/>
                                  </p:stCondLst>
                                  <p:childTnLst>
                                    <p:set>
                                      <p:cBhvr>
                                        <p:cTn id="236" dur="1" fill="hold">
                                          <p:stCondLst>
                                            <p:cond delay="0"/>
                                          </p:stCondLst>
                                        </p:cTn>
                                        <p:tgtEl>
                                          <p:spTgt spid="319">
                                            <p:txEl>
                                              <p:pRg st="198" end="217"/>
                                            </p:txEl>
                                          </p:spTgt>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319">
                                            <p:txEl>
                                              <p:pRg st="217" end="246"/>
                                            </p:txEl>
                                          </p:spTgt>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319">
                                            <p:txEl>
                                              <p:pRg st="246" end="248"/>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320">
                                            <p:txEl>
                                              <p:pRg st="0" end="31"/>
                                            </p:txEl>
                                          </p:spTgt>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320">
                                            <p:txEl>
                                              <p:pRg st="31" end="49"/>
                                            </p:txEl>
                                          </p:spTgt>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320">
                                            <p:txEl>
                                              <p:pRg st="49" end="68"/>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320">
                                            <p:txEl>
                                              <p:pRg st="68" end="92"/>
                                            </p:txEl>
                                          </p:spTgt>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320">
                                            <p:txEl>
                                              <p:pRg st="92" end="94"/>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20">
                                            <p:txEl>
                                              <p:pRg st="95" end="108"/>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320">
                                            <p:txEl>
                                              <p:pRg st="108" end="129"/>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320">
                                            <p:txEl>
                                              <p:pRg st="129" end="152"/>
                                            </p:txEl>
                                          </p:spTgt>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320">
                                            <p:txEl>
                                              <p:pRg st="152" end="15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D9D7CA6-0A51-4E7D-A554-D20DE0475A9E}" type="slidenum">
              <a:rPr b="0" lang="en-US" sz="1000" spc="-1" strike="noStrike">
                <a:solidFill>
                  <a:srgbClr val="ffffff"/>
                </a:solidFill>
                <a:latin typeface="Calibri"/>
              </a:rPr>
              <a:t>1</a:t>
            </a:fld>
            <a:endParaRPr b="0" lang="en-US" sz="1000" spc="-1" strike="noStrike">
              <a:latin typeface="Times New Roman"/>
            </a:endParaRPr>
          </a:p>
        </p:txBody>
      </p:sp>
      <p:sp>
        <p:nvSpPr>
          <p:cNvPr id="322"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Photo Shoot Effect – CSS (5)</a:t>
            </a:r>
            <a:endParaRPr b="0" lang="en-US" sz="4000" spc="-1" strike="noStrike">
              <a:solidFill>
                <a:srgbClr val="ffffff"/>
              </a:solidFill>
              <a:latin typeface="Calibri"/>
            </a:endParaRPr>
          </a:p>
        </p:txBody>
      </p:sp>
      <p:sp>
        <p:nvSpPr>
          <p:cNvPr id="323" name="CustomShape 3"/>
          <p:cNvSpPr/>
          <p:nvPr/>
        </p:nvSpPr>
        <p:spPr>
          <a:xfrm>
            <a:off x="379440" y="1151280"/>
            <a:ext cx="5503680" cy="6188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article</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background-color: #213E4A;</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0 0 10px;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20px;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height: 390px;}</a:t>
            </a:r>
            <a:endParaRPr b="0" lang="en-US" sz="2600" spc="-1" strike="noStrike">
              <a:latin typeface="Arial"/>
            </a:endParaRPr>
          </a:p>
          <a:p>
            <a:pPr>
              <a:lnSpc>
                <a:spcPct val="110000"/>
              </a:lnSpc>
            </a:pPr>
            <a:r>
              <a:rPr b="1" lang="en-US" sz="2600" spc="-1" strike="noStrike">
                <a:solidFill>
                  <a:srgbClr val="f3cd60"/>
                </a:solidFill>
                <a:latin typeface="Consolas"/>
              </a:rPr>
              <a:t>figure</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border: 3px solid #142830;</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float: right;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height: 300px;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500px;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margin-left: 15px;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
        <p:nvSpPr>
          <p:cNvPr id="324" name="CustomShape 4"/>
          <p:cNvSpPr/>
          <p:nvPr/>
        </p:nvSpPr>
        <p:spPr>
          <a:xfrm>
            <a:off x="6121440" y="1160280"/>
            <a:ext cx="5687640" cy="3574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footer</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border-top:</a:t>
            </a:r>
            <a:r>
              <a:rPr b="1" lang="en-US" sz="2600" spc="-1" strike="noStrike">
                <a:solidFill>
                  <a:srgbClr val="fbeedc"/>
                </a:solidFill>
                <a:latin typeface="Calibri"/>
              </a:rPr>
              <a:t> </a:t>
            </a:r>
            <a:r>
              <a:rPr b="1" lang="en-US" sz="2600" spc="-1" strike="noStrike">
                <a:solidFill>
                  <a:srgbClr val="fbeedc"/>
                </a:solidFill>
                <a:latin typeface="Consolas"/>
              </a:rPr>
              <a:t>3px</a:t>
            </a:r>
            <a:r>
              <a:rPr b="1" lang="en-US" sz="2600" spc="-1" strike="noStrike">
                <a:solidFill>
                  <a:srgbClr val="fbeedc"/>
                </a:solidFill>
                <a:latin typeface="Calibri"/>
              </a:rPr>
              <a:t> </a:t>
            </a:r>
            <a:r>
              <a:rPr b="1" lang="en-US" sz="2600" spc="-1" strike="noStrike">
                <a:solidFill>
                  <a:srgbClr val="fbeedc"/>
                </a:solidFill>
                <a:latin typeface="Consolas"/>
              </a:rPr>
              <a:t>solid</a:t>
            </a:r>
            <a:r>
              <a:rPr b="1" lang="en-US" sz="2600" spc="-1" strike="noStrike">
                <a:solidFill>
                  <a:srgbClr val="fbeedc"/>
                </a:solidFill>
                <a:latin typeface="Calibri"/>
              </a:rPr>
              <a:t> </a:t>
            </a:r>
            <a:r>
              <a:rPr b="1" lang="en-US" sz="2600" spc="-1" strike="noStrike">
                <a:solidFill>
                  <a:srgbClr val="fbeedc"/>
                </a:solidFill>
                <a:latin typeface="Consolas"/>
              </a:rPr>
              <a:t>#142830;</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padding-top: 15px;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margin-bottom: 30px;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center;</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20px;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Tree>
  </p:cSld>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23">
                                            <p:txEl>
                                              <p:pRg st="94" end="103"/>
                                            </p:txEl>
                                          </p:spTgt>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323">
                                            <p:txEl>
                                              <p:pRg st="103" end="132"/>
                                            </p:txEl>
                                          </p:spTgt>
                                        </p:tgtEl>
                                        <p:attrNameLst>
                                          <p:attrName>style.visibility</p:attrName>
                                        </p:attrNameLst>
                                      </p:cBhvr>
                                      <p:to>
                                        <p:strVal val="visible"/>
                                      </p:to>
                                    </p:set>
                                  </p:childTnLst>
                                </p:cTn>
                              </p:par>
                              <p:par>
                                <p:cTn id="271" nodeType="withEffect" fill="hold" presetClass="entr" presetID="1">
                                  <p:stCondLst>
                                    <p:cond delay="0"/>
                                  </p:stCondLst>
                                  <p:childTnLst>
                                    <p:set>
                                      <p:cBhvr>
                                        <p:cTn id="272" dur="1" fill="hold">
                                          <p:stCondLst>
                                            <p:cond delay="0"/>
                                          </p:stCondLst>
                                        </p:cTn>
                                        <p:tgtEl>
                                          <p:spTgt spid="323">
                                            <p:txEl>
                                              <p:pRg st="132" end="148"/>
                                            </p:txEl>
                                          </p:spTgt>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323">
                                            <p:txEl>
                                              <p:pRg st="148" end="165"/>
                                            </p:txEl>
                                          </p:spTgt>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323">
                                            <p:txEl>
                                              <p:pRg st="165" end="181"/>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323">
                                            <p:txEl>
                                              <p:pRg st="181" end="202"/>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323">
                                            <p:txEl>
                                              <p:pRg st="202" end="204"/>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324">
                                            <p:txEl>
                                              <p:pRg st="0" end="9"/>
                                            </p:txEl>
                                          </p:spTgt>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324">
                                            <p:txEl>
                                              <p:pRg st="9" end="42"/>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324">
                                            <p:txEl>
                                              <p:pRg st="42" end="63"/>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324">
                                            <p:txEl>
                                              <p:pRg st="63" end="86"/>
                                            </p:txEl>
                                          </p:spTgt>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324">
                                            <p:txEl>
                                              <p:pRg st="86" end="108"/>
                                            </p:txEl>
                                          </p:spTgt>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324">
                                            <p:txEl>
                                              <p:pRg st="108" end="127"/>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324">
                                            <p:txEl>
                                              <p:pRg st="127" end="12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2131920" y="1272600"/>
            <a:ext cx="7924320" cy="82008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Pseudo Selectors</a:t>
            </a:r>
            <a:endParaRPr b="0" lang="en-US" sz="4000" spc="-1" strike="noStrike">
              <a:solidFill>
                <a:srgbClr val="ffffff"/>
              </a:solidFill>
              <a:latin typeface="Calibri"/>
            </a:endParaRPr>
          </a:p>
        </p:txBody>
      </p:sp>
      <p:sp>
        <p:nvSpPr>
          <p:cNvPr id="326" name="TextShape 2"/>
          <p:cNvSpPr txBox="1"/>
          <p:nvPr/>
        </p:nvSpPr>
        <p:spPr>
          <a:xfrm>
            <a:off x="1370160" y="2169360"/>
            <a:ext cx="9448560" cy="72108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99" strike="noStrike">
                <a:solidFill>
                  <a:srgbClr val="ffffff"/>
                </a:solidFill>
                <a:latin typeface="Calibri"/>
              </a:rPr>
              <a:t>Relative to Element Content or State</a:t>
            </a:r>
            <a:endParaRPr b="0" lang="en-US" sz="3400" spc="-1" strike="noStrike">
              <a:latin typeface="Arial"/>
            </a:endParaRPr>
          </a:p>
        </p:txBody>
      </p:sp>
      <p:pic>
        <p:nvPicPr>
          <p:cNvPr id="327" name="Picture 3" descr=""/>
          <p:cNvPicPr/>
          <p:nvPr/>
        </p:nvPicPr>
        <p:blipFill>
          <a:blip r:embed="rId1"/>
          <a:stretch/>
        </p:blipFill>
        <p:spPr>
          <a:xfrm>
            <a:off x="3398400" y="3124080"/>
            <a:ext cx="5391720" cy="3276000"/>
          </a:xfrm>
          <a:prstGeom prst="rect">
            <a:avLst/>
          </a:prstGeom>
          <a:ln>
            <a:noFill/>
          </a:ln>
        </p:spPr>
      </p:pic>
    </p:spTree>
  </p:cSld>
  <p:timing>
    <p:tnLst>
      <p:par>
        <p:cTn id="297" dur="indefinite" restart="never" nodeType="tmRoot">
          <p:childTnLst>
            <p:seq>
              <p:cTn id="29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Pseudo Selector (:hover)</a:t>
            </a:r>
            <a:endParaRPr b="0" lang="en-US" sz="4000" spc="-1" strike="noStrike">
              <a:solidFill>
                <a:srgbClr val="ffffff"/>
              </a:solidFill>
              <a:latin typeface="Calibri"/>
            </a:endParaRPr>
          </a:p>
        </p:txBody>
      </p:sp>
      <p:sp>
        <p:nvSpPr>
          <p:cNvPr id="329" name="CustomShape 2"/>
          <p:cNvSpPr/>
          <p:nvPr/>
        </p:nvSpPr>
        <p:spPr>
          <a:xfrm>
            <a:off x="653760" y="3579120"/>
            <a:ext cx="6705360" cy="25275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a:hover {</a:t>
            </a:r>
            <a:endParaRPr b="0" lang="en-US" sz="3200" spc="-1" strike="noStrike">
              <a:latin typeface="Arial"/>
            </a:endParaRPr>
          </a:p>
          <a:p>
            <a:pPr>
              <a:lnSpc>
                <a:spcPct val="100000"/>
              </a:lnSpc>
            </a:pPr>
            <a:r>
              <a:rPr b="1" lang="en-US" sz="3200" spc="-1" strike="noStrike">
                <a:solidFill>
                  <a:srgbClr val="f3cd60"/>
                </a:solidFill>
                <a:latin typeface="Consolas"/>
              </a:rPr>
              <a:t>  </a:t>
            </a:r>
            <a:r>
              <a:rPr b="1" lang="en-US" sz="3200" spc="-1" strike="noStrike">
                <a:solidFill>
                  <a:srgbClr val="fbeedc"/>
                </a:solidFill>
                <a:latin typeface="Consolas"/>
              </a:rPr>
              <a:t>color: #D48F29;</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text-decoration:</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underline overline;</a:t>
            </a:r>
            <a:endParaRPr b="0" lang="en-US" sz="3200" spc="-1" strike="noStrike">
              <a:latin typeface="Arial"/>
            </a:endParaRPr>
          </a:p>
          <a:p>
            <a:pPr>
              <a:lnSpc>
                <a:spcPct val="100000"/>
              </a:lnSpc>
            </a:pPr>
            <a:r>
              <a:rPr b="1" lang="en-US" sz="3200" spc="-1" strike="noStrike">
                <a:solidFill>
                  <a:srgbClr val="f3cd60"/>
                </a:solidFill>
                <a:latin typeface="Consolas"/>
              </a:rPr>
              <a:t>}</a:t>
            </a:r>
            <a:endParaRPr b="0" lang="en-US" sz="3200" spc="-1" strike="noStrike">
              <a:latin typeface="Arial"/>
            </a:endParaRPr>
          </a:p>
        </p:txBody>
      </p:sp>
      <p:sp>
        <p:nvSpPr>
          <p:cNvPr id="330" name="CustomShape 3"/>
          <p:cNvSpPr/>
          <p:nvPr/>
        </p:nvSpPr>
        <p:spPr>
          <a:xfrm>
            <a:off x="653760" y="1796400"/>
            <a:ext cx="6705360" cy="10645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&lt;a href="#"&gt;</a:t>
            </a:r>
            <a:r>
              <a:rPr b="1" lang="en-US" sz="3200" spc="-1" strike="noStrike">
                <a:solidFill>
                  <a:srgbClr val="fbeedc"/>
                </a:solidFill>
                <a:latin typeface="Consolas"/>
              </a:rPr>
              <a:t>Go to Google</a:t>
            </a:r>
            <a:r>
              <a:rPr b="1" lang="en-US" sz="3200" spc="-1" strike="noStrike">
                <a:solidFill>
                  <a:srgbClr val="f3cd60"/>
                </a:solidFill>
                <a:latin typeface="Consolas"/>
              </a:rPr>
              <a:t>&lt;/a&gt;</a:t>
            </a:r>
            <a:endParaRPr b="0" lang="en-US" sz="3200" spc="-1" strike="noStrike">
              <a:latin typeface="Arial"/>
            </a:endParaRPr>
          </a:p>
        </p:txBody>
      </p:sp>
      <p:sp>
        <p:nvSpPr>
          <p:cNvPr id="331" name="CustomShape 4"/>
          <p:cNvSpPr/>
          <p:nvPr/>
        </p:nvSpPr>
        <p:spPr>
          <a:xfrm>
            <a:off x="9464400" y="3225600"/>
            <a:ext cx="415080" cy="4986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332" name="Picture 12" descr=""/>
          <p:cNvPicPr/>
          <p:nvPr/>
        </p:nvPicPr>
        <p:blipFill>
          <a:blip r:embed="rId1"/>
          <a:stretch/>
        </p:blipFill>
        <p:spPr>
          <a:xfrm>
            <a:off x="8166600" y="1345320"/>
            <a:ext cx="3010680" cy="1486080"/>
          </a:xfrm>
          <a:prstGeom prst="rect">
            <a:avLst/>
          </a:prstGeom>
          <a:ln>
            <a:noFill/>
          </a:ln>
        </p:spPr>
      </p:pic>
      <p:pic>
        <p:nvPicPr>
          <p:cNvPr id="333" name="Picture 14" descr=""/>
          <p:cNvPicPr/>
          <p:nvPr/>
        </p:nvPicPr>
        <p:blipFill>
          <a:blip r:embed="rId2"/>
          <a:stretch/>
        </p:blipFill>
        <p:spPr>
          <a:xfrm>
            <a:off x="8171280" y="4118040"/>
            <a:ext cx="3001320" cy="1476720"/>
          </a:xfrm>
          <a:prstGeom prst="rect">
            <a:avLst/>
          </a:prstGeom>
          <a:ln>
            <a:noFill/>
          </a:ln>
        </p:spPr>
      </p:pic>
    </p:spTree>
  </p:cSld>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329"/>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331"/>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87AECC7-9933-4924-9CF5-ED6BDCDFB5DD}" type="slidenum">
              <a:rPr b="0" lang="en-US" sz="1000" spc="-1" strike="noStrike">
                <a:solidFill>
                  <a:srgbClr val="ffffff"/>
                </a:solidFill>
                <a:latin typeface="Calibri"/>
              </a:rPr>
              <a:t>1</a:t>
            </a:fld>
            <a:endParaRPr b="0" lang="en-US" sz="1000" spc="-1" strike="noStrike">
              <a:latin typeface="Times New Roman"/>
            </a:endParaRPr>
          </a:p>
        </p:txBody>
      </p:sp>
      <p:sp>
        <p:nvSpPr>
          <p:cNvPr id="229" name="TextShape 2"/>
          <p:cNvSpPr txBox="1"/>
          <p:nvPr/>
        </p:nvSpPr>
        <p:spPr>
          <a:xfrm>
            <a:off x="190440" y="1151280"/>
            <a:ext cx="11804400" cy="5569920"/>
          </a:xfrm>
          <a:prstGeom prst="rect">
            <a:avLst/>
          </a:prstGeom>
          <a:noFill/>
          <a:ln>
            <a:noFill/>
          </a:ln>
        </p:spPr>
        <p:txBody>
          <a:bodyPr lIns="108000" rIns="108000" tIns="36000" bIns="36000"/>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br/>
            <a:endParaRPr b="0" lang="en-US" sz="3400" spc="-1" strike="noStrike">
              <a:solidFill>
                <a:srgbClr val="ffffff"/>
              </a:solidFill>
              <a:latin typeface="Calibri"/>
            </a:endParaRPr>
          </a:p>
          <a:p>
            <a:pPr>
              <a:lnSpc>
                <a:spcPct val="95000"/>
              </a:lnSpc>
              <a:spcBef>
                <a:spcPts val="601"/>
              </a:spcBef>
              <a:spcAft>
                <a:spcPts val="601"/>
              </a:spcAft>
            </a:pPr>
            <a:br/>
            <a:endParaRPr b="0" lang="en-US" sz="3400" spc="-1" strike="noStrike">
              <a:solidFill>
                <a:srgbClr val="ffffff"/>
              </a:solidFill>
              <a:latin typeface="Calibri"/>
            </a:endParaRPr>
          </a:p>
        </p:txBody>
      </p:sp>
      <p:sp>
        <p:nvSpPr>
          <p:cNvPr id="230" name="TextShape 3"/>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Primary Selectors: Select by Tag</a:t>
            </a:r>
            <a:endParaRPr b="0" lang="en-US" sz="4000" spc="-1" strike="noStrike">
              <a:solidFill>
                <a:srgbClr val="ffffff"/>
              </a:solidFill>
              <a:latin typeface="Calibri"/>
            </a:endParaRPr>
          </a:p>
        </p:txBody>
      </p:sp>
      <p:sp>
        <p:nvSpPr>
          <p:cNvPr id="231" name="CustomShape 4"/>
          <p:cNvSpPr/>
          <p:nvPr/>
        </p:nvSpPr>
        <p:spPr>
          <a:xfrm>
            <a:off x="686880" y="1242720"/>
            <a:ext cx="10819440" cy="1370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&lt;span&gt;</a:t>
            </a:r>
            <a:r>
              <a:rPr b="1" lang="en-US" sz="2800" spc="-1" strike="noStrike">
                <a:solidFill>
                  <a:srgbClr val="fbeec9"/>
                </a:solidFill>
                <a:latin typeface="Consolas"/>
              </a:rPr>
              <a:t>Here's a span with some text.</a:t>
            </a:r>
            <a:r>
              <a:rPr b="1" lang="en-US" sz="2800" spc="-1" strike="noStrike">
                <a:solidFill>
                  <a:srgbClr val="f3cd60"/>
                </a:solidFill>
                <a:latin typeface="Consolas"/>
              </a:rPr>
              <a:t>&lt;/span&gt;</a:t>
            </a:r>
            <a:endParaRPr b="0" lang="en-US" sz="2800" spc="-1" strike="noStrike">
              <a:latin typeface="Arial"/>
            </a:endParaRPr>
          </a:p>
          <a:p>
            <a:pPr>
              <a:lnSpc>
                <a:spcPct val="100000"/>
              </a:lnSpc>
            </a:pPr>
            <a:r>
              <a:rPr b="1" lang="en-US" sz="2800" spc="-1" strike="noStrike">
                <a:solidFill>
                  <a:srgbClr val="fbeec9"/>
                </a:solidFill>
                <a:latin typeface="Consolas"/>
              </a:rPr>
              <a:t>  </a:t>
            </a:r>
            <a:r>
              <a:rPr b="1" lang="en-US" sz="2800" spc="-1" strike="noStrike">
                <a:solidFill>
                  <a:srgbClr val="fbeec9"/>
                </a:solidFill>
                <a:latin typeface="Consolas"/>
              </a:rPr>
              <a:t>&lt;p&gt;Here's a p with some text.&lt;/p&gt;</a:t>
            </a:r>
            <a:endParaRPr b="0" lang="en-US" sz="2800" spc="-1" strike="noStrike">
              <a:latin typeface="Arial"/>
            </a:endParaRPr>
          </a:p>
          <a:p>
            <a:pPr>
              <a:lnSpc>
                <a:spcPct val="100000"/>
              </a:lnSpc>
            </a:pPr>
            <a:r>
              <a:rPr b="1" lang="en-US" sz="2800" spc="-1" strike="noStrike">
                <a:solidFill>
                  <a:srgbClr val="f3cd60"/>
                </a:solidFill>
                <a:latin typeface="Consolas"/>
              </a:rPr>
              <a:t>&lt;span&gt;</a:t>
            </a:r>
            <a:r>
              <a:rPr b="1" lang="en-US" sz="2800" spc="-1" strike="noStrike">
                <a:solidFill>
                  <a:srgbClr val="fbeec9"/>
                </a:solidFill>
                <a:latin typeface="Consolas"/>
              </a:rPr>
              <a:t>Here's a span with more text.</a:t>
            </a:r>
            <a:r>
              <a:rPr b="1" lang="en-US" sz="2800" spc="-1" strike="noStrike">
                <a:solidFill>
                  <a:srgbClr val="f3cd60"/>
                </a:solidFill>
                <a:latin typeface="Consolas"/>
              </a:rPr>
              <a:t>&lt;/span&gt;</a:t>
            </a:r>
            <a:endParaRPr b="0" lang="en-US" sz="2800" spc="-1" strike="noStrike">
              <a:latin typeface="Arial"/>
            </a:endParaRPr>
          </a:p>
        </p:txBody>
      </p:sp>
      <p:sp>
        <p:nvSpPr>
          <p:cNvPr id="232" name="CustomShape 5"/>
          <p:cNvSpPr/>
          <p:nvPr/>
        </p:nvSpPr>
        <p:spPr>
          <a:xfrm>
            <a:off x="6252840" y="4104360"/>
            <a:ext cx="5251320" cy="2222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span</a:t>
            </a:r>
            <a:r>
              <a:rPr b="1" lang="en-US" sz="2800" spc="-1" strike="noStrike">
                <a:solidFill>
                  <a:srgbClr val="fbeec9"/>
                </a:solidFill>
                <a:latin typeface="Consolas"/>
              </a:rPr>
              <a:t> {</a:t>
            </a:r>
            <a:endParaRPr b="0" lang="en-US" sz="2800" spc="-1" strike="noStrike">
              <a:latin typeface="Arial"/>
            </a:endParaRPr>
          </a:p>
          <a:p>
            <a:pPr>
              <a:lnSpc>
                <a:spcPct val="100000"/>
              </a:lnSpc>
            </a:pPr>
            <a:r>
              <a:rPr b="1" lang="en-US" sz="2800" spc="-1" strike="noStrike">
                <a:solidFill>
                  <a:srgbClr val="fbeec9"/>
                </a:solidFill>
                <a:latin typeface="Consolas"/>
              </a:rPr>
              <a:t>  </a:t>
            </a:r>
            <a:r>
              <a:rPr b="1" lang="en-US" sz="2800" spc="-1" strike="noStrike">
                <a:solidFill>
                  <a:srgbClr val="fbeec9"/>
                </a:solidFill>
                <a:latin typeface="Consolas"/>
              </a:rPr>
              <a:t>background: DodgerBlue;</a:t>
            </a:r>
            <a:endParaRPr b="0" lang="en-US" sz="2800" spc="-1" strike="noStrike">
              <a:latin typeface="Arial"/>
            </a:endParaRPr>
          </a:p>
          <a:p>
            <a:pPr>
              <a:lnSpc>
                <a:spcPct val="100000"/>
              </a:lnSpc>
            </a:pPr>
            <a:r>
              <a:rPr b="1" lang="en-US" sz="2800" spc="-1" strike="noStrike">
                <a:solidFill>
                  <a:srgbClr val="fbeec9"/>
                </a:solidFill>
                <a:latin typeface="Consolas"/>
              </a:rPr>
              <a:t>  </a:t>
            </a:r>
            <a:r>
              <a:rPr b="1" lang="en-US" sz="2800" spc="-1" strike="noStrike">
                <a:solidFill>
                  <a:srgbClr val="fbeec9"/>
                </a:solidFill>
                <a:latin typeface="Consolas"/>
              </a:rPr>
              <a:t>color: #ffffff;</a:t>
            </a:r>
            <a:endParaRPr b="0" lang="en-US" sz="2800" spc="-1" strike="noStrike">
              <a:latin typeface="Arial"/>
            </a:endParaRPr>
          </a:p>
          <a:p>
            <a:pPr>
              <a:lnSpc>
                <a:spcPct val="100000"/>
              </a:lnSpc>
            </a:pPr>
            <a:r>
              <a:rPr b="1" lang="en-US" sz="2800" spc="-1" strike="noStrike">
                <a:solidFill>
                  <a:srgbClr val="fbeec9"/>
                </a:solidFill>
                <a:latin typeface="Consolas"/>
              </a:rPr>
              <a:t>}</a:t>
            </a:r>
            <a:endParaRPr b="0" lang="en-US" sz="2800" spc="-1" strike="noStrike">
              <a:latin typeface="Arial"/>
            </a:endParaRPr>
          </a:p>
        </p:txBody>
      </p:sp>
      <p:sp>
        <p:nvSpPr>
          <p:cNvPr id="233" name="CustomShape 6"/>
          <p:cNvSpPr/>
          <p:nvPr/>
        </p:nvSpPr>
        <p:spPr>
          <a:xfrm>
            <a:off x="7371000" y="2865240"/>
            <a:ext cx="3015000" cy="1141920"/>
          </a:xfrm>
          <a:prstGeom prst="wedgeRoundRectCallout">
            <a:avLst>
              <a:gd name="adj1" fmla="val -65351"/>
              <a:gd name="adj2" fmla="val 6314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c9"/>
                </a:solidFill>
                <a:latin typeface="Calibri"/>
              </a:rPr>
              <a:t>Select all</a:t>
            </a:r>
            <a:br/>
            <a:r>
              <a:rPr b="1" lang="en-US" sz="2800" spc="-1" strike="noStrike">
                <a:solidFill>
                  <a:srgbClr val="f3cd60"/>
                </a:solidFill>
                <a:latin typeface="Consolas"/>
              </a:rPr>
              <a:t>&lt;span&gt;</a:t>
            </a:r>
            <a:r>
              <a:rPr b="0" lang="en-US" sz="2800" spc="-1" strike="noStrike">
                <a:solidFill>
                  <a:srgbClr val="ffffff"/>
                </a:solidFill>
                <a:latin typeface="Calibri"/>
              </a:rPr>
              <a:t> </a:t>
            </a:r>
            <a:r>
              <a:rPr b="1" lang="en-US" sz="2800" spc="-1" strike="noStrike">
                <a:solidFill>
                  <a:srgbClr val="fbeec9"/>
                </a:solidFill>
                <a:latin typeface="Calibri"/>
              </a:rPr>
              <a:t>elements</a:t>
            </a:r>
            <a:endParaRPr b="0" lang="en-US" sz="2800" spc="-1" strike="noStrike">
              <a:latin typeface="Arial"/>
            </a:endParaRPr>
          </a:p>
        </p:txBody>
      </p:sp>
      <p:pic>
        <p:nvPicPr>
          <p:cNvPr id="234" name="Picture 2" descr=""/>
          <p:cNvPicPr/>
          <p:nvPr/>
        </p:nvPicPr>
        <p:blipFill>
          <a:blip r:embed="rId1"/>
          <a:stretch/>
        </p:blipFill>
        <p:spPr>
          <a:xfrm>
            <a:off x="798480" y="3250080"/>
            <a:ext cx="4869000" cy="2848680"/>
          </a:xfrm>
          <a:prstGeom prst="rect">
            <a:avLst/>
          </a:prstGeom>
          <a:ln>
            <a:noFill/>
          </a:ln>
        </p:spPr>
      </p:pic>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Pseudo Selector (:visited)</a:t>
            </a:r>
            <a:endParaRPr b="0" lang="en-US" sz="4000" spc="-1" strike="noStrike">
              <a:solidFill>
                <a:srgbClr val="ffffff"/>
              </a:solidFill>
              <a:latin typeface="Calibri"/>
            </a:endParaRPr>
          </a:p>
        </p:txBody>
      </p:sp>
      <p:sp>
        <p:nvSpPr>
          <p:cNvPr id="335" name="CustomShape 2"/>
          <p:cNvSpPr/>
          <p:nvPr/>
        </p:nvSpPr>
        <p:spPr>
          <a:xfrm>
            <a:off x="760320" y="4489560"/>
            <a:ext cx="6476760" cy="155268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a:visited {</a:t>
            </a:r>
            <a:endParaRPr b="0" lang="en-US" sz="3200" spc="-1" strike="noStrike">
              <a:latin typeface="Arial"/>
            </a:endParaRPr>
          </a:p>
          <a:p>
            <a:pPr>
              <a:lnSpc>
                <a:spcPct val="100000"/>
              </a:lnSpc>
            </a:pPr>
            <a:r>
              <a:rPr b="1" lang="en-US" sz="3200" spc="-1" strike="noStrike">
                <a:solidFill>
                  <a:srgbClr val="f3cd60"/>
                </a:solidFill>
                <a:latin typeface="Consolas"/>
              </a:rPr>
              <a:t>  </a:t>
            </a:r>
            <a:r>
              <a:rPr b="1" lang="en-US" sz="3200" spc="-1" strike="noStrike">
                <a:solidFill>
                  <a:srgbClr val="fbeedc"/>
                </a:solidFill>
                <a:latin typeface="Consolas"/>
              </a:rPr>
              <a:t>color:#D48F29;</a:t>
            </a:r>
            <a:endParaRPr b="0" lang="en-US" sz="3200" spc="-1" strike="noStrike">
              <a:latin typeface="Arial"/>
            </a:endParaRPr>
          </a:p>
          <a:p>
            <a:pPr>
              <a:lnSpc>
                <a:spcPct val="100000"/>
              </a:lnSpc>
            </a:pPr>
            <a:r>
              <a:rPr b="1" lang="en-US" sz="3200" spc="-1" strike="noStrike">
                <a:solidFill>
                  <a:srgbClr val="f3cd60"/>
                </a:solidFill>
                <a:latin typeface="Consolas"/>
              </a:rPr>
              <a:t>}</a:t>
            </a:r>
            <a:endParaRPr b="0" lang="en-US" sz="3200" spc="-1" strike="noStrike">
              <a:latin typeface="Arial"/>
            </a:endParaRPr>
          </a:p>
        </p:txBody>
      </p:sp>
      <p:sp>
        <p:nvSpPr>
          <p:cNvPr id="336" name="CustomShape 3"/>
          <p:cNvSpPr/>
          <p:nvPr/>
        </p:nvSpPr>
        <p:spPr>
          <a:xfrm>
            <a:off x="760320" y="1917720"/>
            <a:ext cx="6476760" cy="10645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&lt;a href="#"&gt;</a:t>
            </a:r>
            <a:r>
              <a:rPr b="1" lang="en-US" sz="3200" spc="-1" strike="noStrike">
                <a:solidFill>
                  <a:srgbClr val="fbeedc"/>
                </a:solidFill>
                <a:latin typeface="Consolas"/>
              </a:rPr>
              <a:t>Go to Google</a:t>
            </a:r>
            <a:r>
              <a:rPr b="1" lang="en-US" sz="3200" spc="-1" strike="noStrike">
                <a:solidFill>
                  <a:srgbClr val="f3cd60"/>
                </a:solidFill>
                <a:latin typeface="Consolas"/>
              </a:rPr>
              <a:t>&lt;/a&gt;</a:t>
            </a:r>
            <a:endParaRPr b="0" lang="en-US" sz="3200" spc="-1" strike="noStrike">
              <a:latin typeface="Arial"/>
            </a:endParaRPr>
          </a:p>
        </p:txBody>
      </p:sp>
      <p:sp>
        <p:nvSpPr>
          <p:cNvPr id="337" name="CustomShape 4"/>
          <p:cNvSpPr/>
          <p:nvPr/>
        </p:nvSpPr>
        <p:spPr>
          <a:xfrm>
            <a:off x="9308160" y="3500280"/>
            <a:ext cx="444240" cy="4899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338" name="Picture 4" descr=""/>
          <p:cNvPicPr/>
          <p:nvPr/>
        </p:nvPicPr>
        <p:blipFill>
          <a:blip r:embed="rId1"/>
          <a:stretch/>
        </p:blipFill>
        <p:spPr>
          <a:xfrm>
            <a:off x="8196480" y="1419120"/>
            <a:ext cx="2667600" cy="1581480"/>
          </a:xfrm>
          <a:prstGeom prst="rect">
            <a:avLst/>
          </a:prstGeom>
          <a:ln>
            <a:noFill/>
          </a:ln>
        </p:spPr>
      </p:pic>
      <p:pic>
        <p:nvPicPr>
          <p:cNvPr id="339" name="Picture 10" descr=""/>
          <p:cNvPicPr/>
          <p:nvPr/>
        </p:nvPicPr>
        <p:blipFill>
          <a:blip r:embed="rId2"/>
          <a:stretch/>
        </p:blipFill>
        <p:spPr>
          <a:xfrm>
            <a:off x="8196480" y="4489560"/>
            <a:ext cx="2667600" cy="1569240"/>
          </a:xfrm>
          <a:prstGeom prst="rect">
            <a:avLst/>
          </a:prstGeom>
          <a:ln>
            <a:noFill/>
          </a:ln>
        </p:spPr>
      </p:pic>
    </p:spTree>
  </p:cSld>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335"/>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337"/>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Pseudo Selector (:active)</a:t>
            </a:r>
            <a:endParaRPr b="0" lang="en-US" sz="4000" spc="-1" strike="noStrike">
              <a:solidFill>
                <a:srgbClr val="ffffff"/>
              </a:solidFill>
              <a:latin typeface="Calibri"/>
            </a:endParaRPr>
          </a:p>
        </p:txBody>
      </p:sp>
      <p:sp>
        <p:nvSpPr>
          <p:cNvPr id="341" name="CustomShape 2"/>
          <p:cNvSpPr/>
          <p:nvPr/>
        </p:nvSpPr>
        <p:spPr>
          <a:xfrm>
            <a:off x="606600" y="4506480"/>
            <a:ext cx="5486040" cy="155268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html:active {</a:t>
            </a:r>
            <a:endParaRPr b="0" lang="en-US" sz="3200" spc="-1" strike="noStrike">
              <a:latin typeface="Arial"/>
            </a:endParaRPr>
          </a:p>
          <a:p>
            <a:pPr>
              <a:lnSpc>
                <a:spcPct val="100000"/>
              </a:lnSpc>
            </a:pPr>
            <a:r>
              <a:rPr b="1" lang="en-US" sz="3200" spc="-1" strike="noStrike">
                <a:solidFill>
                  <a:srgbClr val="f3cd60"/>
                </a:solidFill>
                <a:latin typeface="Consolas"/>
              </a:rPr>
              <a:t>  </a:t>
            </a:r>
            <a:r>
              <a:rPr b="1" lang="en-US" sz="3200" spc="-1" strike="noStrike">
                <a:solidFill>
                  <a:srgbClr val="fbeedc"/>
                </a:solidFill>
                <a:latin typeface="Consolas"/>
              </a:rPr>
              <a:t>background: yellow;</a:t>
            </a:r>
            <a:endParaRPr b="0" lang="en-US" sz="3200" spc="-1" strike="noStrike">
              <a:latin typeface="Arial"/>
            </a:endParaRPr>
          </a:p>
          <a:p>
            <a:pPr>
              <a:lnSpc>
                <a:spcPct val="100000"/>
              </a:lnSpc>
            </a:pPr>
            <a:r>
              <a:rPr b="1" lang="en-US" sz="3200" spc="-1" strike="noStrike">
                <a:solidFill>
                  <a:srgbClr val="f3cd60"/>
                </a:solidFill>
                <a:latin typeface="Consolas"/>
              </a:rPr>
              <a:t>}</a:t>
            </a:r>
            <a:endParaRPr b="0" lang="en-US" sz="3200" spc="-1" strike="noStrike">
              <a:latin typeface="Arial"/>
            </a:endParaRPr>
          </a:p>
        </p:txBody>
      </p:sp>
      <p:sp>
        <p:nvSpPr>
          <p:cNvPr id="342" name="CustomShape 3"/>
          <p:cNvSpPr/>
          <p:nvPr/>
        </p:nvSpPr>
        <p:spPr>
          <a:xfrm>
            <a:off x="606600" y="1958760"/>
            <a:ext cx="5486040" cy="10645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&lt;h2&gt;</a:t>
            </a:r>
            <a:r>
              <a:rPr b="1" lang="en-US" sz="3200" spc="-1" strike="noStrike">
                <a:solidFill>
                  <a:srgbClr val="fbeedc"/>
                </a:solidFill>
                <a:latin typeface="Consolas"/>
              </a:rPr>
              <a:t>click anywhere</a:t>
            </a:r>
            <a:r>
              <a:rPr b="1" lang="en-US" sz="3200" spc="-1" strike="noStrike">
                <a:solidFill>
                  <a:srgbClr val="f3cd60"/>
                </a:solidFill>
                <a:latin typeface="Consolas"/>
              </a:rPr>
              <a:t>&lt;/h2&gt;</a:t>
            </a:r>
            <a:endParaRPr b="0" lang="en-US" sz="3200" spc="-1" strike="noStrike">
              <a:latin typeface="Arial"/>
            </a:endParaRPr>
          </a:p>
        </p:txBody>
      </p:sp>
      <p:sp>
        <p:nvSpPr>
          <p:cNvPr id="343" name="CustomShape 4"/>
          <p:cNvSpPr/>
          <p:nvPr/>
        </p:nvSpPr>
        <p:spPr>
          <a:xfrm>
            <a:off x="8913960" y="3468240"/>
            <a:ext cx="496440" cy="60228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344" name="Picture 5" descr=""/>
          <p:cNvPicPr/>
          <p:nvPr/>
        </p:nvPicPr>
        <p:blipFill>
          <a:blip r:embed="rId1"/>
          <a:stretch/>
        </p:blipFill>
        <p:spPr>
          <a:xfrm>
            <a:off x="6646680" y="1224000"/>
            <a:ext cx="5030280" cy="2046600"/>
          </a:xfrm>
          <a:prstGeom prst="rect">
            <a:avLst/>
          </a:prstGeom>
          <a:ln>
            <a:noFill/>
          </a:ln>
        </p:spPr>
      </p:pic>
      <p:pic>
        <p:nvPicPr>
          <p:cNvPr id="345" name="Picture 10" descr=""/>
          <p:cNvPicPr/>
          <p:nvPr/>
        </p:nvPicPr>
        <p:blipFill>
          <a:blip r:embed="rId2"/>
          <a:stretch/>
        </p:blipFill>
        <p:spPr>
          <a:xfrm>
            <a:off x="6646680" y="4267800"/>
            <a:ext cx="5030280" cy="2046600"/>
          </a:xfrm>
          <a:prstGeom prst="rect">
            <a:avLst/>
          </a:prstGeom>
          <a:ln>
            <a:noFill/>
          </a:ln>
        </p:spPr>
      </p:pic>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41"/>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343"/>
                                        </p:tgtEl>
                                        <p:attrNameLst>
                                          <p:attrName>style.visibility</p:attrName>
                                        </p:attrNameLst>
                                      </p:cBhvr>
                                      <p:to>
                                        <p:strVal val="visible"/>
                                      </p:to>
                                    </p:set>
                                  </p:childTnLst>
                                </p:cTn>
                              </p:par>
                              <p:par>
                                <p:cTn id="333" nodeType="withEffect" fill="hold" presetClass="entr" presetID="1">
                                  <p:stCondLst>
                                    <p:cond delay="0"/>
                                  </p:stCondLst>
                                  <p:childTnLst>
                                    <p:set>
                                      <p:cBhvr>
                                        <p:cTn id="334"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Pseudo Selector (:first-line)</a:t>
            </a:r>
            <a:endParaRPr b="0" lang="en-US" sz="4000" spc="-1" strike="noStrike">
              <a:solidFill>
                <a:srgbClr val="ffffff"/>
              </a:solidFill>
              <a:latin typeface="Calibri"/>
            </a:endParaRPr>
          </a:p>
        </p:txBody>
      </p:sp>
      <p:sp>
        <p:nvSpPr>
          <p:cNvPr id="347" name="CustomShape 2"/>
          <p:cNvSpPr/>
          <p:nvPr/>
        </p:nvSpPr>
        <p:spPr>
          <a:xfrm>
            <a:off x="5408640" y="4651560"/>
            <a:ext cx="6102720" cy="2222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p:first-line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color:blue;</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background-color: lightblue;</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sp>
        <p:nvSpPr>
          <p:cNvPr id="348" name="CustomShape 3"/>
          <p:cNvSpPr/>
          <p:nvPr/>
        </p:nvSpPr>
        <p:spPr>
          <a:xfrm>
            <a:off x="684360" y="4651560"/>
            <a:ext cx="4484520" cy="2222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Lorem ipsum dolor sit amet, consectetur adipiscing elit.</a:t>
            </a:r>
            <a:endParaRPr b="0" lang="en-US" sz="2800" spc="-1" strike="noStrike">
              <a:latin typeface="Arial"/>
            </a:endParaRPr>
          </a:p>
          <a:p>
            <a:pPr>
              <a:lnSpc>
                <a:spcPct val="100000"/>
              </a:lnSpc>
            </a:pPr>
            <a:r>
              <a:rPr b="1" lang="en-US" sz="2800" spc="-1" strike="noStrike">
                <a:solidFill>
                  <a:srgbClr val="f3cd60"/>
                </a:solidFill>
                <a:latin typeface="Consolas"/>
              </a:rPr>
              <a:t>&lt;/p&gt;</a:t>
            </a:r>
            <a:endParaRPr b="0" lang="en-US" sz="2800" spc="-1" strike="noStrike">
              <a:latin typeface="Arial"/>
            </a:endParaRPr>
          </a:p>
        </p:txBody>
      </p:sp>
      <p:pic>
        <p:nvPicPr>
          <p:cNvPr id="349" name="Picture 2" descr=""/>
          <p:cNvPicPr/>
          <p:nvPr/>
        </p:nvPicPr>
        <p:blipFill>
          <a:blip r:embed="rId1"/>
          <a:stretch/>
        </p:blipFill>
        <p:spPr>
          <a:xfrm>
            <a:off x="2257560" y="1151280"/>
            <a:ext cx="8000640" cy="3188880"/>
          </a:xfrm>
          <a:prstGeom prst="rect">
            <a:avLst/>
          </a:prstGeom>
          <a:ln>
            <a:noFill/>
          </a:ln>
        </p:spPr>
      </p:pic>
    </p:spTree>
  </p:cSld>
  <p:timing>
    <p:tnLst>
      <p:par>
        <p:cTn id="335" dur="indefinite" restart="never" nodeType="tmRoot">
          <p:childTnLst>
            <p:seq>
              <p:cTn id="336" dur="indefinite" nodeType="mainSeq">
                <p:childTnLst>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Pseudo Selector (::before and ::after)</a:t>
            </a:r>
            <a:endParaRPr b="0" lang="en-US" sz="4000" spc="-1" strike="noStrike">
              <a:solidFill>
                <a:srgbClr val="ffffff"/>
              </a:solidFill>
              <a:latin typeface="Calibri"/>
            </a:endParaRPr>
          </a:p>
        </p:txBody>
      </p:sp>
      <p:sp>
        <p:nvSpPr>
          <p:cNvPr id="351" name="CustomShape 2"/>
          <p:cNvSpPr/>
          <p:nvPr/>
        </p:nvSpPr>
        <p:spPr>
          <a:xfrm>
            <a:off x="783360" y="2590920"/>
            <a:ext cx="5603400" cy="25268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h1::before </a:t>
            </a:r>
            <a:r>
              <a:rPr b="1" lang="en-US" sz="3200" spc="-1" strike="noStrike">
                <a:solidFill>
                  <a:srgbClr val="fbeedc"/>
                </a:solidFill>
                <a:latin typeface="Consolas"/>
              </a:rPr>
              <a:t>{ </a:t>
            </a:r>
            <a:r>
              <a:rPr b="1" i="1" lang="en-US" sz="3200" spc="-1" strike="noStrike">
                <a:solidFill>
                  <a:srgbClr val="f3cd60"/>
                </a:solidFill>
                <a:latin typeface="Consolas"/>
              </a:rPr>
              <a:t>/* "« " */</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content: "\00AB\0020"</a:t>
            </a:r>
            <a:endParaRPr b="0" lang="en-US" sz="3200" spc="-1" strike="noStrike">
              <a:latin typeface="Arial"/>
            </a:endParaRPr>
          </a:p>
          <a:p>
            <a:pPr>
              <a:lnSpc>
                <a:spcPct val="100000"/>
              </a:lnSpc>
            </a:pPr>
            <a:r>
              <a:rPr b="1" lang="en-US" sz="3200" spc="-1" strike="noStrike">
                <a:solidFill>
                  <a:srgbClr val="fbeedc"/>
                </a:solidFill>
                <a:latin typeface="Consolas"/>
              </a:rPr>
              <a:t>}</a:t>
            </a:r>
            <a:endParaRPr b="0" lang="en-US" sz="3200" spc="-1" strike="noStrike">
              <a:latin typeface="Arial"/>
            </a:endParaRPr>
          </a:p>
        </p:txBody>
      </p:sp>
      <p:sp>
        <p:nvSpPr>
          <p:cNvPr id="352" name="CustomShape 3"/>
          <p:cNvSpPr/>
          <p:nvPr/>
        </p:nvSpPr>
        <p:spPr>
          <a:xfrm>
            <a:off x="784800" y="1244160"/>
            <a:ext cx="10577520" cy="5778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&lt;h1&gt;</a:t>
            </a:r>
            <a:r>
              <a:rPr b="1" lang="en-US" sz="3200" spc="-1" strike="noStrike">
                <a:solidFill>
                  <a:srgbClr val="fbeedc"/>
                </a:solidFill>
                <a:latin typeface="Consolas"/>
              </a:rPr>
              <a:t>CSS Pseudo Selectors</a:t>
            </a:r>
            <a:r>
              <a:rPr b="1" lang="en-US" sz="3200" spc="-1" strike="noStrike">
                <a:solidFill>
                  <a:srgbClr val="f3cd60"/>
                </a:solidFill>
                <a:latin typeface="Consolas"/>
              </a:rPr>
              <a:t>&lt;/h1&gt;</a:t>
            </a:r>
            <a:endParaRPr b="0" lang="en-US" sz="3200" spc="-1" strike="noStrike">
              <a:latin typeface="Arial"/>
            </a:endParaRPr>
          </a:p>
        </p:txBody>
      </p:sp>
      <p:sp>
        <p:nvSpPr>
          <p:cNvPr id="353" name="CustomShape 4"/>
          <p:cNvSpPr/>
          <p:nvPr/>
        </p:nvSpPr>
        <p:spPr>
          <a:xfrm>
            <a:off x="783360" y="4495680"/>
            <a:ext cx="5603400" cy="20394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200" spc="-1" strike="noStrike">
                <a:solidFill>
                  <a:srgbClr val="f3cd60"/>
                </a:solidFill>
                <a:latin typeface="Consolas"/>
              </a:rPr>
              <a:t>h1::after </a:t>
            </a:r>
            <a:r>
              <a:rPr b="1" lang="en-US" sz="3200" spc="-1" strike="noStrike">
                <a:solidFill>
                  <a:srgbClr val="fbeedc"/>
                </a:solidFill>
                <a:latin typeface="Consolas"/>
              </a:rPr>
              <a:t>{ </a:t>
            </a:r>
            <a:r>
              <a:rPr b="1" i="1" lang="en-US" sz="3200" spc="-1" strike="noStrike">
                <a:solidFill>
                  <a:srgbClr val="f3cd60"/>
                </a:solidFill>
                <a:latin typeface="Consolas"/>
              </a:rPr>
              <a:t>/* " »" */</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content: "\0020\00BB"</a:t>
            </a:r>
            <a:endParaRPr b="0" lang="en-US" sz="3200" spc="-1" strike="noStrike">
              <a:latin typeface="Arial"/>
            </a:endParaRPr>
          </a:p>
          <a:p>
            <a:pPr>
              <a:lnSpc>
                <a:spcPct val="100000"/>
              </a:lnSpc>
            </a:pPr>
            <a:r>
              <a:rPr b="1" lang="en-US" sz="3200" spc="-1" strike="noStrike">
                <a:solidFill>
                  <a:srgbClr val="fbeedc"/>
                </a:solidFill>
                <a:latin typeface="Consolas"/>
              </a:rPr>
              <a:t>}</a:t>
            </a:r>
            <a:endParaRPr b="0" lang="en-US" sz="3200" spc="-1" strike="noStrike">
              <a:latin typeface="Arial"/>
            </a:endParaRPr>
          </a:p>
        </p:txBody>
      </p:sp>
      <p:pic>
        <p:nvPicPr>
          <p:cNvPr id="354" name="Picture 7" descr=""/>
          <p:cNvPicPr/>
          <p:nvPr/>
        </p:nvPicPr>
        <p:blipFill>
          <a:blip r:embed="rId1"/>
          <a:stretch/>
        </p:blipFill>
        <p:spPr>
          <a:xfrm>
            <a:off x="6821280" y="2815560"/>
            <a:ext cx="4462200" cy="2903040"/>
          </a:xfrm>
          <a:prstGeom prst="rect">
            <a:avLst/>
          </a:prstGeom>
          <a:ln>
            <a:noFill/>
          </a:ln>
        </p:spPr>
      </p:pic>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351"/>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49702FF-EA0C-44ED-8FA7-15395A4F36CC}" type="slidenum">
              <a:rPr b="0" lang="en-US" sz="1000" spc="-1" strike="noStrike">
                <a:solidFill>
                  <a:srgbClr val="ffffff"/>
                </a:solidFill>
                <a:latin typeface="Calibri"/>
              </a:rPr>
              <a:t>1</a:t>
            </a:fld>
            <a:endParaRPr b="0" lang="en-US" sz="1000" spc="-1" strike="noStrike">
              <a:latin typeface="Times New Roman"/>
            </a:endParaRPr>
          </a:p>
        </p:txBody>
      </p:sp>
      <p:sp>
        <p:nvSpPr>
          <p:cNvPr id="356"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Structural Pseudo-Classes: nth-child(n)</a:t>
            </a:r>
            <a:endParaRPr b="0" lang="en-US" sz="4000" spc="-1" strike="noStrike">
              <a:solidFill>
                <a:srgbClr val="ffffff"/>
              </a:solidFill>
              <a:latin typeface="Calibri"/>
            </a:endParaRPr>
          </a:p>
        </p:txBody>
      </p:sp>
      <p:sp>
        <p:nvSpPr>
          <p:cNvPr id="357" name="CustomShape 3"/>
          <p:cNvSpPr/>
          <p:nvPr/>
        </p:nvSpPr>
        <p:spPr>
          <a:xfrm>
            <a:off x="612720" y="1600200"/>
            <a:ext cx="7081560" cy="3502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first</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second</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third</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fourth</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p:txBody>
      </p:sp>
      <p:sp>
        <p:nvSpPr>
          <p:cNvPr id="358" name="CustomShape 4"/>
          <p:cNvSpPr/>
          <p:nvPr/>
        </p:nvSpPr>
        <p:spPr>
          <a:xfrm>
            <a:off x="612720" y="4191120"/>
            <a:ext cx="708156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tr:nth-child(2n)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background:</a:t>
            </a:r>
            <a:r>
              <a:rPr b="1" lang="en-US" sz="2800" spc="-1" strike="noStrike">
                <a:solidFill>
                  <a:srgbClr val="f3cd60"/>
                </a:solidFill>
                <a:latin typeface="Consolas"/>
              </a:rPr>
              <a:t> #95313b;</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color:</a:t>
            </a:r>
            <a:r>
              <a:rPr b="1" lang="en-US" sz="2800" spc="-1" strike="noStrike">
                <a:solidFill>
                  <a:srgbClr val="f3cd60"/>
                </a:solidFill>
                <a:latin typeface="Consolas"/>
              </a:rPr>
              <a:t> #fff;</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pic>
        <p:nvPicPr>
          <p:cNvPr id="359" name="Picture 5" descr=""/>
          <p:cNvPicPr/>
          <p:nvPr/>
        </p:nvPicPr>
        <p:blipFill>
          <a:blip r:embed="rId1"/>
          <a:stretch/>
        </p:blipFill>
        <p:spPr>
          <a:xfrm>
            <a:off x="7910640" y="2354040"/>
            <a:ext cx="3820680" cy="3096360"/>
          </a:xfrm>
          <a:prstGeom prst="rect">
            <a:avLst/>
          </a:prstGeom>
          <a:ln>
            <a:noFill/>
          </a:ln>
        </p:spPr>
      </p:pic>
      <p:sp>
        <p:nvSpPr>
          <p:cNvPr id="360" name="CustomShape 5"/>
          <p:cNvSpPr/>
          <p:nvPr/>
        </p:nvSpPr>
        <p:spPr>
          <a:xfrm>
            <a:off x="612720" y="2081160"/>
            <a:ext cx="708156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sp>
        <p:nvSpPr>
          <p:cNvPr id="361" name="CustomShape 6"/>
          <p:cNvSpPr/>
          <p:nvPr/>
        </p:nvSpPr>
        <p:spPr>
          <a:xfrm>
            <a:off x="612720" y="2911320"/>
            <a:ext cx="708156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spTree>
  </p:cSld>
  <p:timing>
    <p:tnLst>
      <p:par>
        <p:cTn id="351" dur="indefinite" restart="never" nodeType="tmRoot">
          <p:childTnLst>
            <p:seq>
              <p:cTn id="352" dur="indefinite" nodeType="mainSeq">
                <p:childTnLst>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358"/>
                                        </p:tgtEl>
                                        <p:attrNameLst>
                                          <p:attrName>style.visibility</p:attrName>
                                        </p:attrNameLst>
                                      </p:cBhvr>
                                      <p:to>
                                        <p:strVal val="visible"/>
                                      </p:to>
                                    </p:set>
                                  </p:childTnLst>
                                </p:cTn>
                              </p:par>
                              <p:par>
                                <p:cTn id="357" nodeType="withEffect" fill="hold" presetClass="entr" presetID="1">
                                  <p:stCondLst>
                                    <p:cond delay="0"/>
                                  </p:stCondLst>
                                  <p:childTnLst>
                                    <p:set>
                                      <p:cBhvr>
                                        <p:cTn id="358" dur="1" fill="hold">
                                          <p:stCondLst>
                                            <p:cond delay="0"/>
                                          </p:stCondLst>
                                        </p:cTn>
                                        <p:tgtEl>
                                          <p:spTgt spid="360"/>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68676928-8B0E-400E-A558-D3EB9EB2A68F}" type="slidenum">
              <a:rPr b="0" lang="en-US" sz="1000" spc="-1" strike="noStrike">
                <a:solidFill>
                  <a:srgbClr val="ffffff"/>
                </a:solidFill>
                <a:latin typeface="Calibri"/>
              </a:rPr>
              <a:t>1</a:t>
            </a:fld>
            <a:endParaRPr b="0" lang="en-US" sz="1000" spc="-1" strike="noStrike">
              <a:latin typeface="Times New Roman"/>
            </a:endParaRPr>
          </a:p>
        </p:txBody>
      </p:sp>
      <p:sp>
        <p:nvSpPr>
          <p:cNvPr id="363" name="TextShape 2"/>
          <p:cNvSpPr txBox="1"/>
          <p:nvPr/>
        </p:nvSpPr>
        <p:spPr>
          <a:xfrm>
            <a:off x="188640" y="40320"/>
            <a:ext cx="9577080" cy="1110600"/>
          </a:xfrm>
          <a:prstGeom prst="rect">
            <a:avLst/>
          </a:prstGeom>
          <a:noFill/>
          <a:ln>
            <a:noFill/>
          </a:ln>
        </p:spPr>
        <p:txBody>
          <a:bodyPr lIns="108000" rIns="108000" tIns="36000" bIns="36000" anchor="ctr">
            <a:normAutofit/>
          </a:bodyPr>
          <a:p>
            <a:pPr>
              <a:lnSpc>
                <a:spcPct val="100000"/>
              </a:lnSpc>
            </a:pPr>
            <a:r>
              <a:rPr b="1" lang="en-US" sz="4000" spc="-1" strike="noStrike">
                <a:solidFill>
                  <a:srgbClr val="f3be60"/>
                </a:solidFill>
                <a:latin typeface="Calibri"/>
              </a:rPr>
              <a:t>Structural Pseudo-Classes: nth-child(n+1)</a:t>
            </a:r>
            <a:endParaRPr b="0" lang="en-US" sz="4000" spc="-1" strike="noStrike">
              <a:solidFill>
                <a:srgbClr val="ffffff"/>
              </a:solidFill>
              <a:latin typeface="Calibri"/>
            </a:endParaRPr>
          </a:p>
        </p:txBody>
      </p:sp>
      <p:sp>
        <p:nvSpPr>
          <p:cNvPr id="364" name="CustomShape 3"/>
          <p:cNvSpPr/>
          <p:nvPr/>
        </p:nvSpPr>
        <p:spPr>
          <a:xfrm>
            <a:off x="562320" y="1600200"/>
            <a:ext cx="7127640" cy="3502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first</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second</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third</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a:p>
            <a:pPr>
              <a:lnSpc>
                <a:spcPct val="100000"/>
              </a:lnSpc>
            </a:pPr>
            <a:r>
              <a:rPr b="1" lang="en-US" sz="2800" spc="-1" strike="noStrike">
                <a:solidFill>
                  <a:srgbClr val="f3cd60"/>
                </a:solidFill>
                <a:latin typeface="Consolas"/>
              </a:rPr>
              <a:t>&lt;tr&gt;&lt;td&gt;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fourth</a:t>
            </a:r>
            <a:r>
              <a:rPr b="1" lang="en-US" sz="2800" spc="-1" strike="noStrike">
                <a:solidFill>
                  <a:srgbClr val="fbeedc"/>
                </a:solidFill>
                <a:latin typeface="Calibri"/>
              </a:rPr>
              <a:t> </a:t>
            </a:r>
            <a:r>
              <a:rPr b="1" lang="en-US" sz="2800" spc="-1" strike="noStrike">
                <a:solidFill>
                  <a:srgbClr val="fbeedc"/>
                </a:solidFill>
                <a:latin typeface="Consolas"/>
              </a:rPr>
              <a:t>row.</a:t>
            </a:r>
            <a:r>
              <a:rPr b="1" lang="en-US" sz="2800" spc="-1" strike="noStrike">
                <a:solidFill>
                  <a:srgbClr val="f3cd60"/>
                </a:solidFill>
                <a:latin typeface="Consolas"/>
              </a:rPr>
              <a:t>&lt;/td&gt;&lt;/tr&gt;</a:t>
            </a:r>
            <a:endParaRPr b="0" lang="en-US" sz="2800" spc="-1" strike="noStrike">
              <a:latin typeface="Arial"/>
            </a:endParaRPr>
          </a:p>
        </p:txBody>
      </p:sp>
      <p:sp>
        <p:nvSpPr>
          <p:cNvPr id="365" name="CustomShape 4"/>
          <p:cNvSpPr/>
          <p:nvPr/>
        </p:nvSpPr>
        <p:spPr>
          <a:xfrm>
            <a:off x="562320" y="4191120"/>
            <a:ext cx="712764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tr:nth-child(2n+1)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background:</a:t>
            </a:r>
            <a:r>
              <a:rPr b="1" lang="en-US" sz="2800" spc="-1" strike="noStrike">
                <a:solidFill>
                  <a:srgbClr val="f3cd60"/>
                </a:solidFill>
                <a:latin typeface="Consolas"/>
              </a:rPr>
              <a:t> #95313b;</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color:</a:t>
            </a:r>
            <a:r>
              <a:rPr b="1" lang="en-US" sz="2800" spc="-1" strike="noStrike">
                <a:solidFill>
                  <a:srgbClr val="f3cd60"/>
                </a:solidFill>
                <a:latin typeface="Consolas"/>
              </a:rPr>
              <a:t> #fff;</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pic>
        <p:nvPicPr>
          <p:cNvPr id="366" name="Picture 8" descr=""/>
          <p:cNvPicPr/>
          <p:nvPr/>
        </p:nvPicPr>
        <p:blipFill>
          <a:blip r:embed="rId1"/>
          <a:stretch/>
        </p:blipFill>
        <p:spPr>
          <a:xfrm>
            <a:off x="7901280" y="2354040"/>
            <a:ext cx="3820680" cy="3096360"/>
          </a:xfrm>
          <a:prstGeom prst="rect">
            <a:avLst/>
          </a:prstGeom>
          <a:ln>
            <a:noFill/>
          </a:ln>
        </p:spPr>
      </p:pic>
      <p:sp>
        <p:nvSpPr>
          <p:cNvPr id="367" name="CustomShape 5"/>
          <p:cNvSpPr/>
          <p:nvPr/>
        </p:nvSpPr>
        <p:spPr>
          <a:xfrm>
            <a:off x="562320" y="1638360"/>
            <a:ext cx="712764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sp>
        <p:nvSpPr>
          <p:cNvPr id="368" name="CustomShape 6"/>
          <p:cNvSpPr/>
          <p:nvPr/>
        </p:nvSpPr>
        <p:spPr>
          <a:xfrm>
            <a:off x="562320" y="2496960"/>
            <a:ext cx="712764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spTree>
  </p:cSld>
  <p:timing>
    <p:tnLst>
      <p:par>
        <p:cTn id="361" dur="indefinite" restart="never" nodeType="tmRoot">
          <p:childTnLst>
            <p:seq>
              <p:cTn id="362" dur="indefinite" nodeType="mainSeq">
                <p:childTnLst>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365"/>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367"/>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D74987E-ABF6-4D9D-83C5-F026D9F3FD79}" type="slidenum">
              <a:rPr b="0" lang="en-US" sz="1000" spc="-1" strike="noStrike">
                <a:solidFill>
                  <a:srgbClr val="ffffff"/>
                </a:solidFill>
                <a:latin typeface="Calibri"/>
              </a:rPr>
              <a:t>1</a:t>
            </a:fld>
            <a:endParaRPr b="0" lang="en-US" sz="1000" spc="-1" strike="noStrike">
              <a:latin typeface="Times New Roman"/>
            </a:endParaRPr>
          </a:p>
        </p:txBody>
      </p:sp>
      <p:sp>
        <p:nvSpPr>
          <p:cNvPr id="370" name="TextShape 2"/>
          <p:cNvSpPr txBox="1"/>
          <p:nvPr/>
        </p:nvSpPr>
        <p:spPr>
          <a:xfrm>
            <a:off x="188640" y="40320"/>
            <a:ext cx="9577080" cy="1110600"/>
          </a:xfrm>
          <a:prstGeom prst="rect">
            <a:avLst/>
          </a:prstGeom>
          <a:noFill/>
          <a:ln>
            <a:noFill/>
          </a:ln>
        </p:spPr>
        <p:txBody>
          <a:bodyPr lIns="108000" rIns="108000" tIns="36000" bIns="36000" anchor="ctr">
            <a:normAutofit/>
          </a:bodyPr>
          <a:p>
            <a:pPr>
              <a:lnSpc>
                <a:spcPct val="100000"/>
              </a:lnSpc>
            </a:pPr>
            <a:r>
              <a:rPr b="1" lang="en-US" sz="4000" spc="-1" strike="noStrike">
                <a:solidFill>
                  <a:srgbClr val="f3be60"/>
                </a:solidFill>
                <a:latin typeface="Calibri"/>
              </a:rPr>
              <a:t>Structural Pseudo-Classes: nth-of-type(n)</a:t>
            </a:r>
            <a:endParaRPr b="0" lang="en-US" sz="4000" spc="-1" strike="noStrike">
              <a:solidFill>
                <a:srgbClr val="ffffff"/>
              </a:solidFill>
              <a:latin typeface="Calibri"/>
            </a:endParaRPr>
          </a:p>
        </p:txBody>
      </p:sp>
      <p:sp>
        <p:nvSpPr>
          <p:cNvPr id="371" name="CustomShape 3"/>
          <p:cNvSpPr/>
          <p:nvPr/>
        </p:nvSpPr>
        <p:spPr>
          <a:xfrm>
            <a:off x="608040" y="937080"/>
            <a:ext cx="6746400" cy="3929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first</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second</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third</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fourth</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first</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second</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p:txBody>
      </p:sp>
      <p:sp>
        <p:nvSpPr>
          <p:cNvPr id="372" name="CustomShape 4"/>
          <p:cNvSpPr/>
          <p:nvPr/>
        </p:nvSpPr>
        <p:spPr>
          <a:xfrm>
            <a:off x="608040" y="4683600"/>
            <a:ext cx="674640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p:nth-of-type(2)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background:</a:t>
            </a:r>
            <a:r>
              <a:rPr b="1" lang="en-US" sz="2800" spc="-1" strike="noStrike">
                <a:solidFill>
                  <a:srgbClr val="f3cd60"/>
                </a:solidFill>
                <a:latin typeface="Consolas"/>
              </a:rPr>
              <a:t> #95313b;</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color:</a:t>
            </a:r>
            <a:r>
              <a:rPr b="1" lang="en-US" sz="2800" spc="-1" strike="noStrike">
                <a:solidFill>
                  <a:srgbClr val="f3cd60"/>
                </a:solidFill>
                <a:latin typeface="Consolas"/>
              </a:rPr>
              <a:t> #fff;</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sp>
        <p:nvSpPr>
          <p:cNvPr id="373" name="CustomShape 5"/>
          <p:cNvSpPr/>
          <p:nvPr/>
        </p:nvSpPr>
        <p:spPr>
          <a:xfrm>
            <a:off x="676440" y="1411200"/>
            <a:ext cx="586692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pic>
        <p:nvPicPr>
          <p:cNvPr id="374" name="Picture 11" descr=""/>
          <p:cNvPicPr/>
          <p:nvPr/>
        </p:nvPicPr>
        <p:blipFill>
          <a:blip r:embed="rId1"/>
          <a:stretch/>
        </p:blipFill>
        <p:spPr>
          <a:xfrm>
            <a:off x="7552080" y="1285560"/>
            <a:ext cx="4106520" cy="4973760"/>
          </a:xfrm>
          <a:prstGeom prst="rect">
            <a:avLst/>
          </a:prstGeom>
          <a:ln>
            <a:noFill/>
          </a:ln>
        </p:spPr>
      </p:pic>
      <p:sp>
        <p:nvSpPr>
          <p:cNvPr id="375" name="CustomShape 6"/>
          <p:cNvSpPr/>
          <p:nvPr/>
        </p:nvSpPr>
        <p:spPr>
          <a:xfrm>
            <a:off x="1024920" y="3543840"/>
            <a:ext cx="586692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spTree>
  </p:cSld>
  <p:timing>
    <p:tnLst>
      <p:par>
        <p:cTn id="371" dur="indefinite" restart="never" nodeType="tmRoot">
          <p:childTnLst>
            <p:seq>
              <p:cTn id="372" dur="indefinite" nodeType="mainSeq">
                <p:childTnLst>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372"/>
                                        </p:tgtEl>
                                        <p:attrNameLst>
                                          <p:attrName>style.visibility</p:attrName>
                                        </p:attrNameLst>
                                      </p:cBhvr>
                                      <p:to>
                                        <p:strVal val="visible"/>
                                      </p:to>
                                    </p:set>
                                  </p:childTnLst>
                                </p:cTn>
                              </p:par>
                              <p:par>
                                <p:cTn id="377" nodeType="withEffect" fill="hold" presetClass="entr" presetID="1">
                                  <p:stCondLst>
                                    <p:cond delay="0"/>
                                  </p:stCondLst>
                                  <p:childTnLst>
                                    <p:set>
                                      <p:cBhvr>
                                        <p:cTn id="378" dur="1" fill="hold">
                                          <p:stCondLst>
                                            <p:cond delay="0"/>
                                          </p:stCondLst>
                                        </p:cTn>
                                        <p:tgtEl>
                                          <p:spTgt spid="375"/>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9DE5D62-2179-4BFA-B43A-3BA61692CCA7}" type="slidenum">
              <a:rPr b="0" lang="en-US" sz="1000" spc="-1" strike="noStrike">
                <a:solidFill>
                  <a:srgbClr val="ffffff"/>
                </a:solidFill>
                <a:latin typeface="Calibri"/>
              </a:rPr>
              <a:t>1</a:t>
            </a:fld>
            <a:endParaRPr b="0" lang="en-US" sz="1000" spc="-1" strike="noStrike">
              <a:latin typeface="Times New Roman"/>
            </a:endParaRPr>
          </a:p>
        </p:txBody>
      </p:sp>
      <p:sp>
        <p:nvSpPr>
          <p:cNvPr id="377" name="TextShape 2"/>
          <p:cNvSpPr txBox="1"/>
          <p:nvPr/>
        </p:nvSpPr>
        <p:spPr>
          <a:xfrm>
            <a:off x="188640" y="40320"/>
            <a:ext cx="9577080" cy="1110600"/>
          </a:xfrm>
          <a:prstGeom prst="rect">
            <a:avLst/>
          </a:prstGeom>
          <a:noFill/>
          <a:ln>
            <a:noFill/>
          </a:ln>
        </p:spPr>
        <p:txBody>
          <a:bodyPr lIns="108000" rIns="108000" tIns="36000" bIns="36000" anchor="ctr">
            <a:normAutofit/>
          </a:bodyPr>
          <a:p>
            <a:pPr>
              <a:lnSpc>
                <a:spcPct val="100000"/>
              </a:lnSpc>
            </a:pPr>
            <a:r>
              <a:rPr b="1" lang="en-US" sz="4000" spc="-1" strike="noStrike">
                <a:solidFill>
                  <a:srgbClr val="f3be60"/>
                </a:solidFill>
                <a:latin typeface="Calibri"/>
              </a:rPr>
              <a:t>Structural Pseudo-Classes: first-of-type</a:t>
            </a:r>
            <a:endParaRPr b="0" lang="en-US" sz="4000" spc="-1" strike="noStrike">
              <a:solidFill>
                <a:srgbClr val="ffffff"/>
              </a:solidFill>
              <a:latin typeface="Calibri"/>
            </a:endParaRPr>
          </a:p>
        </p:txBody>
      </p:sp>
      <p:sp>
        <p:nvSpPr>
          <p:cNvPr id="378" name="CustomShape 3"/>
          <p:cNvSpPr/>
          <p:nvPr/>
        </p:nvSpPr>
        <p:spPr>
          <a:xfrm>
            <a:off x="588960" y="988920"/>
            <a:ext cx="6746400" cy="3929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first</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second</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third</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fourth</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first</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3cd60"/>
                </a:solidFill>
                <a:latin typeface="Consolas"/>
              </a:rPr>
              <a:t>&lt;p&gt;</a:t>
            </a:r>
            <a:r>
              <a:rPr b="1" lang="en-US" sz="2800" spc="-1" strike="noStrike">
                <a:solidFill>
                  <a:srgbClr val="fbeedc"/>
                </a:solidFill>
                <a:latin typeface="Consolas"/>
              </a:rPr>
              <a:t>This</a:t>
            </a:r>
            <a:r>
              <a:rPr b="1" lang="en-US" sz="2800" spc="-1" strike="noStrike">
                <a:solidFill>
                  <a:srgbClr val="fbeedc"/>
                </a:solidFill>
                <a:latin typeface="Calibri"/>
              </a:rPr>
              <a:t> </a:t>
            </a:r>
            <a:r>
              <a:rPr b="1" lang="en-US" sz="2800" spc="-1" strike="noStrike">
                <a:solidFill>
                  <a:srgbClr val="fbeedc"/>
                </a:solidFill>
                <a:latin typeface="Consolas"/>
              </a:rPr>
              <a:t>is</a:t>
            </a:r>
            <a:r>
              <a:rPr b="1" lang="en-US" sz="2800" spc="-1" strike="noStrike">
                <a:solidFill>
                  <a:srgbClr val="fbeedc"/>
                </a:solidFill>
                <a:latin typeface="Calibri"/>
              </a:rPr>
              <a:t> </a:t>
            </a:r>
            <a:r>
              <a:rPr b="1" lang="en-US" sz="2800" spc="-1" strike="noStrike">
                <a:solidFill>
                  <a:srgbClr val="fbeedc"/>
                </a:solidFill>
                <a:latin typeface="Consolas"/>
              </a:rPr>
              <a:t>second</a:t>
            </a:r>
            <a:r>
              <a:rPr b="1" lang="en-US" sz="2800" spc="-1" strike="noStrike">
                <a:solidFill>
                  <a:srgbClr val="fbeedc"/>
                </a:solidFill>
                <a:latin typeface="Calibri"/>
              </a:rPr>
              <a:t> </a:t>
            </a:r>
            <a:r>
              <a:rPr b="1" lang="en-US" sz="2800" spc="-1" strike="noStrike">
                <a:solidFill>
                  <a:srgbClr val="fbeedc"/>
                </a:solidFill>
                <a:latin typeface="Consolas"/>
              </a:rPr>
              <a:t>paragraph</a:t>
            </a:r>
            <a:r>
              <a:rPr b="1" lang="en-US" sz="2800" spc="-1" strike="noStrike">
                <a:solidFill>
                  <a:srgbClr val="f3cd60"/>
                </a:solidFill>
                <a:latin typeface="Consolas"/>
              </a:rPr>
              <a:t>&lt;/p&gt;</a:t>
            </a:r>
            <a:endParaRPr b="0" lang="en-US" sz="2800" spc="-1" strike="noStrike">
              <a:latin typeface="Arial"/>
            </a:endParaRPr>
          </a:p>
          <a:p>
            <a:pPr>
              <a:lnSpc>
                <a:spcPct val="100000"/>
              </a:lnSpc>
            </a:pPr>
            <a:r>
              <a:rPr b="1" lang="en-US" sz="2800" spc="-1" strike="noStrike">
                <a:solidFill>
                  <a:srgbClr val="f3cd60"/>
                </a:solidFill>
                <a:latin typeface="Consolas"/>
              </a:rPr>
              <a:t>&lt;/div&gt;</a:t>
            </a:r>
            <a:endParaRPr b="0" lang="en-US" sz="2800" spc="-1" strike="noStrike">
              <a:latin typeface="Arial"/>
            </a:endParaRPr>
          </a:p>
        </p:txBody>
      </p:sp>
      <p:sp>
        <p:nvSpPr>
          <p:cNvPr id="379" name="CustomShape 4"/>
          <p:cNvSpPr/>
          <p:nvPr/>
        </p:nvSpPr>
        <p:spPr>
          <a:xfrm>
            <a:off x="588960" y="4709160"/>
            <a:ext cx="674640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p:first-of-type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background:</a:t>
            </a:r>
            <a:r>
              <a:rPr b="1" lang="en-US" sz="2800" spc="-1" strike="noStrike">
                <a:solidFill>
                  <a:srgbClr val="f3cd60"/>
                </a:solidFill>
                <a:latin typeface="Consolas"/>
              </a:rPr>
              <a:t> #95313b;</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color:</a:t>
            </a:r>
            <a:r>
              <a:rPr b="1" lang="en-US" sz="2800" spc="-1" strike="noStrike">
                <a:solidFill>
                  <a:srgbClr val="f3cd60"/>
                </a:solidFill>
                <a:latin typeface="Consolas"/>
              </a:rPr>
              <a:t> #fff;</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sp>
        <p:nvSpPr>
          <p:cNvPr id="380" name="CustomShape 5"/>
          <p:cNvSpPr/>
          <p:nvPr/>
        </p:nvSpPr>
        <p:spPr>
          <a:xfrm>
            <a:off x="588960" y="1074240"/>
            <a:ext cx="556236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pic>
        <p:nvPicPr>
          <p:cNvPr id="381" name="Picture 11" descr=""/>
          <p:cNvPicPr/>
          <p:nvPr/>
        </p:nvPicPr>
        <p:blipFill>
          <a:blip r:embed="rId1"/>
          <a:stretch/>
        </p:blipFill>
        <p:spPr>
          <a:xfrm>
            <a:off x="7594920" y="1343160"/>
            <a:ext cx="4106520" cy="4973760"/>
          </a:xfrm>
          <a:prstGeom prst="rect">
            <a:avLst/>
          </a:prstGeom>
          <a:ln>
            <a:noFill/>
          </a:ln>
        </p:spPr>
      </p:pic>
      <p:sp>
        <p:nvSpPr>
          <p:cNvPr id="382" name="CustomShape 6"/>
          <p:cNvSpPr/>
          <p:nvPr/>
        </p:nvSpPr>
        <p:spPr>
          <a:xfrm>
            <a:off x="969840" y="3217320"/>
            <a:ext cx="5562360" cy="456840"/>
          </a:xfrm>
          <a:prstGeom prst="rect">
            <a:avLst/>
          </a:prstGeom>
          <a:solidFill>
            <a:srgbClr val="f6ca8a">
              <a:alpha val="20000"/>
            </a:srgbClr>
          </a:solidFill>
          <a:ln w="38160"/>
        </p:spPr>
        <p:style>
          <a:lnRef idx="2">
            <a:schemeClr val="accent1">
              <a:shade val="50000"/>
            </a:schemeClr>
          </a:lnRef>
          <a:fillRef idx="1">
            <a:schemeClr val="accent1"/>
          </a:fillRef>
          <a:effectRef idx="0">
            <a:schemeClr val="accent1"/>
          </a:effectRef>
          <a:fontRef idx="minor"/>
        </p:style>
      </p:sp>
    </p:spTree>
  </p:cSld>
  <p:timing>
    <p:tnLst>
      <p:par>
        <p:cTn id="381" dur="indefinite" restart="never" nodeType="tmRoot">
          <p:childTnLst>
            <p:seq>
              <p:cTn id="382" dur="indefinite" nodeType="mainSeq">
                <p:childTnLst>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379"/>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382"/>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C7400CF-91C2-47D4-B602-D6952F7F0457}" type="slidenum">
              <a:rPr b="0" lang="en-US" sz="1000" spc="-1" strike="noStrike">
                <a:solidFill>
                  <a:srgbClr val="ffffff"/>
                </a:solidFill>
                <a:latin typeface="Calibri"/>
              </a:rPr>
              <a:t>1</a:t>
            </a:fld>
            <a:endParaRPr b="0" lang="en-US" sz="1000" spc="-1" strike="noStrike">
              <a:latin typeface="Times New Roman"/>
            </a:endParaRPr>
          </a:p>
        </p:txBody>
      </p:sp>
      <p:sp>
        <p:nvSpPr>
          <p:cNvPr id="384"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Problem: Ancient Architecture</a:t>
            </a:r>
            <a:endParaRPr b="0" lang="en-US" sz="4000" spc="-1" strike="noStrike">
              <a:solidFill>
                <a:srgbClr val="ffffff"/>
              </a:solidFill>
              <a:latin typeface="Calibri"/>
            </a:endParaRPr>
          </a:p>
        </p:txBody>
      </p:sp>
      <p:sp>
        <p:nvSpPr>
          <p:cNvPr id="385" name="TextShape 3"/>
          <p:cNvSpPr txBox="1"/>
          <p:nvPr/>
        </p:nvSpPr>
        <p:spPr>
          <a:xfrm>
            <a:off x="188640" y="1325160"/>
            <a:ext cx="5146560" cy="417384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You are given a HTML file:</a:t>
            </a:r>
            <a:endParaRPr b="0" lang="en-US" sz="3200" spc="-1" strike="noStrike">
              <a:solidFill>
                <a:srgbClr val="ffffff"/>
              </a:solidFill>
              <a:latin typeface="Calibri"/>
            </a:endParaRPr>
          </a:p>
          <a:p>
            <a:pPr marL="304920" indent="-304560">
              <a:lnSpc>
                <a:spcPct val="100000"/>
              </a:lnSpc>
              <a:spcBef>
                <a:spcPts val="2401"/>
              </a:spcBef>
              <a:spcAft>
                <a:spcPts val="601"/>
              </a:spcAft>
              <a:buClr>
                <a:srgbClr val="f2b254"/>
              </a:buClr>
              <a:buFont typeface="Wingdings" charset="2"/>
              <a:buChar char=""/>
            </a:pPr>
            <a:r>
              <a:rPr b="0" lang="en-US" sz="3200" spc="-1" strike="noStrike">
                <a:solidFill>
                  <a:srgbClr val="ffffff"/>
                </a:solidFill>
                <a:latin typeface="Calibri"/>
              </a:rPr>
              <a:t>Create a Web page </a:t>
            </a:r>
            <a:br/>
            <a:r>
              <a:rPr b="0" lang="en-US" sz="3200" spc="-1" strike="noStrike">
                <a:solidFill>
                  <a:srgbClr val="ffffff"/>
                </a:solidFill>
                <a:latin typeface="Calibri"/>
              </a:rPr>
              <a:t>like at the screenshot</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a:solidFill>
                  <a:srgbClr val="f3cd60"/>
                </a:solidFill>
                <a:latin typeface="Calibri"/>
              </a:rPr>
              <a:t>Constraints</a:t>
            </a:r>
            <a:r>
              <a:rPr b="0" lang="en-US" sz="3000" spc="-1" strike="noStrike">
                <a:solidFill>
                  <a:srgbClr val="ffffff"/>
                </a:solidFill>
                <a:latin typeface="Calibri"/>
              </a:rPr>
              <a:t>:</a:t>
            </a:r>
            <a:endParaRPr b="0" lang="en-US" sz="3000" spc="-1" strike="noStrike">
              <a:solidFill>
                <a:srgbClr val="ffffff"/>
              </a:solidFill>
              <a:latin typeface="Calibri"/>
            </a:endParaRPr>
          </a:p>
          <a:p>
            <a:pPr lvl="2" marL="914400" indent="-231120">
              <a:lnSpc>
                <a:spcPct val="100000"/>
              </a:lnSpc>
              <a:spcBef>
                <a:spcPts val="601"/>
              </a:spcBef>
              <a:spcAft>
                <a:spcPts val="601"/>
              </a:spcAft>
              <a:buClr>
                <a:srgbClr val="ef9a1d"/>
              </a:buClr>
              <a:buSzPct val="80000"/>
              <a:buFont typeface="Wingdings" charset="2"/>
              <a:buChar char=""/>
            </a:pPr>
            <a:r>
              <a:rPr b="0" lang="en-US" sz="2800" spc="-1" strike="noStrike">
                <a:solidFill>
                  <a:srgbClr val="f3cd60"/>
                </a:solidFill>
                <a:latin typeface="Calibri"/>
              </a:rPr>
              <a:t>Don't</a:t>
            </a:r>
            <a:r>
              <a:rPr b="0" lang="en-US" sz="2800" spc="-1" strike="noStrike">
                <a:solidFill>
                  <a:srgbClr val="ffffff"/>
                </a:solidFill>
                <a:latin typeface="Calibri"/>
              </a:rPr>
              <a:t> change the </a:t>
            </a:r>
            <a:r>
              <a:rPr b="0" lang="en-US" sz="2800" spc="-1" strike="noStrike">
                <a:solidFill>
                  <a:srgbClr val="f3cd60"/>
                </a:solidFill>
                <a:latin typeface="Calibri"/>
              </a:rPr>
              <a:t>HTML</a:t>
            </a:r>
            <a:r>
              <a:rPr b="0" lang="en-US" sz="2800" spc="-1" strike="noStrike">
                <a:solidFill>
                  <a:srgbClr val="ffffff"/>
                </a:solidFill>
                <a:latin typeface="Calibri"/>
              </a:rPr>
              <a:t> file</a:t>
            </a:r>
            <a:endParaRPr b="0" lang="en-US" sz="2800" spc="-1" strike="noStrike">
              <a:solidFill>
                <a:srgbClr val="ffffff"/>
              </a:solidFill>
              <a:latin typeface="Calibri"/>
            </a:endParaRPr>
          </a:p>
          <a:p>
            <a:pPr lvl="2" marL="914400" indent="-231120">
              <a:lnSpc>
                <a:spcPct val="100000"/>
              </a:lnSpc>
              <a:spcBef>
                <a:spcPts val="601"/>
              </a:spcBef>
              <a:spcAft>
                <a:spcPts val="601"/>
              </a:spcAft>
              <a:buClr>
                <a:srgbClr val="ef9a1d"/>
              </a:buClr>
              <a:buSzPct val="80000"/>
              <a:buFont typeface="Wingdings" charset="2"/>
              <a:buChar char=""/>
            </a:pPr>
            <a:r>
              <a:rPr b="0" lang="en-US" sz="2800" spc="-1" strike="noStrike">
                <a:solidFill>
                  <a:srgbClr val="ffffff"/>
                </a:solidFill>
                <a:latin typeface="Calibri"/>
              </a:rPr>
              <a:t>Just write the missing </a:t>
            </a:r>
            <a:r>
              <a:rPr b="0" lang="en-US" sz="2800" spc="-1" strike="noStrike">
                <a:solidFill>
                  <a:srgbClr val="f3cd60"/>
                </a:solidFill>
                <a:latin typeface="Calibri"/>
              </a:rPr>
              <a:t>CSS</a:t>
            </a:r>
            <a:endParaRPr b="0" lang="en-US" sz="2800" spc="-1" strike="noStrike">
              <a:solidFill>
                <a:srgbClr val="ffffff"/>
              </a:solidFill>
              <a:latin typeface="Calibri"/>
            </a:endParaRPr>
          </a:p>
        </p:txBody>
      </p:sp>
      <p:pic>
        <p:nvPicPr>
          <p:cNvPr id="386" name="Picture 7" descr=""/>
          <p:cNvPicPr/>
          <p:nvPr/>
        </p:nvPicPr>
        <p:blipFill>
          <a:blip r:embed="rId1"/>
          <a:stretch/>
        </p:blipFill>
        <p:spPr>
          <a:xfrm>
            <a:off x="5225040" y="1855080"/>
            <a:ext cx="6555600" cy="3114360"/>
          </a:xfrm>
          <a:prstGeom prst="rect">
            <a:avLst/>
          </a:prstGeom>
          <a:ln>
            <a:noFill/>
          </a:ln>
        </p:spPr>
      </p:pic>
      <p:sp>
        <p:nvSpPr>
          <p:cNvPr id="387" name="CustomShape 4"/>
          <p:cNvSpPr/>
          <p:nvPr/>
        </p:nvSpPr>
        <p:spPr>
          <a:xfrm>
            <a:off x="590760" y="6259680"/>
            <a:ext cx="1100700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ffffff"/>
                </a:solidFill>
                <a:latin typeface="Calibri"/>
              </a:rPr>
              <a:t>Check your solution here: </a:t>
            </a:r>
            <a:r>
              <a:rPr b="0" lang="en-US" sz="2400" spc="-1" strike="noStrike" u="sng">
                <a:solidFill>
                  <a:srgbClr val="f6c781"/>
                </a:solidFill>
                <a:uFillTx/>
                <a:latin typeface="Calibri"/>
                <a:hlinkClick r:id="rId2"/>
              </a:rPr>
              <a:t>https://judge.softuni.bg/Contests/608</a:t>
            </a:r>
            <a:r>
              <a:rPr b="0" lang="en-US" sz="2400" spc="-1" strike="noStrike">
                <a:solidFill>
                  <a:srgbClr val="ffffff"/>
                </a:solidFill>
                <a:latin typeface="Calibri"/>
              </a:rPr>
              <a:t> </a:t>
            </a:r>
            <a:endParaRPr b="0" lang="en-US" sz="2400" spc="-1" strike="noStrike">
              <a:latin typeface="Arial"/>
            </a:endParaRPr>
          </a:p>
        </p:txBody>
      </p:sp>
    </p:spTree>
  </p:cSld>
  <p:timing>
    <p:tnLst>
      <p:par>
        <p:cTn id="391" dur="indefinite" restart="never" nodeType="tmRoot">
          <p:childTnLst>
            <p:seq>
              <p:cTn id="39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A4E1058-F670-41B9-ADE7-B58B449C003C}" type="slidenum">
              <a:rPr b="0" lang="en-US" sz="1000" spc="-1" strike="noStrike">
                <a:solidFill>
                  <a:srgbClr val="ffffff"/>
                </a:solidFill>
                <a:latin typeface="Calibri"/>
              </a:rPr>
              <a:t>1</a:t>
            </a:fld>
            <a:endParaRPr b="0" lang="en-US" sz="1000" spc="-1" strike="noStrike">
              <a:latin typeface="Times New Roman"/>
            </a:endParaRPr>
          </a:p>
        </p:txBody>
      </p:sp>
      <p:pic>
        <p:nvPicPr>
          <p:cNvPr id="389" name="Picture 4" descr=""/>
          <p:cNvPicPr/>
          <p:nvPr/>
        </p:nvPicPr>
        <p:blipFill>
          <a:blip r:embed="rId1"/>
          <a:stretch/>
        </p:blipFill>
        <p:spPr>
          <a:xfrm>
            <a:off x="940320" y="1233360"/>
            <a:ext cx="10114560" cy="5175720"/>
          </a:xfrm>
          <a:prstGeom prst="rect">
            <a:avLst/>
          </a:prstGeom>
          <a:ln>
            <a:noFill/>
          </a:ln>
        </p:spPr>
      </p:pic>
    </p:spTree>
  </p:cSld>
  <p:timing>
    <p:tnLst>
      <p:par>
        <p:cTn id="393" dur="indefinite" restart="never" nodeType="tmRoot">
          <p:childTnLst>
            <p:seq>
              <p:cTn id="39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654E0CC-BD07-4E71-A63A-973D4C488D6C}" type="slidenum">
              <a:rPr b="0" lang="en-US" sz="1000" spc="-1" strike="noStrike">
                <a:solidFill>
                  <a:srgbClr val="ffffff"/>
                </a:solidFill>
                <a:latin typeface="Calibri"/>
              </a:rPr>
              <a:t>1</a:t>
            </a:fld>
            <a:endParaRPr b="0" lang="en-US" sz="1000" spc="-1" strike="noStrike">
              <a:latin typeface="Times New Roman"/>
            </a:endParaRPr>
          </a:p>
        </p:txBody>
      </p:sp>
      <p:sp>
        <p:nvSpPr>
          <p:cNvPr id="236" name="TextShape 2"/>
          <p:cNvSpPr txBox="1"/>
          <p:nvPr/>
        </p:nvSpPr>
        <p:spPr>
          <a:xfrm>
            <a:off x="190440" y="1151280"/>
            <a:ext cx="11804400" cy="5569920"/>
          </a:xfrm>
          <a:prstGeom prst="rect">
            <a:avLst/>
          </a:prstGeom>
          <a:noFill/>
          <a:ln>
            <a:noFill/>
          </a:ln>
        </p:spPr>
        <p:txBody>
          <a:bodyPr lIns="108000" rIns="108000" tIns="36000" bIns="36000"/>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br/>
            <a:endParaRPr b="0" lang="en-US" sz="3400" spc="-1" strike="noStrike">
              <a:solidFill>
                <a:srgbClr val="ffffff"/>
              </a:solidFill>
              <a:latin typeface="Calibri"/>
            </a:endParaRPr>
          </a:p>
          <a:p>
            <a:pPr>
              <a:lnSpc>
                <a:spcPct val="95000"/>
              </a:lnSpc>
              <a:spcBef>
                <a:spcPts val="601"/>
              </a:spcBef>
              <a:spcAft>
                <a:spcPts val="601"/>
              </a:spcAft>
            </a:pPr>
            <a:br/>
            <a:endParaRPr b="0" lang="en-US" sz="3400" spc="-1" strike="noStrike">
              <a:solidFill>
                <a:srgbClr val="ffffff"/>
              </a:solidFill>
              <a:latin typeface="Calibri"/>
            </a:endParaRPr>
          </a:p>
        </p:txBody>
      </p:sp>
      <p:sp>
        <p:nvSpPr>
          <p:cNvPr id="237" name="TextShape 3"/>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Primary Selectors: Select by ID</a:t>
            </a:r>
            <a:endParaRPr b="0" lang="en-US" sz="4000" spc="-1" strike="noStrike">
              <a:solidFill>
                <a:srgbClr val="ffffff"/>
              </a:solidFill>
              <a:latin typeface="Calibri"/>
            </a:endParaRPr>
          </a:p>
        </p:txBody>
      </p:sp>
      <p:sp>
        <p:nvSpPr>
          <p:cNvPr id="238" name="CustomShape 4"/>
          <p:cNvSpPr/>
          <p:nvPr/>
        </p:nvSpPr>
        <p:spPr>
          <a:xfrm>
            <a:off x="684360" y="1422000"/>
            <a:ext cx="10881720" cy="1460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000" spc="-1" strike="noStrike">
                <a:solidFill>
                  <a:srgbClr val="f3cd60"/>
                </a:solidFill>
                <a:latin typeface="Consolas"/>
              </a:rPr>
              <a:t>&lt;span id="top"&gt;</a:t>
            </a:r>
            <a:r>
              <a:rPr b="1" lang="en-US" sz="3000" spc="-1" strike="noStrike">
                <a:solidFill>
                  <a:srgbClr val="fbeedc"/>
                </a:solidFill>
                <a:latin typeface="Consolas"/>
              </a:rPr>
              <a:t>Here's</a:t>
            </a:r>
            <a:r>
              <a:rPr b="1" lang="en-US" sz="3000" spc="-1" strike="noStrike">
                <a:solidFill>
                  <a:srgbClr val="fbeedc"/>
                </a:solidFill>
                <a:latin typeface="Calibri"/>
              </a:rPr>
              <a:t> </a:t>
            </a:r>
            <a:r>
              <a:rPr b="1" lang="en-US" sz="3000" spc="-1" strike="noStrike">
                <a:solidFill>
                  <a:srgbClr val="fbeedc"/>
                </a:solidFill>
                <a:latin typeface="Consolas"/>
              </a:rPr>
              <a:t>a</a:t>
            </a:r>
            <a:r>
              <a:rPr b="1" lang="en-US" sz="3000" spc="-1" strike="noStrike">
                <a:solidFill>
                  <a:srgbClr val="fbeedc"/>
                </a:solidFill>
                <a:latin typeface="Calibri"/>
              </a:rPr>
              <a:t> </a:t>
            </a:r>
            <a:r>
              <a:rPr b="1" lang="en-US" sz="3000" spc="-1" strike="noStrike">
                <a:solidFill>
                  <a:srgbClr val="fbeedc"/>
                </a:solidFill>
                <a:latin typeface="Consolas"/>
              </a:rPr>
              <a:t>span</a:t>
            </a:r>
            <a:r>
              <a:rPr b="1" lang="en-US" sz="3000" spc="-1" strike="noStrike">
                <a:solidFill>
                  <a:srgbClr val="fbeedc"/>
                </a:solidFill>
                <a:latin typeface="Calibri"/>
              </a:rPr>
              <a:t> </a:t>
            </a:r>
            <a:r>
              <a:rPr b="1" lang="en-US" sz="3000" spc="-1" strike="noStrike">
                <a:solidFill>
                  <a:srgbClr val="fbeedc"/>
                </a:solidFill>
                <a:latin typeface="Consolas"/>
              </a:rPr>
              <a:t>with</a:t>
            </a:r>
            <a:r>
              <a:rPr b="1" lang="en-US" sz="3000" spc="-1" strike="noStrike">
                <a:solidFill>
                  <a:srgbClr val="fbeedc"/>
                </a:solidFill>
                <a:latin typeface="Calibri"/>
              </a:rPr>
              <a:t> </a:t>
            </a:r>
            <a:r>
              <a:rPr b="1" lang="en-US" sz="3000" spc="-1" strike="noStrike">
                <a:solidFill>
                  <a:srgbClr val="fbeedc"/>
                </a:solidFill>
                <a:latin typeface="Consolas"/>
              </a:rPr>
              <a:t>some</a:t>
            </a:r>
            <a:r>
              <a:rPr b="1" lang="en-US" sz="3000" spc="-1" strike="noStrike">
                <a:solidFill>
                  <a:srgbClr val="fbeedc"/>
                </a:solidFill>
                <a:latin typeface="Calibri"/>
              </a:rPr>
              <a:t> </a:t>
            </a:r>
            <a:r>
              <a:rPr b="1" lang="en-US" sz="3000" spc="-1" strike="noStrike">
                <a:solidFill>
                  <a:srgbClr val="fbeedc"/>
                </a:solidFill>
                <a:latin typeface="Consolas"/>
              </a:rPr>
              <a:t>text</a:t>
            </a:r>
            <a:r>
              <a:rPr b="1" lang="en-US" sz="3000" spc="-1" strike="noStrike">
                <a:solidFill>
                  <a:srgbClr val="ffffff"/>
                </a:solidFill>
                <a:latin typeface="Consolas"/>
              </a:rPr>
              <a:t>.</a:t>
            </a:r>
            <a:r>
              <a:rPr b="1" lang="en-US" sz="3000" spc="-1" strike="noStrike">
                <a:solidFill>
                  <a:srgbClr val="f3cd60"/>
                </a:solidFill>
                <a:latin typeface="Consolas"/>
              </a:rPr>
              <a:t>&lt;/span&gt;</a:t>
            </a:r>
            <a:endParaRPr b="0" lang="en-US" sz="3000" spc="-1" strike="noStrike">
              <a:latin typeface="Arial"/>
            </a:endParaRPr>
          </a:p>
          <a:p>
            <a:pPr>
              <a:lnSpc>
                <a:spcPct val="100000"/>
              </a:lnSpc>
            </a:pPr>
            <a:r>
              <a:rPr b="1" lang="en-US" sz="3000" spc="-1" strike="noStrike">
                <a:solidFill>
                  <a:srgbClr val="fbeedc"/>
                </a:solidFill>
                <a:latin typeface="Consolas"/>
              </a:rPr>
              <a:t>&lt;span&gt;Here's another.&lt;/span&gt;</a:t>
            </a:r>
            <a:endParaRPr b="0" lang="en-US" sz="3000" spc="-1" strike="noStrike">
              <a:latin typeface="Arial"/>
            </a:endParaRPr>
          </a:p>
        </p:txBody>
      </p:sp>
      <p:sp>
        <p:nvSpPr>
          <p:cNvPr id="239" name="CustomShape 5"/>
          <p:cNvSpPr/>
          <p:nvPr/>
        </p:nvSpPr>
        <p:spPr>
          <a:xfrm>
            <a:off x="6018120" y="4613760"/>
            <a:ext cx="5547960" cy="1370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span#top</a:t>
            </a:r>
            <a:r>
              <a:rPr b="1" lang="en-US" sz="2800" spc="-1" strike="noStrike">
                <a:solidFill>
                  <a:srgbClr val="ffffff"/>
                </a:solidFill>
                <a:latin typeface="Consolas"/>
              </a:rPr>
              <a:t> </a:t>
            </a:r>
            <a:r>
              <a:rPr b="1" lang="en-US" sz="2800" spc="-1" strike="noStrike">
                <a:solidFill>
                  <a:srgbClr val="fbeec9"/>
                </a:solidFill>
                <a:latin typeface="Consolas"/>
              </a:rPr>
              <a:t>{</a:t>
            </a:r>
            <a:endParaRPr b="0" lang="en-US" sz="2800" spc="-1" strike="noStrike">
              <a:latin typeface="Arial"/>
            </a:endParaRPr>
          </a:p>
          <a:p>
            <a:pPr>
              <a:lnSpc>
                <a:spcPct val="100000"/>
              </a:lnSpc>
            </a:pPr>
            <a:r>
              <a:rPr b="1" lang="en-US" sz="2800" spc="-1" strike="noStrike">
                <a:solidFill>
                  <a:srgbClr val="fbeec9"/>
                </a:solidFill>
                <a:latin typeface="Consolas"/>
              </a:rPr>
              <a:t>  </a:t>
            </a:r>
            <a:r>
              <a:rPr b="1" lang="en-US" sz="2800" spc="-1" strike="noStrike">
                <a:solidFill>
                  <a:srgbClr val="fbeec9"/>
                </a:solidFill>
                <a:latin typeface="Consolas"/>
              </a:rPr>
              <a:t>background: DodgerBlue;</a:t>
            </a:r>
            <a:endParaRPr b="0" lang="en-US" sz="2800" spc="-1" strike="noStrike">
              <a:latin typeface="Arial"/>
            </a:endParaRPr>
          </a:p>
          <a:p>
            <a:pPr>
              <a:lnSpc>
                <a:spcPct val="100000"/>
              </a:lnSpc>
            </a:pPr>
            <a:r>
              <a:rPr b="1" lang="en-US" sz="2800" spc="-1" strike="noStrike">
                <a:solidFill>
                  <a:srgbClr val="fbeec9"/>
                </a:solidFill>
                <a:latin typeface="Consolas"/>
              </a:rPr>
              <a:t>}</a:t>
            </a:r>
            <a:endParaRPr b="0" lang="en-US" sz="2800" spc="-1" strike="noStrike">
              <a:latin typeface="Arial"/>
            </a:endParaRPr>
          </a:p>
        </p:txBody>
      </p:sp>
      <p:sp>
        <p:nvSpPr>
          <p:cNvPr id="240" name="CustomShape 6"/>
          <p:cNvSpPr/>
          <p:nvPr/>
        </p:nvSpPr>
        <p:spPr>
          <a:xfrm>
            <a:off x="7731720" y="3379320"/>
            <a:ext cx="2819160" cy="1155240"/>
          </a:xfrm>
          <a:prstGeom prst="wedgeRoundRectCallout">
            <a:avLst>
              <a:gd name="adj1" fmla="val -64393"/>
              <a:gd name="adj2" fmla="val 6349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c9"/>
                </a:solidFill>
                <a:latin typeface="Calibri"/>
              </a:rPr>
              <a:t>Select</a:t>
            </a:r>
            <a:r>
              <a:rPr b="0" lang="en-US" sz="2800" spc="-1" strike="noStrike">
                <a:solidFill>
                  <a:srgbClr val="ffffff"/>
                </a:solidFill>
                <a:latin typeface="Calibri"/>
              </a:rPr>
              <a:t> </a:t>
            </a:r>
            <a:r>
              <a:rPr b="1" lang="en-US" sz="2800" spc="-1" strike="noStrike">
                <a:solidFill>
                  <a:srgbClr val="f3cd60"/>
                </a:solidFill>
                <a:latin typeface="Consolas"/>
              </a:rPr>
              <a:t>&lt;span&gt;</a:t>
            </a:r>
            <a:r>
              <a:rPr b="0" lang="en-US" sz="2800" spc="-1" strike="noStrike">
                <a:solidFill>
                  <a:srgbClr val="ffffff"/>
                </a:solidFill>
                <a:latin typeface="Calibri"/>
              </a:rPr>
              <a:t> </a:t>
            </a:r>
            <a:r>
              <a:rPr b="1" lang="en-US" sz="2800" spc="-1" strike="noStrike">
                <a:solidFill>
                  <a:srgbClr val="fbeec9"/>
                </a:solidFill>
                <a:latin typeface="Calibri"/>
              </a:rPr>
              <a:t>with</a:t>
            </a:r>
            <a:r>
              <a:rPr b="0" lang="en-US" sz="2800" spc="-1" strike="noStrike">
                <a:solidFill>
                  <a:srgbClr val="ffffff"/>
                </a:solidFill>
                <a:latin typeface="Calibri"/>
              </a:rPr>
              <a:t> </a:t>
            </a:r>
            <a:r>
              <a:rPr b="1" lang="en-US" sz="2800" spc="-1" strike="noStrike">
                <a:solidFill>
                  <a:srgbClr val="f3cd60"/>
                </a:solidFill>
                <a:latin typeface="Consolas"/>
              </a:rPr>
              <a:t>id="top"</a:t>
            </a:r>
            <a:endParaRPr b="0" lang="en-US" sz="2800" spc="-1" strike="noStrike">
              <a:latin typeface="Arial"/>
            </a:endParaRPr>
          </a:p>
        </p:txBody>
      </p:sp>
      <p:pic>
        <p:nvPicPr>
          <p:cNvPr id="241" name="Picture 2" descr=""/>
          <p:cNvPicPr/>
          <p:nvPr/>
        </p:nvPicPr>
        <p:blipFill>
          <a:blip r:embed="rId1"/>
          <a:stretch/>
        </p:blipFill>
        <p:spPr>
          <a:xfrm>
            <a:off x="708120" y="3221640"/>
            <a:ext cx="4944960" cy="3001320"/>
          </a:xfrm>
          <a:prstGeom prst="rect">
            <a:avLst/>
          </a:prstGeom>
          <a:ln>
            <a:noFill/>
          </a:ln>
        </p:spPr>
      </p:pic>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F97B5EC1-AC39-411B-96F7-9E0EC64B23AD}" type="slidenum">
              <a:rPr b="0" lang="en-US" sz="1000" spc="-1" strike="noStrike">
                <a:solidFill>
                  <a:srgbClr val="ffffff"/>
                </a:solidFill>
                <a:latin typeface="Calibri"/>
              </a:rPr>
              <a:t>1</a:t>
            </a:fld>
            <a:endParaRPr b="0" lang="en-US" sz="1000" spc="-1" strike="noStrike">
              <a:latin typeface="Times New Roman"/>
            </a:endParaRPr>
          </a:p>
        </p:txBody>
      </p:sp>
      <p:sp>
        <p:nvSpPr>
          <p:cNvPr id="391"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Ancient Architecture – CSS</a:t>
            </a:r>
            <a:endParaRPr b="0" lang="en-US" sz="4000" spc="-1" strike="noStrike">
              <a:solidFill>
                <a:srgbClr val="ffffff"/>
              </a:solidFill>
              <a:latin typeface="Calibri"/>
            </a:endParaRPr>
          </a:p>
        </p:txBody>
      </p:sp>
      <p:sp>
        <p:nvSpPr>
          <p:cNvPr id="392" name="CustomShape 3"/>
          <p:cNvSpPr/>
          <p:nvPr/>
        </p:nvSpPr>
        <p:spPr>
          <a:xfrm>
            <a:off x="303120" y="1295280"/>
            <a:ext cx="6221160" cy="5450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800" spc="-1" strike="noStrike">
                <a:solidFill>
                  <a:srgbClr val="f3cd60"/>
                </a:solidFill>
                <a:latin typeface="Consolas"/>
              </a:rPr>
              <a:t>@import url('</a:t>
            </a:r>
            <a:r>
              <a:rPr b="0" lang="en-US" sz="2800" spc="-1" strike="noStrike" u="sng">
                <a:solidFill>
                  <a:srgbClr val="f6c781"/>
                </a:solidFill>
                <a:uFillTx/>
                <a:latin typeface="Calibri"/>
                <a:hlinkClick r:id="rId1"/>
              </a:rPr>
              <a:t>https://fonts.googleapis.com/css?family=Indie+Flower</a:t>
            </a:r>
            <a:r>
              <a:rPr b="1" lang="en-US" sz="2800" spc="-1" strike="noStrike">
                <a:solidFill>
                  <a:srgbClr val="f3cd60"/>
                </a:solidFill>
                <a:latin typeface="Consolas"/>
              </a:rPr>
              <a:t>');</a:t>
            </a:r>
            <a:endParaRPr b="0" lang="en-US" sz="2800" spc="-1" strike="noStrike">
              <a:latin typeface="Arial"/>
            </a:endParaRPr>
          </a:p>
          <a:p>
            <a:pPr>
              <a:lnSpc>
                <a:spcPct val="110000"/>
              </a:lnSpc>
            </a:pPr>
            <a:r>
              <a:rPr b="1" i="1" lang="en-US" sz="2800" spc="-1" strike="noStrike">
                <a:solidFill>
                  <a:srgbClr val="f3cd60"/>
                </a:solidFill>
                <a:latin typeface="Calibri"/>
              </a:rPr>
              <a:t>/* Also import 'Roboto' font */</a:t>
            </a:r>
            <a:endParaRPr b="0" lang="en-US" sz="2800" spc="-1" strike="noStrike">
              <a:latin typeface="Arial"/>
            </a:endParaRPr>
          </a:p>
          <a:p>
            <a:pPr>
              <a:lnSpc>
                <a:spcPct val="110000"/>
              </a:lnSpc>
            </a:pPr>
            <a:r>
              <a:rPr b="1" lang="en-US" sz="2600" spc="-1" strike="noStrike">
                <a:solidFill>
                  <a:srgbClr val="f3cd60"/>
                </a:solidFill>
                <a:latin typeface="Consolas"/>
              </a:rPr>
              <a:t>body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font-family: Roboto,sans-serif;</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background: #e2d7aa;</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#000000;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16px;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1180px;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line-height:24px;</a:t>
            </a:r>
            <a:endParaRPr b="0" lang="en-US" sz="2600" spc="-1" strike="noStrike">
              <a:latin typeface="Arial"/>
            </a:endParaRPr>
          </a:p>
        </p:txBody>
      </p:sp>
      <p:sp>
        <p:nvSpPr>
          <p:cNvPr id="393" name="CustomShape 4"/>
          <p:cNvSpPr/>
          <p:nvPr/>
        </p:nvSpPr>
        <p:spPr>
          <a:xfrm>
            <a:off x="6705000" y="1295280"/>
            <a:ext cx="5187960" cy="51858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beedc"/>
                </a:solidFill>
                <a:latin typeface="Consolas"/>
              </a:rPr>
              <a:t>margin: 0 auto; }</a:t>
            </a:r>
            <a:endParaRPr b="0" lang="en-US" sz="2600" spc="-1" strike="noStrike">
              <a:latin typeface="Arial"/>
            </a:endParaRPr>
          </a:p>
          <a:p>
            <a:pPr>
              <a:lnSpc>
                <a:spcPct val="110000"/>
              </a:lnSpc>
              <a:spcBef>
                <a:spcPts val="1199"/>
              </a:spcBef>
            </a:pPr>
            <a:r>
              <a:rPr b="1" lang="en-US" sz="2600" spc="-1" strike="noStrike">
                <a:solidFill>
                  <a:srgbClr val="f3cd60"/>
                </a:solidFill>
                <a:latin typeface="Consolas"/>
              </a:rPr>
              <a:t>body&gt;div.img-container&gt;img</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  </a:t>
            </a:r>
            <a:r>
              <a:rPr b="1" lang="en-US" sz="2600" spc="-1" strike="noStrike">
                <a:solidFill>
                  <a:srgbClr val="fbeedc"/>
                </a:solidFill>
                <a:latin typeface="Consolas"/>
              </a:rPr>
              <a:t>width: 1100px;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height: 450px;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spcBef>
                <a:spcPts val="1199"/>
              </a:spcBef>
            </a:pPr>
            <a:r>
              <a:rPr b="1" lang="en-US" sz="2600" spc="-1" strike="noStrike">
                <a:solidFill>
                  <a:srgbClr val="f3cd60"/>
                </a:solidFill>
                <a:latin typeface="Consolas"/>
              </a:rPr>
              <a:t>body&gt;div.img-container</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1600px;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height: 450px;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margin-top: 65px;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Tree>
  </p:cSld>
  <p:timing>
    <p:tnLst>
      <p:par>
        <p:cTn id="395" dur="indefinite" restart="never" nodeType="tmRoot">
          <p:childTnLst>
            <p:seq>
              <p:cTn id="396" dur="indefinite" nodeType="mainSeq">
                <p:childTnLst>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393">
                                            <p:txEl>
                                              <p:pRg st="0" end="18"/>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393">
                                            <p:txEl>
                                              <p:pRg st="18" end="46"/>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393">
                                            <p:txEl>
                                              <p:pRg st="46" end="63"/>
                                            </p:txEl>
                                          </p:spTgt>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393">
                                            <p:txEl>
                                              <p:pRg st="63" end="80"/>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393">
                                            <p:txEl>
                                              <p:pRg st="80" end="82"/>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393">
                                            <p:txEl>
                                              <p:pRg st="82" end="107"/>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393">
                                            <p:txEl>
                                              <p:pRg st="107" end="124"/>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393">
                                            <p:txEl>
                                              <p:pRg st="124" end="141"/>
                                            </p:txEl>
                                          </p:spTgt>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393">
                                            <p:txEl>
                                              <p:pRg st="141" end="161"/>
                                            </p:txEl>
                                          </p:spTgt>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393">
                                            <p:txEl>
                                              <p:pRg st="161" end="16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CD9F65B6-AF4A-41E0-84A8-1EF17562FC49}" type="slidenum">
              <a:rPr b="0" lang="en-US" sz="1000" spc="-1" strike="noStrike">
                <a:solidFill>
                  <a:srgbClr val="ffffff"/>
                </a:solidFill>
                <a:latin typeface="Calibri"/>
              </a:rPr>
              <a:t>1</a:t>
            </a:fld>
            <a:endParaRPr b="0" lang="en-US" sz="1000" spc="-1" strike="noStrike">
              <a:latin typeface="Times New Roman"/>
            </a:endParaRPr>
          </a:p>
        </p:txBody>
      </p:sp>
      <p:sp>
        <p:nvSpPr>
          <p:cNvPr id="395"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Ancient Architecture – CSS (2)</a:t>
            </a:r>
            <a:endParaRPr b="0" lang="en-US" sz="4000" spc="-1" strike="noStrike">
              <a:solidFill>
                <a:srgbClr val="ffffff"/>
              </a:solidFill>
              <a:latin typeface="Calibri"/>
            </a:endParaRPr>
          </a:p>
        </p:txBody>
      </p:sp>
      <p:sp>
        <p:nvSpPr>
          <p:cNvPr id="396" name="CustomShape 3"/>
          <p:cNvSpPr/>
          <p:nvPr/>
        </p:nvSpPr>
        <p:spPr>
          <a:xfrm>
            <a:off x="455760" y="1600200"/>
            <a:ext cx="6476760" cy="4881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h1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60px;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font-family:'</a:t>
            </a:r>
            <a:r>
              <a:rPr b="1" lang="en-US" sz="2600" spc="-1" strike="noStrike">
                <a:solidFill>
                  <a:srgbClr val="fbeedc"/>
                </a:solidFill>
                <a:latin typeface="Calibri"/>
              </a:rPr>
              <a:t>Indie Flower</a:t>
            </a:r>
            <a:r>
              <a:rPr b="1" lang="en-US" sz="2600" spc="-1" strike="noStrike">
                <a:solidFill>
                  <a:srgbClr val="fbeedc"/>
                </a:solidFill>
                <a:latin typeface="Consolas"/>
              </a:rPr>
              <a:t>',cursive;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letter-spacing: 5px;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center;</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margin-top: 65px;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a</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text-decoration: none;</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
        <p:nvSpPr>
          <p:cNvPr id="397" name="CustomShape 4"/>
          <p:cNvSpPr/>
          <p:nvPr/>
        </p:nvSpPr>
        <p:spPr>
          <a:xfrm>
            <a:off x="7085160" y="1600200"/>
            <a:ext cx="4647960" cy="4881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nav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30px;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center;</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endParaRPr b="0" lang="en-US" sz="2600" spc="-1" strike="noStrike">
              <a:latin typeface="Arial"/>
            </a:endParaRPr>
          </a:p>
          <a:p>
            <a:pPr>
              <a:lnSpc>
                <a:spcPct val="110000"/>
              </a:lnSpc>
            </a:pPr>
            <a:r>
              <a:rPr b="1" lang="en-US" sz="2600" spc="-1" strike="noStrike">
                <a:solidFill>
                  <a:srgbClr val="f3cd60"/>
                </a:solidFill>
                <a:latin typeface="Consolas"/>
              </a:rPr>
              <a:t>nav a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text-decoration: none;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28px;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#000000; </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p:txBody>
      </p:sp>
    </p:spTree>
  </p:cSld>
  <p:timing>
    <p:tnLst>
      <p:par>
        <p:cTn id="437" dur="indefinite" restart="never" nodeType="tmRoot">
          <p:childTnLst>
            <p:seq>
              <p:cTn id="438" dur="indefinite" nodeType="mainSeq">
                <p:childTnLst>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397">
                                            <p:txEl>
                                              <p:pRg st="0" end="6"/>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397">
                                            <p:txEl>
                                              <p:pRg st="6" end="22"/>
                                            </p:txEl>
                                          </p:spTgt>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397">
                                            <p:txEl>
                                              <p:pRg st="22" end="44"/>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397">
                                            <p:txEl>
                                              <p:pRg st="44" end="46"/>
                                            </p:txEl>
                                          </p:spTgt>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397">
                                            <p:txEl>
                                              <p:pRg st="47" end="55"/>
                                            </p:txEl>
                                          </p:spTgt>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397">
                                            <p:txEl>
                                              <p:pRg st="55" end="80"/>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397">
                                            <p:txEl>
                                              <p:pRg st="80" end="99"/>
                                            </p:txEl>
                                          </p:spTgt>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397">
                                            <p:txEl>
                                              <p:pRg st="99" end="118"/>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397">
                                            <p:txEl>
                                              <p:pRg st="118" end="12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D26FBD9-5994-4E13-B53F-2EE02A6C46D7}" type="slidenum">
              <a:rPr b="0" lang="en-US" sz="1000" spc="-1" strike="noStrike">
                <a:solidFill>
                  <a:srgbClr val="ffffff"/>
                </a:solidFill>
                <a:latin typeface="Calibri"/>
              </a:rPr>
              <a:t>1</a:t>
            </a:fld>
            <a:endParaRPr b="0" lang="en-US" sz="1000" spc="-1" strike="noStrike">
              <a:latin typeface="Times New Roman"/>
            </a:endParaRPr>
          </a:p>
        </p:txBody>
      </p:sp>
      <p:sp>
        <p:nvSpPr>
          <p:cNvPr id="399"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Ancient Architecture – CSS (3)</a:t>
            </a:r>
            <a:endParaRPr b="0" lang="en-US" sz="4000" spc="-1" strike="noStrike">
              <a:solidFill>
                <a:srgbClr val="ffffff"/>
              </a:solidFill>
              <a:latin typeface="Calibri"/>
            </a:endParaRPr>
          </a:p>
        </p:txBody>
      </p:sp>
      <p:sp>
        <p:nvSpPr>
          <p:cNvPr id="400" name="CustomShape 3"/>
          <p:cNvSpPr/>
          <p:nvPr/>
        </p:nvSpPr>
        <p:spPr>
          <a:xfrm>
            <a:off x="581040" y="1150920"/>
            <a:ext cx="5397120" cy="53175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nav ul li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list-style: none;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display: inline;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0 12px 0 12px;}</a:t>
            </a:r>
            <a:endParaRPr b="0" lang="en-US" sz="2600" spc="-1" strike="noStrike">
              <a:latin typeface="Arial"/>
            </a:endParaRPr>
          </a:p>
          <a:p>
            <a:pPr>
              <a:lnSpc>
                <a:spcPct val="110000"/>
              </a:lnSpc>
            </a:pPr>
            <a:r>
              <a:rPr b="1" lang="en-US" sz="2600" spc="-1" strike="noStrike">
                <a:solidFill>
                  <a:srgbClr val="f3cd60"/>
                </a:solidFill>
                <a:latin typeface="Consolas"/>
              </a:rPr>
              <a:t>nav ul li:first-of-type a,</a:t>
            </a:r>
            <a:endParaRPr b="0" lang="en-US" sz="2600" spc="-1" strike="noStrike">
              <a:latin typeface="Arial"/>
            </a:endParaRPr>
          </a:p>
          <a:p>
            <a:pPr>
              <a:lnSpc>
                <a:spcPct val="110000"/>
              </a:lnSpc>
            </a:pPr>
            <a:r>
              <a:rPr b="1" lang="en-US" sz="2600" spc="-1" strike="noStrike">
                <a:solidFill>
                  <a:srgbClr val="f3cd60"/>
                </a:solidFill>
                <a:latin typeface="Consolas"/>
              </a:rPr>
              <a:t>nav ul li:last-of-type a</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padding-left: 0;</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#0a2d4a;</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font-weight: bold; }</a:t>
            </a:r>
            <a:endParaRPr b="0" lang="en-US" sz="2600" spc="-1" strike="noStrike">
              <a:latin typeface="Arial"/>
            </a:endParaRPr>
          </a:p>
          <a:p>
            <a:pPr>
              <a:lnSpc>
                <a:spcPct val="110000"/>
              </a:lnSpc>
            </a:pPr>
            <a:r>
              <a:rPr b="1" lang="en-US" sz="2600" spc="-1" strike="noStrike">
                <a:solidFill>
                  <a:srgbClr val="f3cd60"/>
                </a:solidFill>
                <a:latin typeface="Consolas"/>
              </a:rPr>
              <a:t>article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370px;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display: inline-block;}</a:t>
            </a:r>
            <a:endParaRPr b="0" lang="en-US" sz="2600" spc="-1" strike="noStrike">
              <a:latin typeface="Arial"/>
            </a:endParaRPr>
          </a:p>
        </p:txBody>
      </p:sp>
      <p:sp>
        <p:nvSpPr>
          <p:cNvPr id="401" name="CustomShape 4"/>
          <p:cNvSpPr/>
          <p:nvPr/>
        </p:nvSpPr>
        <p:spPr>
          <a:xfrm>
            <a:off x="6370560" y="1150920"/>
            <a:ext cx="5119200" cy="53175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main</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margin-top: 30px;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main &gt; article img</a:t>
            </a:r>
            <a:r>
              <a:rPr b="1" lang="en-US" sz="2600" spc="-1" strike="noStrike">
                <a:solidFill>
                  <a:srgbClr val="fbeedc"/>
                </a:solidFill>
                <a:latin typeface="Consolas"/>
              </a:rPr>
              <a:t> {</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350px;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height: 200px;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margin-bottom: 20px;</a:t>
            </a:r>
            <a:endParaRPr b="0" lang="en-US" sz="2600" spc="-1" strike="noStrike">
              <a:latin typeface="Arial"/>
            </a:endParaRPr>
          </a:p>
          <a:p>
            <a:pPr>
              <a:lnSpc>
                <a:spcPct val="110000"/>
              </a:lnSpc>
            </a:pP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3cd60"/>
                </a:solidFill>
                <a:latin typeface="Consolas"/>
              </a:rPr>
              <a:t>p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width: 345px;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justify;</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margin-bottom: 20px }</a:t>
            </a:r>
            <a:endParaRPr b="0" lang="en-US" sz="2600" spc="-1" strike="noStrike">
              <a:latin typeface="Arial"/>
            </a:endParaRPr>
          </a:p>
        </p:txBody>
      </p:sp>
    </p:spTree>
  </p:cSld>
  <p:timing>
    <p:tnLst>
      <p:par>
        <p:cTn id="475" dur="indefinite" restart="never" nodeType="tmRoot">
          <p:childTnLst>
            <p:seq>
              <p:cTn id="476" dur="indefinite" nodeType="mainSeq">
                <p:childTnLst>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401">
                                            <p:txEl>
                                              <p:pRg st="108" end="112"/>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401">
                                            <p:txEl>
                                              <p:pRg st="29" end="50"/>
                                            </p:txEl>
                                          </p:spTgt>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nodeType="clickEffect" fill="hold" presetClass="entr" presetID="1">
                                  <p:stCondLst>
                                    <p:cond delay="0"/>
                                  </p:stCondLst>
                                  <p:childTnLst>
                                    <p:set>
                                      <p:cBhvr>
                                        <p:cTn id="488" dur="1" fill="hold">
                                          <p:stCondLst>
                                            <p:cond delay="0"/>
                                          </p:stCondLst>
                                        </p:cTn>
                                        <p:tgtEl>
                                          <p:spTgt spid="401">
                                            <p:txEl>
                                              <p:pRg st="0" end="7"/>
                                            </p:txEl>
                                          </p:spTgt>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401">
                                            <p:txEl>
                                              <p:pRg st="7" end="27"/>
                                            </p:txEl>
                                          </p:spTgt>
                                        </p:tgtEl>
                                        <p:attrNameLst>
                                          <p:attrName>style.visibility</p:attrName>
                                        </p:attrNameLst>
                                      </p:cBhvr>
                                      <p:to>
                                        <p:strVal val="visible"/>
                                      </p:to>
                                    </p:se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401">
                                            <p:txEl>
                                              <p:pRg st="27" end="29"/>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401">
                                            <p:txEl>
                                              <p:pRg st="50" end="66"/>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401">
                                            <p:txEl>
                                              <p:pRg st="66" end="83"/>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401">
                                            <p:txEl>
                                              <p:pRg st="83" end="106"/>
                                            </p:txEl>
                                          </p:spTgt>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401">
                                            <p:txEl>
                                              <p:pRg st="106" end="108"/>
                                            </p:txEl>
                                          </p:spTgt>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401">
                                            <p:txEl>
                                              <p:pRg st="112" end="128"/>
                                            </p:txEl>
                                          </p:spTgt>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401">
                                            <p:txEl>
                                              <p:pRg st="128" end="151"/>
                                            </p:txEl>
                                          </p:spTgt>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401">
                                            <p:txEl>
                                              <p:pRg st="151" end="17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0007DEF-FC84-4CF9-BB94-C92C03636716}" type="slidenum">
              <a:rPr b="0" lang="en-US" sz="1000" spc="-1" strike="noStrike">
                <a:solidFill>
                  <a:srgbClr val="ffffff"/>
                </a:solidFill>
                <a:latin typeface="Calibri"/>
              </a:rPr>
              <a:t>1</a:t>
            </a:fld>
            <a:endParaRPr b="0" lang="en-US" sz="1000" spc="-1" strike="noStrike">
              <a:latin typeface="Times New Roman"/>
            </a:endParaRPr>
          </a:p>
        </p:txBody>
      </p:sp>
      <p:sp>
        <p:nvSpPr>
          <p:cNvPr id="403"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Solution: Ancient Architecture – CSS (4)</a:t>
            </a:r>
            <a:endParaRPr b="0" lang="en-US" sz="4000" spc="-1" strike="noStrike">
              <a:solidFill>
                <a:srgbClr val="ffffff"/>
              </a:solidFill>
              <a:latin typeface="Calibri"/>
            </a:endParaRPr>
          </a:p>
        </p:txBody>
      </p:sp>
      <p:sp>
        <p:nvSpPr>
          <p:cNvPr id="404" name="CustomShape 3"/>
          <p:cNvSpPr/>
          <p:nvPr/>
        </p:nvSpPr>
        <p:spPr>
          <a:xfrm>
            <a:off x="360360" y="1089000"/>
            <a:ext cx="5638320" cy="7059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article img + p:first-letter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font-family:</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EucrosiaUPC</a:t>
            </a:r>
            <a:r>
              <a:rPr b="1" lang="en-US" sz="2600" spc="-1" strike="noStrike">
                <a:solidFill>
                  <a:srgbClr val="fbeedc"/>
                </a:solidFill>
                <a:latin typeface="Calibri"/>
              </a:rPr>
              <a:t> </a:t>
            </a:r>
            <a:r>
              <a:rPr b="1" lang="en-US" sz="2600" spc="-1" strike="noStrike">
                <a:solidFill>
                  <a:srgbClr val="fbeedc"/>
                </a:solidFill>
                <a:latin typeface="Consolas"/>
              </a:rPr>
              <a:t>sans-serif;</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uppercase;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font-size: 40px;}</a:t>
            </a:r>
            <a:endParaRPr b="0" lang="en-US" sz="2600" spc="-1" strike="noStrike">
              <a:latin typeface="Arial"/>
            </a:endParaRPr>
          </a:p>
          <a:p>
            <a:pPr>
              <a:lnSpc>
                <a:spcPct val="110000"/>
              </a:lnSpc>
            </a:pPr>
            <a:r>
              <a:rPr b="1" lang="en-US" sz="2600" spc="-1" strike="noStrike">
                <a:solidFill>
                  <a:srgbClr val="f3cd60"/>
                </a:solidFill>
                <a:latin typeface="Consolas"/>
              </a:rPr>
              <a:t>.readmore a, .comments a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background: url(images/bg2.jpg);</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color: #ffffff;</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10px;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margin-top: 10px;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text-transform: uppercase;}</a:t>
            </a:r>
            <a:endParaRPr b="0" lang="en-US" sz="2600" spc="-1" strike="noStrike">
              <a:latin typeface="Arial"/>
            </a:endParaRPr>
          </a:p>
        </p:txBody>
      </p:sp>
      <p:sp>
        <p:nvSpPr>
          <p:cNvPr id="405" name="CustomShape 4"/>
          <p:cNvSpPr/>
          <p:nvPr/>
        </p:nvSpPr>
        <p:spPr>
          <a:xfrm>
            <a:off x="6170760" y="1089000"/>
            <a:ext cx="5638320" cy="5752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10000"/>
              </a:lnSpc>
            </a:pPr>
            <a:r>
              <a:rPr b="1" lang="en-US" sz="2600" spc="-1" strike="noStrike">
                <a:solidFill>
                  <a:srgbClr val="f3cd60"/>
                </a:solidFill>
                <a:latin typeface="Consolas"/>
              </a:rPr>
              <a:t>footer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margin: 0;</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10px 0 10px 0;</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text-align: center;}</a:t>
            </a:r>
            <a:endParaRPr b="0" lang="en-US" sz="2600" spc="-1" strike="noStrike">
              <a:latin typeface="Arial"/>
            </a:endParaRPr>
          </a:p>
          <a:p>
            <a:pPr>
              <a:lnSpc>
                <a:spcPct val="110000"/>
              </a:lnSpc>
            </a:pPr>
            <a:r>
              <a:rPr b="1" lang="en-US" sz="2600" spc="-1" strike="noStrike">
                <a:solidFill>
                  <a:srgbClr val="f3cd60"/>
                </a:solidFill>
                <a:latin typeface="Consolas"/>
              </a:rPr>
              <a:t>article p:last-of-type span:first-of-type a::before </a:t>
            </a:r>
            <a:r>
              <a:rPr b="1" lang="en-US" sz="2600" spc="-1" strike="noStrike">
                <a:solidFill>
                  <a:srgbClr val="fbeedc"/>
                </a:solidFill>
                <a:latin typeface="Consolas"/>
              </a:rPr>
              <a:t>{</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content: url("images/comment.png");</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position: relative;</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padding: 10px;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right: 5px;</a:t>
            </a:r>
            <a:endParaRPr b="0" lang="en-US" sz="2600" spc="-1" strike="noStrike">
              <a:latin typeface="Arial"/>
            </a:endParaRPr>
          </a:p>
          <a:p>
            <a:pPr>
              <a:lnSpc>
                <a:spcPct val="110000"/>
              </a:lnSpc>
            </a:pPr>
            <a:r>
              <a:rPr b="1" lang="en-US" sz="2600" spc="-1" strike="noStrike">
                <a:solidFill>
                  <a:srgbClr val="fbeedc"/>
                </a:solidFill>
                <a:latin typeface="Consolas"/>
              </a:rPr>
              <a:t>  </a:t>
            </a:r>
            <a:r>
              <a:rPr b="1" lang="en-US" sz="2600" spc="-1" strike="noStrike">
                <a:solidFill>
                  <a:srgbClr val="fbeedc"/>
                </a:solidFill>
                <a:latin typeface="Consolas"/>
              </a:rPr>
              <a:t>top: 7px;}</a:t>
            </a:r>
            <a:endParaRPr b="0" lang="en-US" sz="2600" spc="-1" strike="noStrike">
              <a:latin typeface="Arial"/>
            </a:endParaRPr>
          </a:p>
        </p:txBody>
      </p:sp>
    </p:spTree>
  </p:cSld>
  <p:timing>
    <p:tnLst>
      <p:par>
        <p:cTn id="519" dur="indefinite" restart="never" nodeType="tmRoot">
          <p:childTnLst>
            <p:seq>
              <p:cTn id="520"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41F6F8F-2DEC-429D-8424-368D5388A929}" type="slidenum">
              <a:rPr b="0" lang="en-US" sz="1000" spc="-1" strike="noStrike">
                <a:solidFill>
                  <a:srgbClr val="ffffff"/>
                </a:solidFill>
                <a:latin typeface="Calibri"/>
              </a:rPr>
              <a:t>1</a:t>
            </a:fld>
            <a:endParaRPr b="0" lang="en-US" sz="1000" spc="-1" strike="noStrike">
              <a:latin typeface="Times New Roman"/>
            </a:endParaRPr>
          </a:p>
        </p:txBody>
      </p:sp>
      <p:sp>
        <p:nvSpPr>
          <p:cNvPr id="407"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CSS Selectors</a:t>
            </a: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a:lnSpc>
                <a:spcPct val="100000"/>
              </a:lnSpc>
              <a:spcBef>
                <a:spcPts val="601"/>
              </a:spcBef>
              <a:spcAft>
                <a:spcPts val="601"/>
              </a:spcAft>
            </a:pPr>
            <a:endParaRPr b="0" lang="en-US" sz="32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Pseudo selectors</a:t>
            </a:r>
            <a:endParaRPr b="0" lang="en-US" sz="3200" spc="-1" strike="noStrike">
              <a:solidFill>
                <a:srgbClr val="ffffff"/>
              </a:solidFill>
              <a:latin typeface="Calibri"/>
            </a:endParaRPr>
          </a:p>
        </p:txBody>
      </p:sp>
      <p:sp>
        <p:nvSpPr>
          <p:cNvPr id="408"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10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pic>
        <p:nvPicPr>
          <p:cNvPr id="409" name="Picture 1" descr=""/>
          <p:cNvPicPr/>
          <p:nvPr/>
        </p:nvPicPr>
        <p:blipFill>
          <a:blip r:embed="rId1"/>
          <a:stretch/>
        </p:blipFill>
        <p:spPr>
          <a:xfrm>
            <a:off x="8392680" y="1351440"/>
            <a:ext cx="2209320" cy="1411560"/>
          </a:xfrm>
          <a:prstGeom prst="rect">
            <a:avLst/>
          </a:prstGeom>
          <a:ln>
            <a:noFill/>
          </a:ln>
        </p:spPr>
      </p:pic>
      <p:pic>
        <p:nvPicPr>
          <p:cNvPr id="410" name="Picture 11" descr=""/>
          <p:cNvPicPr/>
          <p:nvPr/>
        </p:nvPicPr>
        <p:blipFill>
          <a:blip r:embed="rId2"/>
          <a:stretch/>
        </p:blipFill>
        <p:spPr>
          <a:xfrm>
            <a:off x="9612360" y="1855440"/>
            <a:ext cx="2108520" cy="2281680"/>
          </a:xfrm>
          <a:prstGeom prst="rect">
            <a:avLst/>
          </a:prstGeom>
          <a:ln>
            <a:noFill/>
          </a:ln>
        </p:spPr>
      </p:pic>
      <p:sp>
        <p:nvSpPr>
          <p:cNvPr id="411" name="CustomShape 4"/>
          <p:cNvSpPr/>
          <p:nvPr/>
        </p:nvSpPr>
        <p:spPr>
          <a:xfrm>
            <a:off x="836640" y="4563000"/>
            <a:ext cx="5223960" cy="1796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0" lang="en-US" sz="2800" spc="-1" strike="noStrike">
                <a:solidFill>
                  <a:srgbClr val="ffffff"/>
                </a:solidFill>
                <a:latin typeface="Consolas"/>
              </a:rPr>
              <a:t>:</a:t>
            </a:r>
            <a:r>
              <a:rPr b="0" lang="en-US" sz="2800" spc="-1" strike="noStrike">
                <a:solidFill>
                  <a:srgbClr val="f3cd60"/>
                </a:solidFill>
                <a:latin typeface="Consolas"/>
              </a:rPr>
              <a:t>hover</a:t>
            </a:r>
            <a:r>
              <a:rPr b="0" lang="en-US" sz="2800" spc="-1" strike="noStrike">
                <a:solidFill>
                  <a:srgbClr val="ffffff"/>
                </a:solidFill>
                <a:latin typeface="Consolas"/>
              </a:rPr>
              <a:t>,</a:t>
            </a:r>
            <a:r>
              <a:rPr b="1" lang="en-US" sz="2800" spc="-1" strike="noStrike">
                <a:solidFill>
                  <a:srgbClr val="ffffff"/>
                </a:solidFill>
                <a:latin typeface="Consolas"/>
              </a:rPr>
              <a:t>:</a:t>
            </a:r>
            <a:r>
              <a:rPr b="1" lang="en-US" sz="2800" spc="-1" strike="noStrike">
                <a:solidFill>
                  <a:srgbClr val="f3cd60"/>
                </a:solidFill>
                <a:latin typeface="Consolas"/>
              </a:rPr>
              <a:t>visited</a:t>
            </a:r>
            <a:r>
              <a:rPr b="1" lang="en-US" sz="2800" spc="-1" strike="noStrike">
                <a:solidFill>
                  <a:srgbClr val="ffffff"/>
                </a:solidFill>
                <a:latin typeface="Consolas"/>
              </a:rPr>
              <a:t>,:</a:t>
            </a:r>
            <a:r>
              <a:rPr b="1" lang="en-US" sz="2800" spc="-1" strike="noStrike">
                <a:solidFill>
                  <a:srgbClr val="f3cd60"/>
                </a:solidFill>
                <a:latin typeface="Consolas"/>
              </a:rPr>
              <a:t>active</a:t>
            </a:r>
            <a:r>
              <a:rPr b="1" lang="en-US" sz="2800" spc="-1" strike="noStrike">
                <a:solidFill>
                  <a:srgbClr val="ffffff"/>
                </a:solidFill>
                <a:latin typeface="Consolas"/>
              </a:rPr>
              <a:t>,</a:t>
            </a:r>
            <a:endParaRPr b="0" lang="en-US" sz="2800" spc="-1" strike="noStrike">
              <a:latin typeface="Arial"/>
            </a:endParaRPr>
          </a:p>
          <a:p>
            <a:pPr>
              <a:lnSpc>
                <a:spcPct val="100000"/>
              </a:lnSpc>
            </a:pPr>
            <a:r>
              <a:rPr b="1" lang="en-US" sz="2800" spc="-1" strike="noStrike">
                <a:solidFill>
                  <a:srgbClr val="ffffff"/>
                </a:solidFill>
                <a:latin typeface="Consolas"/>
              </a:rPr>
              <a:t>::</a:t>
            </a:r>
            <a:r>
              <a:rPr b="1" lang="en-US" sz="2800" spc="-1" strike="noStrike">
                <a:solidFill>
                  <a:srgbClr val="f3cd60"/>
                </a:solidFill>
                <a:latin typeface="Consolas"/>
              </a:rPr>
              <a:t>before</a:t>
            </a:r>
            <a:r>
              <a:rPr b="1" lang="en-US" sz="2800" spc="-1" strike="noStrike">
                <a:solidFill>
                  <a:srgbClr val="ffffff"/>
                </a:solidFill>
                <a:latin typeface="Consolas"/>
              </a:rPr>
              <a:t>,::</a:t>
            </a:r>
            <a:r>
              <a:rPr b="1" lang="en-US" sz="2800" spc="-1" strike="noStrike">
                <a:solidFill>
                  <a:srgbClr val="f3cd60"/>
                </a:solidFill>
                <a:latin typeface="Consolas"/>
              </a:rPr>
              <a:t>after …</a:t>
            </a:r>
            <a:endParaRPr b="0" lang="en-US" sz="2800" spc="-1" strike="noStrike">
              <a:latin typeface="Arial"/>
            </a:endParaRPr>
          </a:p>
          <a:p>
            <a:pPr>
              <a:lnSpc>
                <a:spcPct val="100000"/>
              </a:lnSpc>
            </a:pPr>
            <a:endParaRPr b="0" lang="en-US" sz="2800" spc="-1" strike="noStrike">
              <a:latin typeface="Arial"/>
            </a:endParaRPr>
          </a:p>
        </p:txBody>
      </p:sp>
      <p:sp>
        <p:nvSpPr>
          <p:cNvPr id="412" name="CustomShape 5"/>
          <p:cNvSpPr/>
          <p:nvPr/>
        </p:nvSpPr>
        <p:spPr>
          <a:xfrm>
            <a:off x="836640" y="1855440"/>
            <a:ext cx="708624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span</a:t>
            </a:r>
            <a:r>
              <a:rPr b="1" lang="en-US" sz="2800" spc="-1" strike="noStrike">
                <a:solidFill>
                  <a:srgbClr val="fbeec9"/>
                </a:solidFill>
                <a:latin typeface="Consolas"/>
              </a:rPr>
              <a:t> { background: DodgerBlue; }</a:t>
            </a:r>
            <a:endParaRPr b="0" lang="en-US" sz="2800" spc="-1" strike="noStrike">
              <a:latin typeface="Arial"/>
            </a:endParaRPr>
          </a:p>
          <a:p>
            <a:pPr>
              <a:lnSpc>
                <a:spcPct val="100000"/>
              </a:lnSpc>
            </a:pPr>
            <a:r>
              <a:rPr b="1" lang="en-US" sz="2800" spc="-1" strike="noStrike">
                <a:solidFill>
                  <a:srgbClr val="f3cd60"/>
                </a:solidFill>
                <a:latin typeface="Consolas"/>
              </a:rPr>
              <a:t>span#identified </a:t>
            </a:r>
            <a:r>
              <a:rPr b="1" lang="en-US" sz="2800" spc="-1" strike="noStrike">
                <a:solidFill>
                  <a:srgbClr val="fbeec9"/>
                </a:solidFill>
                <a:latin typeface="Consolas"/>
              </a:rPr>
              <a:t>{ color: #EEE; }</a:t>
            </a:r>
            <a:endParaRPr b="0" lang="en-US" sz="2800" spc="-1" strike="noStrike">
              <a:latin typeface="Arial"/>
            </a:endParaRPr>
          </a:p>
          <a:p>
            <a:pPr>
              <a:lnSpc>
                <a:spcPct val="100000"/>
              </a:lnSpc>
            </a:pPr>
            <a:r>
              <a:rPr b="1" lang="en-US" sz="2800" spc="-1" strike="noStrike">
                <a:solidFill>
                  <a:srgbClr val="f3cd60"/>
                </a:solidFill>
                <a:latin typeface="Consolas"/>
              </a:rPr>
              <a:t>span.sky </a:t>
            </a:r>
            <a:r>
              <a:rPr b="1" lang="en-US" sz="2800" spc="-1" strike="noStrike">
                <a:solidFill>
                  <a:srgbClr val="fbeec9"/>
                </a:solidFill>
                <a:latin typeface="Consolas"/>
              </a:rPr>
              <a:t>{ color: SkyBlue; }</a:t>
            </a:r>
            <a:endParaRPr b="0" lang="en-US" sz="2800" spc="-1" strike="noStrike">
              <a:latin typeface="Arial"/>
            </a:endParaRPr>
          </a:p>
          <a:p>
            <a:pPr>
              <a:lnSpc>
                <a:spcPct val="100000"/>
              </a:lnSpc>
            </a:pPr>
            <a:r>
              <a:rPr b="1" lang="en-US" sz="2800" spc="-1" strike="noStrike">
                <a:solidFill>
                  <a:srgbClr val="f6c782"/>
                </a:solidFill>
                <a:latin typeface="Consolas"/>
              </a:rPr>
              <a:t>p + p </a:t>
            </a:r>
            <a:r>
              <a:rPr b="1" lang="en-US" sz="2800" spc="-1" strike="noStrike">
                <a:solidFill>
                  <a:srgbClr val="fbeec9"/>
                </a:solidFill>
                <a:latin typeface="Consolas"/>
              </a:rPr>
              <a:t>{ background: red; }</a:t>
            </a:r>
            <a:endParaRPr b="0" lang="en-US" sz="2800" spc="-1" strike="noStrike">
              <a:latin typeface="Arial"/>
            </a:endParaRPr>
          </a:p>
        </p:txBody>
      </p:sp>
      <p:pic>
        <p:nvPicPr>
          <p:cNvPr id="413" name="Picture 19" descr=""/>
          <p:cNvPicPr/>
          <p:nvPr/>
        </p:nvPicPr>
        <p:blipFill>
          <a:blip r:embed="rId3"/>
          <a:stretch/>
        </p:blipFill>
        <p:spPr>
          <a:xfrm>
            <a:off x="7565760" y="4401360"/>
            <a:ext cx="3052080" cy="1693800"/>
          </a:xfrm>
          <a:prstGeom prst="rect">
            <a:avLst/>
          </a:prstGeom>
          <a:ln w="76320">
            <a:solidFill>
              <a:srgbClr val="eaeaea"/>
            </a:solidFill>
            <a:miter/>
          </a:ln>
          <a:effectLst>
            <a:reflection algn="bl" blurRad="12700" dir="5400000" dist="5000" endPos="28000" rotWithShape="0" stA="33000" sy="-100000"/>
          </a:effectLst>
          <a:scene3d>
            <a:camera prst="orthographicFront"/>
            <a:lightRig dir="t" rig="threePt">
              <a:rot lat="0" lon="0" rev="2700000"/>
            </a:lightRig>
          </a:scene3d>
          <a:sp3d contourW="6350">
            <a:bevelT h="38100"/>
            <a:contourClr>
              <a:srgbClr val="c0c0c0"/>
            </a:contourClr>
          </a:sp3d>
        </p:spPr>
      </p:pic>
    </p:spTree>
  </p:cSld>
  <p:timing>
    <p:tnLst>
      <p:par>
        <p:cTn id="521" dur="indefinite" restart="never" nodeType="tmRoot">
          <p:childTnLst>
            <p:seq>
              <p:cTn id="52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141D7222-06CA-463B-BD44-2F6C5C8F621C}" type="slidenum">
              <a:rPr b="0" lang="en-US" sz="1000" spc="-1" strike="noStrike">
                <a:solidFill>
                  <a:srgbClr val="ffffff"/>
                </a:solidFill>
                <a:latin typeface="Calibri"/>
              </a:rPr>
              <a:t>1</a:t>
            </a:fld>
            <a:endParaRPr b="0" lang="en-US" sz="1000" spc="-1" strike="noStrike">
              <a:latin typeface="Times New Roman"/>
            </a:endParaRPr>
          </a:p>
        </p:txBody>
      </p:sp>
      <p:sp>
        <p:nvSpPr>
          <p:cNvPr id="243" name="TextShape 2"/>
          <p:cNvSpPr txBox="1"/>
          <p:nvPr/>
        </p:nvSpPr>
        <p:spPr>
          <a:xfrm>
            <a:off x="190440" y="1151280"/>
            <a:ext cx="11804400" cy="5569920"/>
          </a:xfrm>
          <a:prstGeom prst="rect">
            <a:avLst/>
          </a:prstGeom>
          <a:noFill/>
          <a:ln>
            <a:noFill/>
          </a:ln>
        </p:spPr>
        <p:txBody>
          <a:bodyPr lIns="108000" rIns="108000" tIns="36000" bIns="36000"/>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endParaRPr b="0" lang="en-US" sz="3400" spc="-1" strike="noStrike">
              <a:solidFill>
                <a:srgbClr val="ffffff"/>
              </a:solidFill>
              <a:latin typeface="Calibri"/>
            </a:endParaRPr>
          </a:p>
          <a:p>
            <a:pPr>
              <a:lnSpc>
                <a:spcPct val="95000"/>
              </a:lnSpc>
              <a:spcBef>
                <a:spcPts val="601"/>
              </a:spcBef>
              <a:spcAft>
                <a:spcPts val="601"/>
              </a:spcAft>
            </a:pPr>
            <a:br/>
            <a:endParaRPr b="0" lang="en-US" sz="3400" spc="-1" strike="noStrike">
              <a:solidFill>
                <a:srgbClr val="ffffff"/>
              </a:solidFill>
              <a:latin typeface="Calibri"/>
            </a:endParaRPr>
          </a:p>
          <a:p>
            <a:pPr>
              <a:lnSpc>
                <a:spcPct val="95000"/>
              </a:lnSpc>
              <a:spcBef>
                <a:spcPts val="601"/>
              </a:spcBef>
              <a:spcAft>
                <a:spcPts val="601"/>
              </a:spcAft>
            </a:pPr>
            <a:br/>
            <a:endParaRPr b="0" lang="en-US" sz="3400" spc="-1" strike="noStrike">
              <a:solidFill>
                <a:srgbClr val="ffffff"/>
              </a:solidFill>
              <a:latin typeface="Calibri"/>
            </a:endParaRPr>
          </a:p>
        </p:txBody>
      </p:sp>
      <p:sp>
        <p:nvSpPr>
          <p:cNvPr id="244" name="TextShape 3"/>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Primary Selectors: Select by Class</a:t>
            </a:r>
            <a:endParaRPr b="0" lang="en-US" sz="4000" spc="-1" strike="noStrike">
              <a:solidFill>
                <a:srgbClr val="ffffff"/>
              </a:solidFill>
              <a:latin typeface="Calibri"/>
            </a:endParaRPr>
          </a:p>
        </p:txBody>
      </p:sp>
      <p:sp>
        <p:nvSpPr>
          <p:cNvPr id="245" name="CustomShape 4"/>
          <p:cNvSpPr/>
          <p:nvPr/>
        </p:nvSpPr>
        <p:spPr>
          <a:xfrm>
            <a:off x="622440" y="1219320"/>
            <a:ext cx="10943640" cy="2222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&lt;span class="sky"&gt;</a:t>
            </a:r>
            <a:r>
              <a:rPr b="1" lang="en-US" sz="2800" spc="-1" strike="noStrike">
                <a:solidFill>
                  <a:srgbClr val="fbeedc"/>
                </a:solidFill>
                <a:latin typeface="Consolas"/>
              </a:rPr>
              <a:t>Here's a span with some text.</a:t>
            </a:r>
            <a:r>
              <a:rPr b="1" lang="en-US" sz="2800" spc="-1" strike="noStrike">
                <a:solidFill>
                  <a:srgbClr val="f3cd60"/>
                </a:solidFill>
                <a:latin typeface="Consolas"/>
              </a:rPr>
              <a:t>&lt;/span&gt;</a:t>
            </a:r>
            <a:endParaRPr b="0" lang="en-US" sz="2800" spc="-1" strike="noStrike">
              <a:latin typeface="Arial"/>
            </a:endParaRPr>
          </a:p>
          <a:p>
            <a:pPr>
              <a:lnSpc>
                <a:spcPct val="100000"/>
              </a:lnSpc>
            </a:pPr>
            <a:r>
              <a:rPr b="1" lang="en-US" sz="2800" spc="-1" strike="noStrike">
                <a:solidFill>
                  <a:srgbClr val="fbeedc"/>
                </a:solidFill>
                <a:latin typeface="Consolas"/>
              </a:rPr>
              <a:t>&lt;span&gt;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Another </a:t>
            </a:r>
            <a:r>
              <a:rPr b="1" lang="en-US" sz="2800" spc="-1" strike="noStrike">
                <a:solidFill>
                  <a:srgbClr val="f3cd60"/>
                </a:solidFill>
                <a:latin typeface="Consolas"/>
              </a:rPr>
              <a:t>&lt;span class="code"&gt;</a:t>
            </a:r>
            <a:r>
              <a:rPr b="1" lang="en-US" sz="2800" spc="-1" strike="noStrike">
                <a:solidFill>
                  <a:srgbClr val="fbeedc"/>
                </a:solidFill>
                <a:latin typeface="Consolas"/>
              </a:rPr>
              <a:t>&amp;lt;span&amp;gt;</a:t>
            </a:r>
            <a:r>
              <a:rPr b="1" lang="en-US" sz="2800" spc="-1" strike="noStrike">
                <a:solidFill>
                  <a:srgbClr val="f3cd60"/>
                </a:solidFill>
                <a:latin typeface="Consolas"/>
              </a:rPr>
              <a:t>&lt;/span&gt;</a:t>
            </a:r>
            <a:r>
              <a:rPr b="1" lang="en-US" sz="2800" spc="-1" strike="noStrike">
                <a:solidFill>
                  <a:srgbClr val="fbeedc"/>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&lt;/span&gt;</a:t>
            </a:r>
            <a:endParaRPr b="0" lang="en-US" sz="2800" spc="-1" strike="noStrike">
              <a:latin typeface="Arial"/>
            </a:endParaRPr>
          </a:p>
        </p:txBody>
      </p:sp>
      <p:sp>
        <p:nvSpPr>
          <p:cNvPr id="246" name="CustomShape 5"/>
          <p:cNvSpPr/>
          <p:nvPr/>
        </p:nvSpPr>
        <p:spPr>
          <a:xfrm>
            <a:off x="6006600" y="3428640"/>
            <a:ext cx="5559120" cy="2862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600" spc="-1" strike="noStrike">
                <a:solidFill>
                  <a:srgbClr val="f3cd60"/>
                </a:solidFill>
                <a:latin typeface="Consolas"/>
              </a:rPr>
              <a:t>span.sky {</a:t>
            </a:r>
            <a:endParaRPr b="0" lang="en-US" sz="2600" spc="-1" strike="noStrike">
              <a:latin typeface="Arial"/>
            </a:endParaRPr>
          </a:p>
          <a:p>
            <a:pPr>
              <a:lnSpc>
                <a:spcPct val="100000"/>
              </a:lnSpc>
            </a:pPr>
            <a:r>
              <a:rPr b="0" lang="en-US" sz="2600" spc="-1" strike="noStrike">
                <a:solidFill>
                  <a:srgbClr val="f3cd60"/>
                </a:solidFill>
                <a:latin typeface="Consolas"/>
              </a:rPr>
              <a:t>  </a:t>
            </a:r>
            <a:r>
              <a:rPr b="1" lang="en-US" sz="2600" spc="-1" strike="noStrike">
                <a:solidFill>
                  <a:srgbClr val="fbeedc"/>
                </a:solidFill>
                <a:latin typeface="Consolas"/>
              </a:rPr>
              <a:t>background: DodgerBlue;</a:t>
            </a:r>
            <a:endParaRPr b="0" lang="en-US" sz="2600" spc="-1" strike="noStrike">
              <a:latin typeface="Arial"/>
            </a:endParaRPr>
          </a:p>
          <a:p>
            <a:pPr>
              <a:lnSpc>
                <a:spcPct val="100000"/>
              </a:lnSpc>
            </a:pPr>
            <a:r>
              <a:rPr b="1" lang="en-US" sz="2600" spc="-1" strike="noStrike">
                <a:solidFill>
                  <a:srgbClr val="f3cd60"/>
                </a:solidFill>
                <a:latin typeface="Consolas"/>
              </a:rPr>
              <a:t>}</a:t>
            </a:r>
            <a:endParaRPr b="0" lang="en-US" sz="2600" spc="-1" strike="noStrike">
              <a:latin typeface="Arial"/>
            </a:endParaRPr>
          </a:p>
          <a:p>
            <a:pPr>
              <a:lnSpc>
                <a:spcPct val="100000"/>
              </a:lnSpc>
            </a:pPr>
            <a:r>
              <a:rPr b="1" lang="en-US" sz="2600" spc="-1" strike="noStrike">
                <a:solidFill>
                  <a:srgbClr val="f3cd60"/>
                </a:solidFill>
                <a:latin typeface="Consolas"/>
              </a:rPr>
              <a:t>.code {</a:t>
            </a:r>
            <a:endParaRPr b="0" lang="en-US" sz="2600" spc="-1" strike="noStrike">
              <a:latin typeface="Arial"/>
            </a:endParaRPr>
          </a:p>
          <a:p>
            <a:pPr>
              <a:lnSpc>
                <a:spcPct val="100000"/>
              </a:lnSpc>
            </a:pPr>
            <a:r>
              <a:rPr b="0" lang="en-US" sz="2600" spc="-1" strike="noStrike">
                <a:solidFill>
                  <a:srgbClr val="f3cd60"/>
                </a:solidFill>
                <a:latin typeface="Consolas"/>
              </a:rPr>
              <a:t>  </a:t>
            </a:r>
            <a:r>
              <a:rPr b="1" lang="en-US" sz="2600" spc="-1" strike="noStrike">
                <a:solidFill>
                  <a:srgbClr val="fbeedc"/>
                </a:solidFill>
                <a:latin typeface="Consolas"/>
              </a:rPr>
              <a:t>font-family:</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Consolas;</a:t>
            </a:r>
            <a:endParaRPr b="0" lang="en-US" sz="2600" spc="-1" strike="noStrike">
              <a:latin typeface="Arial"/>
            </a:endParaRPr>
          </a:p>
          <a:p>
            <a:pPr>
              <a:lnSpc>
                <a:spcPct val="100000"/>
              </a:lnSpc>
            </a:pPr>
            <a:r>
              <a:rPr b="1" lang="en-US" sz="2600" spc="-1" strike="noStrike">
                <a:solidFill>
                  <a:srgbClr val="f3cd60"/>
                </a:solidFill>
                <a:latin typeface="Consolas"/>
              </a:rPr>
              <a:t>}</a:t>
            </a:r>
            <a:endParaRPr b="0" lang="en-US" sz="2600" spc="-1" strike="noStrike">
              <a:latin typeface="Arial"/>
            </a:endParaRPr>
          </a:p>
        </p:txBody>
      </p:sp>
      <p:sp>
        <p:nvSpPr>
          <p:cNvPr id="247" name="CustomShape 6"/>
          <p:cNvSpPr/>
          <p:nvPr/>
        </p:nvSpPr>
        <p:spPr>
          <a:xfrm>
            <a:off x="8656560" y="2703960"/>
            <a:ext cx="2542680" cy="1078560"/>
          </a:xfrm>
          <a:prstGeom prst="wedgeRoundRectCallout">
            <a:avLst>
              <a:gd name="adj1" fmla="val -68280"/>
              <a:gd name="adj2" fmla="val 32962"/>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3cd60"/>
                </a:solidFill>
                <a:latin typeface="Consolas"/>
              </a:rPr>
              <a:t>&lt;span&gt;</a:t>
            </a:r>
            <a:r>
              <a:rPr b="0" lang="en-US" sz="2800" spc="-1" strike="noStrike">
                <a:solidFill>
                  <a:srgbClr val="ffffff"/>
                </a:solidFill>
                <a:latin typeface="Calibri"/>
              </a:rPr>
              <a:t> </a:t>
            </a:r>
            <a:r>
              <a:rPr b="1" lang="en-US" sz="2800" spc="-1" strike="noStrike">
                <a:solidFill>
                  <a:srgbClr val="fbeec9"/>
                </a:solidFill>
                <a:latin typeface="Calibri"/>
              </a:rPr>
              <a:t>with</a:t>
            </a:r>
            <a:r>
              <a:rPr b="0" lang="en-US" sz="2800" spc="-1" strike="noStrike">
                <a:solidFill>
                  <a:srgbClr val="ffffff"/>
                </a:solidFill>
                <a:latin typeface="Calibri"/>
              </a:rPr>
              <a:t> </a:t>
            </a:r>
            <a:r>
              <a:rPr b="1" lang="en-US" sz="2800" spc="-1" strike="noStrike">
                <a:solidFill>
                  <a:srgbClr val="f3cd60"/>
                </a:solidFill>
                <a:latin typeface="Consolas"/>
              </a:rPr>
              <a:t>class="sky"</a:t>
            </a:r>
            <a:endParaRPr b="0" lang="en-US" sz="2800" spc="-1" strike="noStrike">
              <a:latin typeface="Arial"/>
            </a:endParaRPr>
          </a:p>
        </p:txBody>
      </p:sp>
      <p:sp>
        <p:nvSpPr>
          <p:cNvPr id="248" name="CustomShape 7"/>
          <p:cNvSpPr/>
          <p:nvPr/>
        </p:nvSpPr>
        <p:spPr>
          <a:xfrm>
            <a:off x="8798400" y="4525200"/>
            <a:ext cx="2858400" cy="1078560"/>
          </a:xfrm>
          <a:prstGeom prst="wedgeRoundRectCallout">
            <a:avLst>
              <a:gd name="adj1" fmla="val -82201"/>
              <a:gd name="adj2" fmla="val -1445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c9"/>
                </a:solidFill>
                <a:latin typeface="Calibri"/>
              </a:rPr>
              <a:t>Elements with</a:t>
            </a:r>
            <a:r>
              <a:rPr b="0" lang="en-US" sz="2800" spc="-1" strike="noStrike">
                <a:solidFill>
                  <a:srgbClr val="ffffff"/>
                </a:solidFill>
                <a:latin typeface="Calibri"/>
              </a:rPr>
              <a:t> </a:t>
            </a:r>
            <a:r>
              <a:rPr b="1" lang="en-US" sz="2800" spc="-1" strike="noStrike">
                <a:solidFill>
                  <a:srgbClr val="f3cd60"/>
                </a:solidFill>
                <a:latin typeface="Consolas"/>
              </a:rPr>
              <a:t>class="code"</a:t>
            </a:r>
            <a:endParaRPr b="0" lang="en-US" sz="2800" spc="-1" strike="noStrike">
              <a:latin typeface="Arial"/>
            </a:endParaRPr>
          </a:p>
        </p:txBody>
      </p:sp>
      <p:pic>
        <p:nvPicPr>
          <p:cNvPr id="249" name="Picture 2" descr=""/>
          <p:cNvPicPr/>
          <p:nvPr/>
        </p:nvPicPr>
        <p:blipFill>
          <a:blip r:embed="rId1"/>
          <a:stretch/>
        </p:blipFill>
        <p:spPr>
          <a:xfrm>
            <a:off x="622440" y="3377520"/>
            <a:ext cx="4944960" cy="3001320"/>
          </a:xfrm>
          <a:prstGeom prst="rect">
            <a:avLst/>
          </a:prstGeom>
          <a:ln>
            <a:noFill/>
          </a:ln>
        </p:spPr>
      </p:pic>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46"/>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46">
                                            <p:txEl>
                                              <p:pRg st="0" end="11"/>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246">
                                            <p:txEl>
                                              <p:pRg st="11" end="37"/>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246">
                                            <p:txEl>
                                              <p:pRg st="37" end="3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46">
                                            <p:txEl>
                                              <p:pRg st="39" end="47"/>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46">
                                            <p:txEl>
                                              <p:pRg st="47" end="62"/>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246">
                                            <p:txEl>
                                              <p:pRg st="62" end="76"/>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246">
                                            <p:txEl>
                                              <p:pRg st="76" end="7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D32EC37-6798-48AE-8F02-F7648BFCB6DA}" type="slidenum">
              <a:rPr b="0" lang="en-US" sz="1000" spc="-1" strike="noStrike">
                <a:solidFill>
                  <a:srgbClr val="ffffff"/>
                </a:solidFill>
                <a:latin typeface="Calibri"/>
              </a:rPr>
              <a:t>1</a:t>
            </a:fld>
            <a:endParaRPr b="0" lang="en-US" sz="1000" spc="-1" strike="noStrike">
              <a:latin typeface="Times New Roman"/>
            </a:endParaRPr>
          </a:p>
        </p:txBody>
      </p:sp>
      <p:sp>
        <p:nvSpPr>
          <p:cNvPr id="251"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Nested Selectors: Descendant</a:t>
            </a:r>
            <a:endParaRPr b="0" lang="en-US" sz="4000" spc="-1" strike="noStrike">
              <a:solidFill>
                <a:srgbClr val="ffffff"/>
              </a:solidFill>
              <a:latin typeface="Calibri"/>
            </a:endParaRPr>
          </a:p>
        </p:txBody>
      </p:sp>
      <p:sp>
        <p:nvSpPr>
          <p:cNvPr id="252" name="CustomShape 3"/>
          <p:cNvSpPr/>
          <p:nvPr/>
        </p:nvSpPr>
        <p:spPr>
          <a:xfrm>
            <a:off x="4951440" y="2153520"/>
            <a:ext cx="6538320" cy="5237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600" spc="-1" strike="noStrike">
                <a:solidFill>
                  <a:srgbClr val="fbeedc"/>
                </a:solidFill>
                <a:latin typeface="Consolas"/>
              </a:rPr>
              <a:t>&lt;</a:t>
            </a:r>
            <a:r>
              <a:rPr b="1" lang="en-US" sz="2600" spc="-1" strike="noStrike">
                <a:solidFill>
                  <a:srgbClr val="f3cd60"/>
                </a:solidFill>
                <a:latin typeface="Consolas"/>
              </a:rPr>
              <a:t>div</a:t>
            </a:r>
            <a:r>
              <a:rPr b="1" lang="en-US" sz="2600" spc="-1" strike="noStrike">
                <a:solidFill>
                  <a:srgbClr val="fbeedc"/>
                </a:solidFill>
                <a:latin typeface="Consolas"/>
              </a:rPr>
              <a:t> </a:t>
            </a:r>
            <a:r>
              <a:rPr b="1" lang="en-US" sz="2600" spc="-1" strike="noStrike">
                <a:solidFill>
                  <a:srgbClr val="fbeec9"/>
                </a:solidFill>
                <a:latin typeface="Consolas"/>
              </a:rPr>
              <a:t>class="</a:t>
            </a:r>
            <a:r>
              <a:rPr b="1" lang="en-US" sz="2600" spc="-1" strike="noStrike">
                <a:solidFill>
                  <a:srgbClr val="f3cd60"/>
                </a:solidFill>
                <a:latin typeface="Consolas"/>
              </a:rPr>
              <a:t>items</a:t>
            </a:r>
            <a:r>
              <a:rPr b="1" lang="en-US" sz="2600" spc="-1" strike="noStrike">
                <a:solidFill>
                  <a:srgbClr val="fbeec9"/>
                </a:solidFill>
                <a:latin typeface="Consolas"/>
              </a:rPr>
              <a:t>"&gt;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3cd60"/>
                </a:solidFill>
                <a:latin typeface="Consolas"/>
              </a:rPr>
              <a:t>&lt;a href="#"&gt;</a:t>
            </a:r>
            <a:r>
              <a:rPr b="1" lang="en-US" sz="2600" spc="-1" strike="noStrike">
                <a:solidFill>
                  <a:srgbClr val="fbeec9"/>
                </a:solidFill>
                <a:latin typeface="Consolas"/>
              </a:rPr>
              <a:t>Item1</a:t>
            </a:r>
            <a:r>
              <a:rPr b="1" lang="en-US" sz="2600" spc="-1" strike="noStrike">
                <a:solidFill>
                  <a:srgbClr val="f3cd60"/>
                </a:solidFill>
                <a:latin typeface="Consolas"/>
              </a:rPr>
              <a:t>&lt;/a&gt;</a:t>
            </a:r>
            <a:endParaRPr b="0" lang="en-US" sz="2600" spc="-1" strike="noStrike">
              <a:latin typeface="Arial"/>
            </a:endParaRPr>
          </a:p>
          <a:p>
            <a:pPr>
              <a:lnSpc>
                <a:spcPct val="100000"/>
              </a:lnSpc>
            </a:pPr>
            <a:r>
              <a:rPr b="1" lang="en-US" sz="2600" spc="-1" strike="noStrike">
                <a:solidFill>
                  <a:srgbClr val="f3cd60"/>
                </a:solidFill>
                <a:latin typeface="Consolas"/>
              </a:rPr>
              <a:t>  </a:t>
            </a:r>
            <a:r>
              <a:rPr b="1" lang="en-US" sz="2600" spc="-1" strike="noStrike">
                <a:solidFill>
                  <a:srgbClr val="f3cd60"/>
                </a:solidFill>
                <a:latin typeface="Consolas"/>
              </a:rPr>
              <a:t>&lt;a href="#"&gt;</a:t>
            </a:r>
            <a:r>
              <a:rPr b="1" lang="en-US" sz="2600" spc="-1" strike="noStrike">
                <a:solidFill>
                  <a:srgbClr val="fbeec9"/>
                </a:solidFill>
                <a:latin typeface="Consolas"/>
              </a:rPr>
              <a:t>Item2</a:t>
            </a:r>
            <a:r>
              <a:rPr b="1" lang="en-US" sz="2600" spc="-1" strike="noStrike">
                <a:solidFill>
                  <a:srgbClr val="f3cd60"/>
                </a:solidFill>
                <a:latin typeface="Consolas"/>
              </a:rPr>
              <a:t>&lt;/a&gt;</a:t>
            </a:r>
            <a:endParaRPr b="0" lang="en-US" sz="2600" spc="-1" strike="noStrike">
              <a:latin typeface="Arial"/>
            </a:endParaRPr>
          </a:p>
          <a:p>
            <a:pPr>
              <a:lnSpc>
                <a:spcPct val="100000"/>
              </a:lnSpc>
            </a:pPr>
            <a:r>
              <a:rPr b="1" lang="en-US" sz="2600" spc="-1" strike="noStrike">
                <a:solidFill>
                  <a:srgbClr val="f3cd60"/>
                </a:solidFill>
                <a:latin typeface="Consolas"/>
              </a:rPr>
              <a:t>  </a:t>
            </a:r>
            <a:r>
              <a:rPr b="1" lang="en-US" sz="2600" spc="-1" strike="noStrike">
                <a:solidFill>
                  <a:srgbClr val="f3cd60"/>
                </a:solidFill>
                <a:latin typeface="Consolas"/>
              </a:rPr>
              <a:t>&lt;a href="#"&gt;</a:t>
            </a:r>
            <a:r>
              <a:rPr b="1" lang="en-US" sz="2600" spc="-1" strike="noStrike">
                <a:solidFill>
                  <a:srgbClr val="fbeec9"/>
                </a:solidFill>
                <a:latin typeface="Consolas"/>
              </a:rPr>
              <a:t>Item3</a:t>
            </a:r>
            <a:r>
              <a:rPr b="1" lang="en-US" sz="2600" spc="-1" strike="noStrike">
                <a:solidFill>
                  <a:srgbClr val="f3cd60"/>
                </a:solidFill>
                <a:latin typeface="Consolas"/>
              </a:rPr>
              <a:t>&lt;/a&gt;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&lt;ul&gt;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&lt;li&gt;</a:t>
            </a:r>
            <a:r>
              <a:rPr b="1" lang="en-US" sz="2600" spc="-1" strike="noStrike">
                <a:solidFill>
                  <a:srgbClr val="f3cd60"/>
                </a:solidFill>
                <a:latin typeface="Consolas"/>
              </a:rPr>
              <a:t>&lt;a href="#"&gt;</a:t>
            </a:r>
            <a:r>
              <a:rPr b="1" lang="en-US" sz="2600" spc="-1" strike="noStrike">
                <a:solidFill>
                  <a:srgbClr val="fbeec9"/>
                </a:solidFill>
                <a:latin typeface="Consolas"/>
              </a:rPr>
              <a:t>Item4</a:t>
            </a:r>
            <a:r>
              <a:rPr b="1" lang="en-US" sz="2600" spc="-1" strike="noStrike">
                <a:solidFill>
                  <a:srgbClr val="f3cd60"/>
                </a:solidFill>
                <a:latin typeface="Consolas"/>
              </a:rPr>
              <a:t>&lt;/a&gt;</a:t>
            </a:r>
            <a:r>
              <a:rPr b="1" lang="en-US" sz="2600" spc="-1" strike="noStrike">
                <a:solidFill>
                  <a:srgbClr val="fbeedc"/>
                </a:solidFill>
                <a:latin typeface="Consolas"/>
              </a:rPr>
              <a:t>&lt;/li&gt;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&lt;li&gt;</a:t>
            </a:r>
            <a:r>
              <a:rPr b="1" lang="en-US" sz="2600" spc="-1" strike="noStrike">
                <a:solidFill>
                  <a:srgbClr val="f3cd60"/>
                </a:solidFill>
                <a:latin typeface="Consolas"/>
              </a:rPr>
              <a:t>&lt;a href="#"&gt;</a:t>
            </a:r>
            <a:r>
              <a:rPr b="1" lang="en-US" sz="2600" spc="-1" strike="noStrike">
                <a:solidFill>
                  <a:srgbClr val="fbeec9"/>
                </a:solidFill>
                <a:latin typeface="Consolas"/>
              </a:rPr>
              <a:t>Item5</a:t>
            </a:r>
            <a:r>
              <a:rPr b="1" lang="en-US" sz="2600" spc="-1" strike="noStrike">
                <a:solidFill>
                  <a:srgbClr val="f3cd60"/>
                </a:solidFill>
                <a:latin typeface="Consolas"/>
              </a:rPr>
              <a:t>&lt;/a&gt;</a:t>
            </a:r>
            <a:r>
              <a:rPr b="1" lang="en-US" sz="2600" spc="-1" strike="noStrike">
                <a:solidFill>
                  <a:srgbClr val="fbeedc"/>
                </a:solidFill>
                <a:latin typeface="Consolas"/>
              </a:rPr>
              <a:t>&lt;/li&gt;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&lt;li&gt;</a:t>
            </a:r>
            <a:r>
              <a:rPr b="1" lang="en-US" sz="2600" spc="-1" strike="noStrike">
                <a:solidFill>
                  <a:srgbClr val="f3cd60"/>
                </a:solidFill>
                <a:latin typeface="Consolas"/>
              </a:rPr>
              <a:t>&lt;a href="#"&gt;</a:t>
            </a:r>
            <a:r>
              <a:rPr b="1" lang="en-US" sz="2600" spc="-1" strike="noStrike">
                <a:solidFill>
                  <a:srgbClr val="fbeec9"/>
                </a:solidFill>
                <a:latin typeface="Consolas"/>
              </a:rPr>
              <a:t>Item6</a:t>
            </a:r>
            <a:r>
              <a:rPr b="1" lang="en-US" sz="2600" spc="-1" strike="noStrike">
                <a:solidFill>
                  <a:srgbClr val="f3cd60"/>
                </a:solidFill>
                <a:latin typeface="Consolas"/>
              </a:rPr>
              <a:t>&lt;/a&gt;</a:t>
            </a:r>
            <a:r>
              <a:rPr b="1" lang="en-US" sz="2600" spc="-1" strike="noStrike">
                <a:solidFill>
                  <a:srgbClr val="fbeedc"/>
                </a:solidFill>
                <a:latin typeface="Consolas"/>
              </a:rPr>
              <a:t>&lt;/li&gt;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&lt;/ul&gt;</a:t>
            </a:r>
            <a:endParaRPr b="0" lang="en-US" sz="2600" spc="-1" strike="noStrike">
              <a:latin typeface="Arial"/>
            </a:endParaRPr>
          </a:p>
          <a:p>
            <a:pPr>
              <a:lnSpc>
                <a:spcPct val="100000"/>
              </a:lnSpc>
            </a:pPr>
            <a:r>
              <a:rPr b="1" lang="en-US" sz="2600" spc="-1" strike="noStrike">
                <a:solidFill>
                  <a:srgbClr val="fbeedc"/>
                </a:solidFill>
                <a:latin typeface="Consolas"/>
              </a:rPr>
              <a:t>&lt;/</a:t>
            </a:r>
            <a:r>
              <a:rPr b="1" lang="en-US" sz="2600" spc="-1" strike="noStrike">
                <a:solidFill>
                  <a:srgbClr val="f3cd60"/>
                </a:solidFill>
                <a:latin typeface="Consolas"/>
              </a:rPr>
              <a:t>div</a:t>
            </a:r>
            <a:r>
              <a:rPr b="1" lang="en-US" sz="2600" spc="-1" strike="noStrike">
                <a:solidFill>
                  <a:srgbClr val="fbeedc"/>
                </a:solidFill>
                <a:latin typeface="Consolas"/>
              </a:rPr>
              <a:t>&gt;</a:t>
            </a:r>
            <a:endParaRPr b="0" lang="en-US" sz="2600" spc="-1" strike="noStrike">
              <a:latin typeface="Arial"/>
            </a:endParaRPr>
          </a:p>
        </p:txBody>
      </p:sp>
      <p:sp>
        <p:nvSpPr>
          <p:cNvPr id="253" name="CustomShape 4"/>
          <p:cNvSpPr/>
          <p:nvPr/>
        </p:nvSpPr>
        <p:spPr>
          <a:xfrm>
            <a:off x="684360" y="1447920"/>
            <a:ext cx="3962160" cy="2069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600" spc="-1" strike="noStrike">
                <a:solidFill>
                  <a:srgbClr val="f3cd60"/>
                </a:solidFill>
                <a:latin typeface="Consolas"/>
              </a:rPr>
              <a:t>div.items a { </a:t>
            </a:r>
            <a:endParaRPr b="0" lang="en-US" sz="2600" spc="-1" strike="noStrike">
              <a:latin typeface="Arial"/>
            </a:endParaRPr>
          </a:p>
          <a:p>
            <a:pPr>
              <a:lnSpc>
                <a:spcPct val="100000"/>
              </a:lnSpc>
            </a:pPr>
            <a:r>
              <a:rPr b="1" lang="en-US" sz="2600" spc="-1" strike="noStrike">
                <a:solidFill>
                  <a:srgbClr val="f3cd60"/>
                </a:solidFill>
                <a:latin typeface="Consolas"/>
              </a:rPr>
              <a:t>  </a:t>
            </a:r>
            <a:r>
              <a:rPr b="1" lang="en-US" sz="2600" spc="-1" strike="noStrike">
                <a:solidFill>
                  <a:srgbClr val="fbeedc"/>
                </a:solidFill>
                <a:latin typeface="Consolas"/>
              </a:rPr>
              <a:t>color: green;</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font-weight: bold;</a:t>
            </a:r>
            <a:endParaRPr b="0" lang="en-US" sz="2600" spc="-1" strike="noStrike">
              <a:latin typeface="Arial"/>
            </a:endParaRPr>
          </a:p>
          <a:p>
            <a:pPr>
              <a:lnSpc>
                <a:spcPct val="100000"/>
              </a:lnSpc>
            </a:pPr>
            <a:r>
              <a:rPr b="1" lang="en-US" sz="2600" spc="-1" strike="noStrike">
                <a:solidFill>
                  <a:srgbClr val="f3cd60"/>
                </a:solidFill>
                <a:latin typeface="Consolas"/>
              </a:rPr>
              <a:t>}</a:t>
            </a:r>
            <a:endParaRPr b="0" lang="en-US" sz="2600" spc="-1" strike="noStrike">
              <a:latin typeface="Arial"/>
            </a:endParaRPr>
          </a:p>
        </p:txBody>
      </p:sp>
      <p:sp>
        <p:nvSpPr>
          <p:cNvPr id="254" name="CustomShape 5"/>
          <p:cNvSpPr/>
          <p:nvPr/>
        </p:nvSpPr>
        <p:spPr>
          <a:xfrm>
            <a:off x="4037040" y="1210320"/>
            <a:ext cx="6257520" cy="628200"/>
          </a:xfrm>
          <a:prstGeom prst="wedgeRoundRectCallout">
            <a:avLst>
              <a:gd name="adj1" fmla="val -61072"/>
              <a:gd name="adj2" fmla="val 3010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3000" spc="-1" strike="noStrike">
                <a:solidFill>
                  <a:srgbClr val="f3cd60"/>
                </a:solidFill>
                <a:latin typeface="Consolas"/>
              </a:rPr>
              <a:t>&lt;a&gt;</a:t>
            </a:r>
            <a:r>
              <a:rPr b="0" lang="en-US" sz="3000" spc="-1" strike="noStrike">
                <a:solidFill>
                  <a:srgbClr val="ffffff"/>
                </a:solidFill>
                <a:latin typeface="Calibri"/>
              </a:rPr>
              <a:t> </a:t>
            </a:r>
            <a:r>
              <a:rPr b="1" lang="en-US" sz="3000" spc="-1" strike="noStrike">
                <a:solidFill>
                  <a:srgbClr val="fbeedc"/>
                </a:solidFill>
                <a:latin typeface="Calibri"/>
              </a:rPr>
              <a:t>inside</a:t>
            </a:r>
            <a:r>
              <a:rPr b="0" lang="en-US" sz="3000" spc="-1" strike="noStrike">
                <a:solidFill>
                  <a:srgbClr val="ffffff"/>
                </a:solidFill>
                <a:latin typeface="Calibri"/>
              </a:rPr>
              <a:t> </a:t>
            </a:r>
            <a:r>
              <a:rPr b="1" lang="en-US" sz="3000" spc="-1" strike="noStrike">
                <a:solidFill>
                  <a:srgbClr val="f3cd60"/>
                </a:solidFill>
                <a:latin typeface="Consolas"/>
              </a:rPr>
              <a:t>&lt;div class="items"&gt;</a:t>
            </a:r>
            <a:endParaRPr b="0" lang="en-US" sz="3000" spc="-1" strike="noStrike">
              <a:latin typeface="Arial"/>
            </a:endParaRPr>
          </a:p>
        </p:txBody>
      </p:sp>
      <p:pic>
        <p:nvPicPr>
          <p:cNvPr id="255" name="Picture 5" descr=""/>
          <p:cNvPicPr/>
          <p:nvPr/>
        </p:nvPicPr>
        <p:blipFill>
          <a:blip r:embed="rId1"/>
          <a:stretch/>
        </p:blipFill>
        <p:spPr>
          <a:xfrm>
            <a:off x="892440" y="3387600"/>
            <a:ext cx="3545280" cy="2859120"/>
          </a:xfrm>
          <a:prstGeom prst="rect">
            <a:avLst/>
          </a:prstGeom>
          <a:ln>
            <a:noFill/>
          </a:ln>
        </p:spPr>
      </p:pic>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99520A0-D870-424E-B121-15F416DDE47A}" type="slidenum">
              <a:rPr b="0" lang="en-US" sz="1000" spc="-1" strike="noStrike">
                <a:solidFill>
                  <a:srgbClr val="ffffff"/>
                </a:solidFill>
                <a:latin typeface="Calibri"/>
              </a:rPr>
              <a:t>1</a:t>
            </a:fld>
            <a:endParaRPr b="0" lang="en-US" sz="1000" spc="-1" strike="noStrike">
              <a:latin typeface="Times New Roman"/>
            </a:endParaRPr>
          </a:p>
        </p:txBody>
      </p:sp>
      <p:sp>
        <p:nvSpPr>
          <p:cNvPr id="257"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Nested Selectors: Adjacent Sibling</a:t>
            </a:r>
            <a:endParaRPr b="0" lang="en-US" sz="4000" spc="-1" strike="noStrike">
              <a:solidFill>
                <a:srgbClr val="ffffff"/>
              </a:solidFill>
              <a:latin typeface="Calibri"/>
            </a:endParaRPr>
          </a:p>
        </p:txBody>
      </p:sp>
      <p:sp>
        <p:nvSpPr>
          <p:cNvPr id="258" name="CustomShape 3"/>
          <p:cNvSpPr/>
          <p:nvPr/>
        </p:nvSpPr>
        <p:spPr>
          <a:xfrm>
            <a:off x="5484960" y="2831760"/>
            <a:ext cx="5778000" cy="3654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600" spc="-1" strike="noStrike">
                <a:solidFill>
                  <a:srgbClr val="fbeedc"/>
                </a:solidFill>
                <a:latin typeface="Consolas"/>
              </a:rPr>
              <a:t>&lt;div&gt;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&lt;p</a:t>
            </a:r>
            <a:r>
              <a:rPr b="1" lang="en-US" sz="2600" spc="-1" strike="noStrike">
                <a:solidFill>
                  <a:srgbClr val="ffffff"/>
                </a:solidFill>
                <a:latin typeface="Consolas"/>
              </a:rPr>
              <a:t>&gt;</a:t>
            </a:r>
            <a:r>
              <a:rPr b="1" lang="en-US" sz="2600" spc="-1" strike="noStrike">
                <a:solidFill>
                  <a:srgbClr val="fbeedc"/>
                </a:solidFill>
                <a:latin typeface="Consolas"/>
              </a:rPr>
              <a:t>I'm a paragraph&lt;/p&gt;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3cd60"/>
                </a:solidFill>
                <a:latin typeface="Consolas"/>
              </a:rPr>
              <a:t>&lt;p&gt;I am selected!&lt;/p&gt;</a:t>
            </a:r>
            <a:endParaRPr b="0" lang="en-US" sz="2600" spc="-1" strike="noStrike">
              <a:latin typeface="Arial"/>
            </a:endParaRPr>
          </a:p>
          <a:p>
            <a:pPr>
              <a:lnSpc>
                <a:spcPct val="100000"/>
              </a:lnSpc>
            </a:pPr>
            <a:r>
              <a:rPr b="1" lang="en-US" sz="2600" spc="-1" strike="noStrike">
                <a:solidFill>
                  <a:srgbClr val="fbeedc"/>
                </a:solidFill>
                <a:latin typeface="Consolas"/>
              </a:rPr>
              <a:t>&lt;/div&gt;</a:t>
            </a:r>
            <a:endParaRPr b="0" lang="en-US" sz="2600" spc="-1" strike="noStrike">
              <a:latin typeface="Arial"/>
            </a:endParaRPr>
          </a:p>
          <a:p>
            <a:pPr>
              <a:lnSpc>
                <a:spcPct val="100000"/>
              </a:lnSpc>
            </a:pPr>
            <a:r>
              <a:rPr b="1" lang="en-US" sz="2600" spc="-1" strike="noStrike">
                <a:solidFill>
                  <a:srgbClr val="fbeedc"/>
                </a:solidFill>
                <a:latin typeface="Consolas"/>
              </a:rPr>
              <a:t>&lt;div&gt;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&lt;p&gt;I'm a paragraph&lt;/p&gt;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&lt;h2&gt;Monkey hair&lt;/h2&gt;</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&lt;p&gt;I am </a:t>
            </a:r>
            <a:r>
              <a:rPr b="1" lang="en-US" sz="2600" spc="-1" strike="noStrike">
                <a:solidFill>
                  <a:srgbClr val="f3cd60"/>
                </a:solidFill>
                <a:latin typeface="Consolas"/>
              </a:rPr>
              <a:t>NOT</a:t>
            </a:r>
            <a:r>
              <a:rPr b="1" lang="en-US" sz="2600" spc="-1" strike="noStrike">
                <a:solidFill>
                  <a:srgbClr val="fbeedc"/>
                </a:solidFill>
                <a:latin typeface="Consolas"/>
              </a:rPr>
              <a:t> selected&lt;/p&gt;</a:t>
            </a:r>
            <a:endParaRPr b="0" lang="en-US" sz="2600" spc="-1" strike="noStrike">
              <a:latin typeface="Arial"/>
            </a:endParaRPr>
          </a:p>
          <a:p>
            <a:pPr>
              <a:lnSpc>
                <a:spcPct val="100000"/>
              </a:lnSpc>
            </a:pPr>
            <a:r>
              <a:rPr b="1" lang="en-US" sz="2600" spc="-1" strike="noStrike">
                <a:solidFill>
                  <a:srgbClr val="fbeedc"/>
                </a:solidFill>
                <a:latin typeface="Consolas"/>
              </a:rPr>
              <a:t>&lt;/div&gt;</a:t>
            </a:r>
            <a:endParaRPr b="0" lang="en-US" sz="2600" spc="-1" strike="noStrike">
              <a:latin typeface="Arial"/>
            </a:endParaRPr>
          </a:p>
        </p:txBody>
      </p:sp>
      <p:sp>
        <p:nvSpPr>
          <p:cNvPr id="259" name="CustomShape 4"/>
          <p:cNvSpPr/>
          <p:nvPr/>
        </p:nvSpPr>
        <p:spPr>
          <a:xfrm>
            <a:off x="5484960" y="1014840"/>
            <a:ext cx="5778000" cy="1674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600" spc="-1" strike="noStrike">
                <a:solidFill>
                  <a:srgbClr val="f3cd60"/>
                </a:solidFill>
                <a:latin typeface="Consolas"/>
              </a:rPr>
              <a:t>p + p {</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font-style: italic;</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font-weight: bold;</a:t>
            </a:r>
            <a:endParaRPr b="0" lang="en-US" sz="2600" spc="-1" strike="noStrike">
              <a:latin typeface="Arial"/>
            </a:endParaRPr>
          </a:p>
          <a:p>
            <a:pPr>
              <a:lnSpc>
                <a:spcPct val="100000"/>
              </a:lnSpc>
            </a:pPr>
            <a:r>
              <a:rPr b="1" lang="en-US" sz="2600" spc="-1" strike="noStrike">
                <a:solidFill>
                  <a:srgbClr val="f3cd60"/>
                </a:solidFill>
                <a:latin typeface="Consolas"/>
              </a:rPr>
              <a:t>}</a:t>
            </a:r>
            <a:endParaRPr b="0" lang="en-US" sz="2600" spc="-1" strike="noStrike">
              <a:latin typeface="Arial"/>
            </a:endParaRPr>
          </a:p>
        </p:txBody>
      </p:sp>
      <p:sp>
        <p:nvSpPr>
          <p:cNvPr id="260" name="CustomShape 5"/>
          <p:cNvSpPr/>
          <p:nvPr/>
        </p:nvSpPr>
        <p:spPr>
          <a:xfrm>
            <a:off x="1065240" y="1150560"/>
            <a:ext cx="3663000" cy="638640"/>
          </a:xfrm>
          <a:prstGeom prst="wedgeRoundRectCallout">
            <a:avLst>
              <a:gd name="adj1" fmla="val 65406"/>
              <a:gd name="adj2" fmla="val -2588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3cd60"/>
                </a:solidFill>
                <a:latin typeface="Consolas"/>
              </a:rPr>
              <a:t>&lt;p&gt;</a:t>
            </a:r>
            <a:r>
              <a:rPr b="0" lang="en-US" sz="2800" spc="-1" strike="noStrike">
                <a:solidFill>
                  <a:srgbClr val="ffffff"/>
                </a:solidFill>
                <a:latin typeface="Calibri"/>
              </a:rPr>
              <a:t> </a:t>
            </a:r>
            <a:r>
              <a:rPr b="1" lang="en-US" sz="2800" spc="-1" strike="noStrike">
                <a:solidFill>
                  <a:srgbClr val="fbeedc"/>
                </a:solidFill>
                <a:latin typeface="Calibri"/>
              </a:rPr>
              <a:t>coming after </a:t>
            </a:r>
            <a:r>
              <a:rPr b="1" lang="en-US" sz="2800" spc="-1" strike="noStrike">
                <a:solidFill>
                  <a:srgbClr val="f3cd60"/>
                </a:solidFill>
                <a:latin typeface="Consolas"/>
              </a:rPr>
              <a:t>&lt;p&gt;</a:t>
            </a:r>
            <a:endParaRPr b="0" lang="en-US" sz="2800" spc="-1" strike="noStrike">
              <a:latin typeface="Arial"/>
            </a:endParaRPr>
          </a:p>
        </p:txBody>
      </p:sp>
      <p:pic>
        <p:nvPicPr>
          <p:cNvPr id="261" name="Picture 2" descr=""/>
          <p:cNvPicPr/>
          <p:nvPr/>
        </p:nvPicPr>
        <p:blipFill>
          <a:blip r:embed="rId1"/>
          <a:stretch/>
        </p:blipFill>
        <p:spPr>
          <a:xfrm>
            <a:off x="1337040" y="1997280"/>
            <a:ext cx="3119400" cy="4527360"/>
          </a:xfrm>
          <a:prstGeom prst="rect">
            <a:avLst/>
          </a:prstGeom>
          <a:ln>
            <a:noFill/>
          </a:ln>
        </p:spPr>
      </p:pic>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0358296-6AAB-47C1-A094-2A0C2129E767}" type="slidenum">
              <a:rPr b="0" lang="en-US" sz="1000" spc="-1" strike="noStrike">
                <a:solidFill>
                  <a:srgbClr val="ffffff"/>
                </a:solidFill>
                <a:latin typeface="Calibri"/>
              </a:rPr>
              <a:t>1</a:t>
            </a:fld>
            <a:endParaRPr b="0" lang="en-US" sz="1000" spc="-1" strike="noStrike">
              <a:latin typeface="Times New Roman"/>
            </a:endParaRPr>
          </a:p>
        </p:txBody>
      </p:sp>
      <p:sp>
        <p:nvSpPr>
          <p:cNvPr id="263"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Nested Selectors: Direct Child</a:t>
            </a:r>
            <a:endParaRPr b="0" lang="en-US" sz="4000" spc="-1" strike="noStrike">
              <a:solidFill>
                <a:srgbClr val="ffffff"/>
              </a:solidFill>
              <a:latin typeface="Calibri"/>
            </a:endParaRPr>
          </a:p>
        </p:txBody>
      </p:sp>
      <p:sp>
        <p:nvSpPr>
          <p:cNvPr id="264" name="CustomShape 3"/>
          <p:cNvSpPr/>
          <p:nvPr/>
        </p:nvSpPr>
        <p:spPr>
          <a:xfrm>
            <a:off x="1057680" y="3657600"/>
            <a:ext cx="10073160" cy="2466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600" spc="-1" strike="noStrike">
                <a:solidFill>
                  <a:srgbClr val="f3cd60"/>
                </a:solidFill>
                <a:latin typeface="Consolas"/>
              </a:rPr>
              <a:t>&lt;div&gt;</a:t>
            </a:r>
            <a:endParaRPr b="0" lang="en-US" sz="2600" spc="-1" strike="noStrike">
              <a:latin typeface="Arial"/>
            </a:endParaRPr>
          </a:p>
          <a:p>
            <a:pPr>
              <a:lnSpc>
                <a:spcPct val="100000"/>
              </a:lnSpc>
            </a:pPr>
            <a:r>
              <a:rPr b="1" lang="en-US" sz="2600" spc="-1" strike="noStrike">
                <a:solidFill>
                  <a:srgbClr val="ffffff"/>
                </a:solidFill>
                <a:latin typeface="Consolas"/>
              </a:rPr>
              <a:t>  </a:t>
            </a:r>
            <a:r>
              <a:rPr b="1" lang="en-US" sz="2600" spc="-1" strike="noStrike">
                <a:solidFill>
                  <a:srgbClr val="f3cd60"/>
                </a:solidFill>
                <a:latin typeface="Consolas"/>
              </a:rPr>
              <a:t>&lt;span&gt;Span #1, in the div.</a:t>
            </a:r>
            <a:endParaRPr b="0" lang="en-US" sz="2600" spc="-1" strike="noStrike">
              <a:latin typeface="Arial"/>
            </a:endParaRPr>
          </a:p>
          <a:p>
            <a:pPr>
              <a:lnSpc>
                <a:spcPct val="100000"/>
              </a:lnSpc>
            </a:pPr>
            <a:r>
              <a:rPr b="1" lang="en-US" sz="2600" spc="-1" strike="noStrike">
                <a:solidFill>
                  <a:srgbClr val="fbeedc"/>
                </a:solidFill>
                <a:latin typeface="Consolas"/>
              </a:rPr>
              <a:t>    </a:t>
            </a:r>
            <a:r>
              <a:rPr b="1" lang="en-US" sz="2600" spc="-1" strike="noStrike">
                <a:solidFill>
                  <a:srgbClr val="fbeedc"/>
                </a:solidFill>
                <a:latin typeface="Consolas"/>
              </a:rPr>
              <a:t>&lt;span&gt;Span #2, in the span that's…&lt;/span&gt;</a:t>
            </a:r>
            <a:endParaRPr b="0" lang="en-US" sz="2600" spc="-1" strike="noStrike">
              <a:latin typeface="Arial"/>
            </a:endParaRPr>
          </a:p>
          <a:p>
            <a:pPr>
              <a:lnSpc>
                <a:spcPct val="100000"/>
              </a:lnSpc>
            </a:pPr>
            <a:r>
              <a:rPr b="1" lang="en-US" sz="2600" spc="-1" strike="noStrike">
                <a:solidFill>
                  <a:srgbClr val="ffffff"/>
                </a:solidFill>
                <a:latin typeface="Consolas"/>
              </a:rPr>
              <a:t>  </a:t>
            </a:r>
            <a:r>
              <a:rPr b="1" lang="en-US" sz="2600" spc="-1" strike="noStrike">
                <a:solidFill>
                  <a:srgbClr val="f3cd60"/>
                </a:solidFill>
                <a:latin typeface="Consolas"/>
              </a:rPr>
              <a:t>&lt;/span&gt;</a:t>
            </a:r>
            <a:endParaRPr b="0" lang="en-US" sz="2600" spc="-1" strike="noStrike">
              <a:latin typeface="Arial"/>
            </a:endParaRPr>
          </a:p>
          <a:p>
            <a:pPr>
              <a:lnSpc>
                <a:spcPct val="100000"/>
              </a:lnSpc>
            </a:pPr>
            <a:r>
              <a:rPr b="1" lang="en-US" sz="2600" spc="-1" strike="noStrike">
                <a:solidFill>
                  <a:srgbClr val="f3cd60"/>
                </a:solidFill>
                <a:latin typeface="Consolas"/>
              </a:rPr>
              <a:t>&lt;/div&gt;</a:t>
            </a:r>
            <a:endParaRPr b="0" lang="en-US" sz="2600" spc="-1" strike="noStrike">
              <a:latin typeface="Arial"/>
            </a:endParaRPr>
          </a:p>
          <a:p>
            <a:pPr>
              <a:lnSpc>
                <a:spcPct val="100000"/>
              </a:lnSpc>
            </a:pPr>
            <a:r>
              <a:rPr b="1" lang="en-US" sz="2600" spc="-1" strike="noStrike">
                <a:solidFill>
                  <a:srgbClr val="fbeedc"/>
                </a:solidFill>
                <a:latin typeface="Consolas"/>
              </a:rPr>
              <a:t>&lt;span&gt;Span #3, not in the div at all.&lt;/span&gt;</a:t>
            </a:r>
            <a:endParaRPr b="0" lang="en-US" sz="2600" spc="-1" strike="noStrike">
              <a:latin typeface="Arial"/>
            </a:endParaRPr>
          </a:p>
        </p:txBody>
      </p:sp>
      <p:sp>
        <p:nvSpPr>
          <p:cNvPr id="265" name="CustomShape 4"/>
          <p:cNvSpPr/>
          <p:nvPr/>
        </p:nvSpPr>
        <p:spPr>
          <a:xfrm>
            <a:off x="1057680" y="1460880"/>
            <a:ext cx="10073160" cy="17967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div &gt; span {</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background: DodgerBlue;</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a:p>
            <a:pPr>
              <a:lnSpc>
                <a:spcPct val="100000"/>
              </a:lnSpc>
            </a:pPr>
            <a:r>
              <a:rPr b="1" lang="en-US" sz="2800" spc="-1" strike="noStrike">
                <a:solidFill>
                  <a:srgbClr val="fbeedc"/>
                </a:solidFill>
                <a:latin typeface="Consolas"/>
              </a:rPr>
              <a:t>span { background:</a:t>
            </a:r>
            <a:r>
              <a:rPr b="1" lang="en-US" sz="2800" spc="-1" strike="noStrike">
                <a:solidFill>
                  <a:srgbClr val="fbeedc"/>
                </a:solidFill>
                <a:latin typeface="Calibri"/>
              </a:rPr>
              <a:t> </a:t>
            </a:r>
            <a:r>
              <a:rPr b="1" lang="en-US" sz="2800" spc="-1" strike="noStrike">
                <a:solidFill>
                  <a:srgbClr val="fbeedc"/>
                </a:solidFill>
                <a:latin typeface="Consolas"/>
              </a:rPr>
              <a:t>#fff; }</a:t>
            </a:r>
            <a:endParaRPr b="0" lang="en-US" sz="2800" spc="-1" strike="noStrike">
              <a:latin typeface="Arial"/>
            </a:endParaRPr>
          </a:p>
        </p:txBody>
      </p:sp>
      <p:sp>
        <p:nvSpPr>
          <p:cNvPr id="266" name="CustomShape 5"/>
          <p:cNvSpPr/>
          <p:nvPr/>
        </p:nvSpPr>
        <p:spPr>
          <a:xfrm>
            <a:off x="2665440" y="3429000"/>
            <a:ext cx="3683880" cy="609120"/>
          </a:xfrm>
          <a:prstGeom prst="wedgeRoundRectCallout">
            <a:avLst>
              <a:gd name="adj1" fmla="val -58344"/>
              <a:gd name="adj2" fmla="val 5481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Direct child of </a:t>
            </a:r>
            <a:r>
              <a:rPr b="1" lang="en-US" sz="2800" spc="-1" strike="noStrike">
                <a:solidFill>
                  <a:srgbClr val="f3cd60"/>
                </a:solidFill>
                <a:latin typeface="Consolas"/>
              </a:rPr>
              <a:t>&lt;div&gt;</a:t>
            </a:r>
            <a:endParaRPr b="0" lang="en-US" sz="2800" spc="-1" strike="noStrike">
              <a:latin typeface="Arial"/>
            </a:endParaRPr>
          </a:p>
        </p:txBody>
      </p:sp>
      <p:pic>
        <p:nvPicPr>
          <p:cNvPr id="267" name="Picture 3" descr=""/>
          <p:cNvPicPr/>
          <p:nvPr/>
        </p:nvPicPr>
        <p:blipFill>
          <a:blip r:embed="rId1"/>
          <a:stretch/>
        </p:blipFill>
        <p:spPr>
          <a:xfrm>
            <a:off x="6911640" y="2089440"/>
            <a:ext cx="4480200" cy="2218680"/>
          </a:xfrm>
          <a:prstGeom prst="rect">
            <a:avLst/>
          </a:prstGeom>
          <a:ln>
            <a:noFill/>
          </a:ln>
        </p:spPr>
      </p:pic>
      <p:sp>
        <p:nvSpPr>
          <p:cNvPr id="268" name="CustomShape 6"/>
          <p:cNvSpPr/>
          <p:nvPr/>
        </p:nvSpPr>
        <p:spPr>
          <a:xfrm>
            <a:off x="4301280" y="1097280"/>
            <a:ext cx="5943240" cy="654840"/>
          </a:xfrm>
          <a:prstGeom prst="wedgeRoundRectCallout">
            <a:avLst>
              <a:gd name="adj1" fmla="val -60424"/>
              <a:gd name="adj2" fmla="val 4499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3cd60"/>
                </a:solidFill>
                <a:latin typeface="Consolas"/>
              </a:rPr>
              <a:t>&lt;span&gt;</a:t>
            </a:r>
            <a:r>
              <a:rPr b="1" lang="en-US" sz="2800" spc="-1" strike="noStrike">
                <a:solidFill>
                  <a:srgbClr val="ffffff"/>
                </a:solidFill>
                <a:latin typeface="Calibri"/>
              </a:rPr>
              <a:t> </a:t>
            </a:r>
            <a:r>
              <a:rPr b="1" lang="en-US" sz="2800" spc="-1" strike="noStrike">
                <a:solidFill>
                  <a:srgbClr val="fbeedc"/>
                </a:solidFill>
                <a:latin typeface="Calibri"/>
              </a:rPr>
              <a:t>directly contained in a </a:t>
            </a:r>
            <a:r>
              <a:rPr b="1" lang="en-US" sz="2800" spc="-1" strike="noStrike">
                <a:solidFill>
                  <a:srgbClr val="f3cd60"/>
                </a:solidFill>
                <a:latin typeface="Consolas"/>
              </a:rPr>
              <a:t>&lt;div&gt;</a:t>
            </a:r>
            <a:endParaRPr b="0" lang="en-US" sz="2800" spc="-1" strike="noStrike">
              <a:latin typeface="Arial"/>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6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12DBEE7-4AEF-43FA-BFD3-D06290A5DFCC}" type="slidenum">
              <a:rPr b="0" lang="en-US" sz="1000" spc="-1" strike="noStrike">
                <a:solidFill>
                  <a:srgbClr val="ffffff"/>
                </a:solidFill>
                <a:latin typeface="Calibri"/>
              </a:rPr>
              <a:t>1</a:t>
            </a:fld>
            <a:endParaRPr b="0" lang="en-US" sz="1000" spc="-1" strike="noStrike">
              <a:latin typeface="Times New Roman"/>
            </a:endParaRPr>
          </a:p>
        </p:txBody>
      </p:sp>
      <p:sp>
        <p:nvSpPr>
          <p:cNvPr id="270"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Nested Selectors: Multiple Classes</a:t>
            </a:r>
            <a:endParaRPr b="0" lang="en-US" sz="4000" spc="-1" strike="noStrike">
              <a:solidFill>
                <a:srgbClr val="ffffff"/>
              </a:solidFill>
              <a:latin typeface="Calibri"/>
            </a:endParaRPr>
          </a:p>
        </p:txBody>
      </p:sp>
      <p:sp>
        <p:nvSpPr>
          <p:cNvPr id="271" name="CustomShape 3"/>
          <p:cNvSpPr/>
          <p:nvPr/>
        </p:nvSpPr>
        <p:spPr>
          <a:xfrm>
            <a:off x="798480" y="4805280"/>
            <a:ext cx="10591560" cy="1796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&lt;h2 class="apple orange small"&gt;</a:t>
            </a:r>
            <a:r>
              <a:rPr b="1" lang="en-US" sz="2800" spc="-1" strike="noStrike">
                <a:solidFill>
                  <a:srgbClr val="fbeedc"/>
                </a:solidFill>
                <a:latin typeface="Consolas"/>
              </a:rPr>
              <a:t>Apple + Orange</a:t>
            </a:r>
            <a:r>
              <a:rPr b="1" lang="en-US" sz="2800" spc="-1" strike="noStrike">
                <a:solidFill>
                  <a:srgbClr val="f3cd60"/>
                </a:solidFill>
                <a:latin typeface="Consolas"/>
              </a:rPr>
              <a:t>&lt;/h2&gt;</a:t>
            </a:r>
            <a:endParaRPr b="0" lang="en-US" sz="2800" spc="-1" strike="noStrike">
              <a:latin typeface="Arial"/>
            </a:endParaRPr>
          </a:p>
          <a:p>
            <a:pPr>
              <a:lnSpc>
                <a:spcPct val="100000"/>
              </a:lnSpc>
            </a:pPr>
            <a:r>
              <a:rPr b="1" lang="en-US" sz="2800" spc="-1" strike="noStrike">
                <a:solidFill>
                  <a:srgbClr val="fbeedc"/>
                </a:solidFill>
                <a:latin typeface="Consolas"/>
              </a:rPr>
              <a:t>&lt;h2 class="apple"&gt;Apple&lt;/h2&gt;</a:t>
            </a:r>
            <a:endParaRPr b="0" lang="en-US" sz="2800" spc="-1" strike="noStrike">
              <a:latin typeface="Arial"/>
            </a:endParaRPr>
          </a:p>
          <a:p>
            <a:pPr>
              <a:lnSpc>
                <a:spcPct val="100000"/>
              </a:lnSpc>
            </a:pPr>
            <a:r>
              <a:rPr b="1" lang="en-US" sz="2800" spc="-1" strike="noStrike">
                <a:solidFill>
                  <a:srgbClr val="fbeedc"/>
                </a:solidFill>
                <a:latin typeface="Consolas"/>
              </a:rPr>
              <a:t>&lt;h2 class="orange"&gt;Orange&lt;/h2&gt;</a:t>
            </a:r>
            <a:endParaRPr b="0" lang="en-US" sz="2800" spc="-1" strike="noStrike">
              <a:latin typeface="Arial"/>
            </a:endParaRPr>
          </a:p>
        </p:txBody>
      </p:sp>
      <p:sp>
        <p:nvSpPr>
          <p:cNvPr id="272" name="CustomShape 4"/>
          <p:cNvSpPr/>
          <p:nvPr/>
        </p:nvSpPr>
        <p:spPr>
          <a:xfrm>
            <a:off x="4341960" y="1284840"/>
            <a:ext cx="7048080" cy="26499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.apple { </a:t>
            </a:r>
            <a:r>
              <a:rPr b="1" lang="en-US" sz="2800" spc="-1" strike="noStrike">
                <a:solidFill>
                  <a:srgbClr val="fbeedc"/>
                </a:solidFill>
                <a:latin typeface="Consolas"/>
              </a:rPr>
              <a:t>color: red </a:t>
            </a:r>
            <a:r>
              <a:rPr b="1" lang="en-US" sz="2800" spc="-1" strike="noStrike">
                <a:solidFill>
                  <a:srgbClr val="f3cd60"/>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.orange { </a:t>
            </a:r>
            <a:r>
              <a:rPr b="1" lang="en-US" sz="2800" spc="-1" strike="noStrike">
                <a:solidFill>
                  <a:srgbClr val="fbeedc"/>
                </a:solidFill>
                <a:latin typeface="Consolas"/>
              </a:rPr>
              <a:t>color: orange </a:t>
            </a:r>
            <a:r>
              <a:rPr b="1" lang="en-US" sz="2800" spc="-1" strike="noStrike">
                <a:solidFill>
                  <a:srgbClr val="f3cd60"/>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.small { </a:t>
            </a:r>
            <a:r>
              <a:rPr b="1" lang="en-US" sz="2800" spc="-1" strike="noStrike">
                <a:solidFill>
                  <a:srgbClr val="fbeedc"/>
                </a:solidFill>
                <a:latin typeface="Consolas"/>
              </a:rPr>
              <a:t>font-size: 16px </a:t>
            </a:r>
            <a:r>
              <a:rPr b="1" lang="en-US" sz="2800" spc="-1" strike="noStrike">
                <a:solidFill>
                  <a:srgbClr val="f3cd60"/>
                </a:solidFill>
                <a:latin typeface="Consolas"/>
              </a:rPr>
              <a:t>}</a:t>
            </a:r>
            <a:endParaRPr b="0" lang="en-US" sz="2800" spc="-1" strike="noStrike">
              <a:latin typeface="Arial"/>
            </a:endParaRPr>
          </a:p>
          <a:p>
            <a:pPr>
              <a:lnSpc>
                <a:spcPct val="100000"/>
              </a:lnSpc>
            </a:pPr>
            <a:r>
              <a:rPr b="1" lang="en-US" sz="2800" spc="-1" strike="noStrike">
                <a:solidFill>
                  <a:srgbClr val="f3cd60"/>
                </a:solidFill>
                <a:latin typeface="Consolas"/>
              </a:rPr>
              <a:t>.apple.orange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font-style:</a:t>
            </a:r>
            <a:r>
              <a:rPr b="1" lang="en-US" sz="2800" spc="-1" strike="noStrike">
                <a:solidFill>
                  <a:srgbClr val="fbeedc"/>
                </a:solidFill>
                <a:latin typeface="Calibri"/>
              </a:rPr>
              <a:t> </a:t>
            </a:r>
            <a:r>
              <a:rPr b="1" lang="en-US" sz="2800" spc="-1" strike="noStrike">
                <a:solidFill>
                  <a:srgbClr val="fbeedc"/>
                </a:solidFill>
                <a:latin typeface="Consolas"/>
              </a:rPr>
              <a:t>italic;</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sp>
        <p:nvSpPr>
          <p:cNvPr id="273" name="CustomShape 5"/>
          <p:cNvSpPr/>
          <p:nvPr/>
        </p:nvSpPr>
        <p:spPr>
          <a:xfrm>
            <a:off x="8637480" y="2712960"/>
            <a:ext cx="2495880" cy="977760"/>
          </a:xfrm>
          <a:prstGeom prst="wedgeRoundRectCallout">
            <a:avLst>
              <a:gd name="adj1" fmla="val -91004"/>
              <a:gd name="adj2" fmla="val -3688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Elements with both classes</a:t>
            </a:r>
            <a:endParaRPr b="0" lang="en-US" sz="2800" spc="-1" strike="noStrike">
              <a:latin typeface="Arial"/>
            </a:endParaRPr>
          </a:p>
        </p:txBody>
      </p:sp>
      <p:pic>
        <p:nvPicPr>
          <p:cNvPr id="274" name="Picture 3" descr=""/>
          <p:cNvPicPr/>
          <p:nvPr/>
        </p:nvPicPr>
        <p:blipFill>
          <a:blip r:embed="rId1"/>
          <a:stretch/>
        </p:blipFill>
        <p:spPr>
          <a:xfrm>
            <a:off x="753480" y="994320"/>
            <a:ext cx="3268800" cy="3437280"/>
          </a:xfrm>
          <a:prstGeom prst="rect">
            <a:avLst/>
          </a:prstGeom>
          <a:ln>
            <a:noFill/>
          </a:ln>
        </p:spPr>
      </p:pic>
      <p:sp>
        <p:nvSpPr>
          <p:cNvPr id="275" name="CustomShape 6"/>
          <p:cNvSpPr/>
          <p:nvPr/>
        </p:nvSpPr>
        <p:spPr>
          <a:xfrm>
            <a:off x="5132520" y="3612600"/>
            <a:ext cx="2761920" cy="1056600"/>
          </a:xfrm>
          <a:prstGeom prst="wedgeRoundRectCallout">
            <a:avLst>
              <a:gd name="adj1" fmla="val -71349"/>
              <a:gd name="adj2" fmla="val 6946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Element with multiple classes</a:t>
            </a:r>
            <a:endParaRPr b="0" lang="en-US" sz="2800" spc="-1" strike="noStrike">
              <a:latin typeface="Arial"/>
            </a:endParaRPr>
          </a:p>
        </p:txBody>
      </p:sp>
    </p:spTree>
  </p:cSld>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7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19FD8FB-2217-4EA7-81BE-4C3D45049510}" type="slidenum">
              <a:rPr b="0" lang="en-US" sz="1000" spc="-1" strike="noStrike">
                <a:solidFill>
                  <a:srgbClr val="ffffff"/>
                </a:solidFill>
                <a:latin typeface="Calibri"/>
              </a:rPr>
              <a:t>1</a:t>
            </a:fld>
            <a:endParaRPr b="0" lang="en-US" sz="1000" spc="-1" strike="noStrike">
              <a:latin typeface="Times New Roman"/>
            </a:endParaRPr>
          </a:p>
        </p:txBody>
      </p:sp>
      <p:sp>
        <p:nvSpPr>
          <p:cNvPr id="277" name="TextShape 2"/>
          <p:cNvSpPr txBox="1"/>
          <p:nvPr/>
        </p:nvSpPr>
        <p:spPr>
          <a:xfrm>
            <a:off x="188640" y="40320"/>
            <a:ext cx="9577080" cy="1110600"/>
          </a:xfrm>
          <a:prstGeom prst="rect">
            <a:avLst/>
          </a:prstGeom>
          <a:noFill/>
          <a:ln>
            <a:noFill/>
          </a:ln>
        </p:spPr>
        <p:txBody>
          <a:bodyPr lIns="108000" rIns="108000" tIns="36000" bIns="36000" anchor="ctr"/>
          <a:p>
            <a:pPr>
              <a:lnSpc>
                <a:spcPct val="100000"/>
              </a:lnSpc>
            </a:pPr>
            <a:r>
              <a:rPr b="1" lang="en-US" sz="4000" spc="-1" strike="noStrike">
                <a:solidFill>
                  <a:srgbClr val="f3be60"/>
                </a:solidFill>
                <a:latin typeface="Calibri"/>
              </a:rPr>
              <a:t>Attribute Selectors</a:t>
            </a:r>
            <a:endParaRPr b="0" lang="en-US" sz="4000" spc="-1" strike="noStrike">
              <a:solidFill>
                <a:srgbClr val="ffffff"/>
              </a:solidFill>
              <a:latin typeface="Calibri"/>
            </a:endParaRPr>
          </a:p>
        </p:txBody>
      </p:sp>
      <p:sp>
        <p:nvSpPr>
          <p:cNvPr id="278" name="CustomShape 3"/>
          <p:cNvSpPr/>
          <p:nvPr/>
        </p:nvSpPr>
        <p:spPr>
          <a:xfrm>
            <a:off x="1033200" y="3886200"/>
            <a:ext cx="9937440" cy="22233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&lt;ul&gt;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&lt;li&gt;&lt;a href="#"&gt;Home&lt;/a&gt;&lt;/li&gt;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&lt;li&gt;&lt;a href="#"&gt;Products&lt;/a&gt;&lt;/li&gt;</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&lt;li&gt;</a:t>
            </a:r>
            <a:r>
              <a:rPr b="1" lang="en-US" sz="2800" spc="-1" strike="noStrike">
                <a:solidFill>
                  <a:srgbClr val="f3cd60"/>
                </a:solidFill>
                <a:latin typeface="Consolas"/>
              </a:rPr>
              <a:t>&lt;a href="#" title="menu"&gt;</a:t>
            </a:r>
            <a:r>
              <a:rPr b="1" lang="en-US" sz="2800" spc="-1" strike="noStrike">
                <a:solidFill>
                  <a:srgbClr val="fbeedc"/>
                </a:solidFill>
                <a:latin typeface="Consolas"/>
              </a:rPr>
              <a:t>Menu</a:t>
            </a:r>
            <a:r>
              <a:rPr b="1" lang="en-US" sz="2800" spc="-1" strike="noStrike">
                <a:solidFill>
                  <a:srgbClr val="f3cd60"/>
                </a:solidFill>
                <a:latin typeface="Consolas"/>
              </a:rPr>
              <a:t>&lt;/a&gt;</a:t>
            </a:r>
            <a:r>
              <a:rPr b="1" lang="en-US" sz="2800" spc="-1" strike="noStrike">
                <a:solidFill>
                  <a:srgbClr val="fbeedc"/>
                </a:solidFill>
                <a:latin typeface="Consolas"/>
              </a:rPr>
              <a:t>&lt;/li&gt;</a:t>
            </a:r>
            <a:endParaRPr b="0" lang="en-US" sz="2800" spc="-1" strike="noStrike">
              <a:latin typeface="Arial"/>
            </a:endParaRPr>
          </a:p>
          <a:p>
            <a:pPr>
              <a:lnSpc>
                <a:spcPct val="100000"/>
              </a:lnSpc>
            </a:pPr>
            <a:r>
              <a:rPr b="1" lang="en-US" sz="2800" spc="-1" strike="noStrike">
                <a:solidFill>
                  <a:srgbClr val="fbeedc"/>
                </a:solidFill>
                <a:latin typeface="Consolas"/>
              </a:rPr>
              <a:t>&lt;/ul&gt;</a:t>
            </a:r>
            <a:endParaRPr b="0" lang="en-US" sz="2800" spc="-1" strike="noStrike">
              <a:latin typeface="Arial"/>
            </a:endParaRPr>
          </a:p>
        </p:txBody>
      </p:sp>
      <p:sp>
        <p:nvSpPr>
          <p:cNvPr id="279" name="CustomShape 4"/>
          <p:cNvSpPr/>
          <p:nvPr/>
        </p:nvSpPr>
        <p:spPr>
          <a:xfrm>
            <a:off x="5865840" y="1403640"/>
            <a:ext cx="5105160" cy="26492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3cd60"/>
                </a:solidFill>
                <a:latin typeface="Consolas"/>
              </a:rPr>
              <a:t>a[title="menu"] {</a:t>
            </a:r>
            <a:endParaRPr b="0" lang="en-US" sz="2800" spc="-1" strike="noStrike">
              <a:latin typeface="Arial"/>
            </a:endParaRPr>
          </a:p>
          <a:p>
            <a:pPr>
              <a:lnSpc>
                <a:spcPct val="100000"/>
              </a:lnSpc>
            </a:pPr>
            <a:r>
              <a:rPr b="1" lang="en-US" sz="2800" spc="-1" strike="noStrike">
                <a:solidFill>
                  <a:srgbClr val="f3cd60"/>
                </a:solidFill>
                <a:latin typeface="Consolas"/>
              </a:rPr>
              <a:t>  </a:t>
            </a:r>
            <a:r>
              <a:rPr b="1" lang="en-US" sz="2800" spc="-1" strike="noStrike">
                <a:solidFill>
                  <a:srgbClr val="fbeedc"/>
                </a:solidFill>
                <a:latin typeface="Consolas"/>
              </a:rPr>
              <a:t>text-decoration: none;</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color: #962103;</a:t>
            </a:r>
            <a:endParaRPr b="0" lang="en-US" sz="2800" spc="-1" strike="noStrike">
              <a:latin typeface="Arial"/>
            </a:endParaRPr>
          </a:p>
          <a:p>
            <a:pPr>
              <a:lnSpc>
                <a:spcPct val="100000"/>
              </a:lnSpc>
            </a:pPr>
            <a:r>
              <a:rPr b="1" lang="en-US" sz="2800" spc="-1" strike="noStrike">
                <a:solidFill>
                  <a:srgbClr val="fbeedc"/>
                </a:solidFill>
                <a:latin typeface="Consolas"/>
              </a:rPr>
              <a:t>  </a:t>
            </a:r>
            <a:r>
              <a:rPr b="1" lang="en-US" sz="2800" spc="-1" strike="noStrike">
                <a:solidFill>
                  <a:srgbClr val="fbeedc"/>
                </a:solidFill>
                <a:latin typeface="Consolas"/>
              </a:rPr>
              <a:t>font-size: 22px;</a:t>
            </a:r>
            <a:endParaRPr b="0" lang="en-US" sz="2800" spc="-1" strike="noStrike">
              <a:latin typeface="Arial"/>
            </a:endParaRPr>
          </a:p>
          <a:p>
            <a:pPr>
              <a:lnSpc>
                <a:spcPct val="100000"/>
              </a:lnSpc>
            </a:pPr>
            <a:r>
              <a:rPr b="1" lang="en-US" sz="2800" spc="-1" strike="noStrike">
                <a:solidFill>
                  <a:srgbClr val="f3cd60"/>
                </a:solidFill>
                <a:latin typeface="Consolas"/>
              </a:rPr>
              <a:t>}</a:t>
            </a:r>
            <a:endParaRPr b="0" lang="en-US" sz="2800" spc="-1" strike="noStrike">
              <a:latin typeface="Arial"/>
            </a:endParaRPr>
          </a:p>
        </p:txBody>
      </p:sp>
      <p:sp>
        <p:nvSpPr>
          <p:cNvPr id="280" name="CustomShape 5"/>
          <p:cNvSpPr/>
          <p:nvPr/>
        </p:nvSpPr>
        <p:spPr>
          <a:xfrm>
            <a:off x="5413320" y="304920"/>
            <a:ext cx="2738160" cy="1001520"/>
          </a:xfrm>
          <a:prstGeom prst="wedgeRoundRectCallout">
            <a:avLst>
              <a:gd name="adj1" fmla="val 64221"/>
              <a:gd name="adj2" fmla="val 5398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2800" spc="-1" strike="noStrike">
                <a:solidFill>
                  <a:srgbClr val="fbeedc"/>
                </a:solidFill>
                <a:latin typeface="Calibri"/>
              </a:rPr>
              <a:t>Attribute </a:t>
            </a:r>
            <a:r>
              <a:rPr b="1" lang="en-US" sz="2800" spc="-1" strike="noStrike">
                <a:solidFill>
                  <a:srgbClr val="fbeedc"/>
                </a:solidFill>
                <a:latin typeface="Consolas"/>
              </a:rPr>
              <a:t>title="</a:t>
            </a:r>
            <a:r>
              <a:rPr b="1" lang="en-US" sz="2800" spc="-1" strike="noStrike">
                <a:solidFill>
                  <a:srgbClr val="f3cd60"/>
                </a:solidFill>
                <a:latin typeface="Consolas"/>
              </a:rPr>
              <a:t>menu</a:t>
            </a:r>
            <a:r>
              <a:rPr b="1" lang="en-US" sz="2800" spc="-1" strike="noStrike">
                <a:solidFill>
                  <a:srgbClr val="fbeedc"/>
                </a:solidFill>
                <a:latin typeface="Consolas"/>
              </a:rPr>
              <a:t>"</a:t>
            </a:r>
            <a:endParaRPr b="0" lang="en-US" sz="2800" spc="-1" strike="noStrike">
              <a:latin typeface="Arial"/>
            </a:endParaRPr>
          </a:p>
        </p:txBody>
      </p:sp>
      <p:sp>
        <p:nvSpPr>
          <p:cNvPr id="281" name="CustomShape 6"/>
          <p:cNvSpPr/>
          <p:nvPr/>
        </p:nvSpPr>
        <p:spPr>
          <a:xfrm>
            <a:off x="0" y="6182280"/>
            <a:ext cx="12188520" cy="881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600" spc="-1" strike="noStrike">
                <a:solidFill>
                  <a:srgbClr val="ffffff"/>
                </a:solidFill>
                <a:latin typeface="Calibri"/>
              </a:rPr>
              <a:t>Learn more about CSS selectors: </a:t>
            </a:r>
            <a:r>
              <a:rPr b="0" lang="en-US" sz="2600" spc="-1" strike="noStrike" u="sng">
                <a:solidFill>
                  <a:srgbClr val="f6c781"/>
                </a:solidFill>
                <a:uFillTx/>
                <a:latin typeface="Calibri"/>
                <a:hlinkClick r:id="rId1"/>
              </a:rPr>
              <a:t>https://css-tricks.com/pseudo-class-selectors/</a:t>
            </a:r>
            <a:endParaRPr b="0" lang="en-US" sz="2600" spc="-1" strike="noStrike">
              <a:latin typeface="Arial"/>
            </a:endParaRPr>
          </a:p>
        </p:txBody>
      </p:sp>
      <p:pic>
        <p:nvPicPr>
          <p:cNvPr id="282" name="Picture 8" descr=""/>
          <p:cNvPicPr/>
          <p:nvPr/>
        </p:nvPicPr>
        <p:blipFill>
          <a:blip r:embed="rId2"/>
          <a:stretch/>
        </p:blipFill>
        <p:spPr>
          <a:xfrm>
            <a:off x="1033200" y="1114560"/>
            <a:ext cx="3696840" cy="2534400"/>
          </a:xfrm>
          <a:prstGeom prst="rect">
            <a:avLst/>
          </a:prstGeom>
          <a:ln>
            <a:noFill/>
          </a:ln>
        </p:spPr>
      </p:pic>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7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8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Software-University-Foundation</Template>
  <TotalTime>514</TotalTime>
  <Application>LibreOffice/5.4.6.2$Linux_X86_64 LibreOffice_project/40m0$Build-2</Application>
  <Words>2407</Words>
  <Paragraphs>501</Paragraphs>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2018-04-23T00:48:42Z</dcterms:modified>
  <cp:revision>102</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42</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