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media/image22.jpeg" ContentType="image/jpeg"/>
  <Override PartName="/ppt/media/image18.jpeg" ContentType="image/jpeg"/>
  <Override PartName="/ppt/media/image5.png" ContentType="image/png"/>
  <Override PartName="/ppt/media/image3.png" ContentType="image/png"/>
  <Override PartName="/ppt/media/image8.png" ContentType="image/png"/>
  <Override PartName="/ppt/media/image7.png" ContentType="image/png"/>
  <Override PartName="/ppt/media/image23.png" ContentType="image/png"/>
  <Override PartName="/ppt/media/image21.png" ContentType="image/png"/>
  <Override PartName="/ppt/media/image20.png" ContentType="image/png"/>
  <Override PartName="/ppt/media/image19.png" ContentType="image/png"/>
  <Override PartName="/ppt/media/image17.png" ContentType="image/png"/>
  <Override PartName="/ppt/media/image6.jpeg" ContentType="image/jpeg"/>
  <Override PartName="/ppt/media/image4.jpeg" ContentType="image/jpeg"/>
  <Override PartName="/ppt/media/image14.png" ContentType="image/png"/>
  <Override PartName="/ppt/media/image1.jpeg" ContentType="image/jpeg"/>
  <Override PartName="/ppt/media/image2.jpeg" ContentType="image/jpeg"/>
  <Override PartName="/ppt/media/image9.jpeg" ContentType="image/jpeg"/>
  <Override PartName="/ppt/media/image12.png" ContentType="image/png"/>
  <Override PartName="/ppt/media/image10.png" ContentType="image/png"/>
  <Override PartName="/ppt/media/image11.png" ContentType="image/png"/>
  <Override PartName="/ppt/media/image13.png" ContentType="image/png"/>
  <Override PartName="/ppt/media/image15.png" ContentType="image/png"/>
  <Override PartName="/ppt/media/image1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6040" cy="41144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3" name="PlaceHolder 2"/>
          <p:cNvSpPr>
            <a:spLocks noGrp="1"/>
          </p:cNvSpPr>
          <p:nvPr>
            <p:ph type="hdr"/>
          </p:nvPr>
        </p:nvSpPr>
        <p:spPr>
          <a:xfrm>
            <a:off x="0" y="0"/>
            <a:ext cx="2975760" cy="4568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14" name="PlaceHolder 3"/>
          <p:cNvSpPr>
            <a:spLocks noGrp="1"/>
          </p:cNvSpPr>
          <p:nvPr>
            <p:ph type="dt"/>
          </p:nvPr>
        </p:nvSpPr>
        <p:spPr>
          <a:xfrm>
            <a:off x="3881880" y="0"/>
            <a:ext cx="2975760" cy="4568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15" name="PlaceHolder 4"/>
          <p:cNvSpPr>
            <a:spLocks noGrp="1"/>
          </p:cNvSpPr>
          <p:nvPr>
            <p:ph type="ftr"/>
          </p:nvPr>
        </p:nvSpPr>
        <p:spPr>
          <a:xfrm>
            <a:off x="0" y="8686800"/>
            <a:ext cx="2975760" cy="4568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16" name="PlaceHolder 5"/>
          <p:cNvSpPr>
            <a:spLocks noGrp="1"/>
          </p:cNvSpPr>
          <p:nvPr>
            <p:ph type="sldNum"/>
          </p:nvPr>
        </p:nvSpPr>
        <p:spPr>
          <a:xfrm>
            <a:off x="3881880" y="8686800"/>
            <a:ext cx="2975760" cy="456840"/>
          </a:xfrm>
          <a:prstGeom prst="rect">
            <a:avLst/>
          </a:prstGeom>
        </p:spPr>
        <p:txBody>
          <a:bodyPr lIns="0" rIns="0" tIns="0" bIns="0" anchor="b"/>
          <a:p>
            <a:pPr algn="r"/>
            <a:fld id="{A8AF9E87-70BA-491F-8921-8525761AD53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8.xml"/><Relationship Id="rId4"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342"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43" name="TextShape 3"/>
          <p:cNvSpPr txBox="1"/>
          <p:nvPr/>
        </p:nvSpPr>
        <p:spPr>
          <a:xfrm>
            <a:off x="6309000" y="8748000"/>
            <a:ext cx="547200" cy="394200"/>
          </a:xfrm>
          <a:prstGeom prst="rect">
            <a:avLst/>
          </a:prstGeom>
          <a:noFill/>
          <a:ln>
            <a:noFill/>
          </a:ln>
        </p:spPr>
        <p:txBody>
          <a:bodyPr anchor="b"/>
          <a:p>
            <a:pPr algn="r">
              <a:lnSpc>
                <a:spcPct val="100000"/>
              </a:lnSpc>
            </a:pPr>
            <a:fld id="{456F95D4-2F40-4E6D-8C8E-6D14A5FE3887}" type="slidenum">
              <a:rPr b="0" lang="en-US" sz="1000" spc="-1" strike="noStrike">
                <a:solidFill>
                  <a:srgbClr val="000000"/>
                </a:solidFill>
                <a:latin typeface="+mn-lt"/>
                <a:ea typeface="+mn-ea"/>
              </a:rPr>
              <a:t>1</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9"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2"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7"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0"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2"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4"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9"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1"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9"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3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7"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9"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0"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8"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1"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6"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5"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100000"/>
              </a:lnSpc>
            </a:pPr>
            <a:r>
              <a:rPr b="1" lang="en-US" sz="5400" spc="-1" strike="noStrike">
                <a:solidFill>
                  <a:srgbClr val="f6d18e"/>
                </a:solidFill>
                <a:latin typeface="Calibri"/>
              </a:rPr>
              <a:t>Pre</a:t>
            </a:r>
            <a:r>
              <a:rPr b="1" lang="en-US" sz="5400" spc="-1" strike="noStrike">
                <a:solidFill>
                  <a:srgbClr val="f6d18e"/>
                </a:solidFill>
                <a:latin typeface="Calibri"/>
              </a:rPr>
              <a:t>sen</a:t>
            </a:r>
            <a:r>
              <a:rPr b="1" lang="en-US" sz="5400" spc="-1" strike="noStrike">
                <a:solidFill>
                  <a:srgbClr val="f6d18e"/>
                </a:solidFill>
                <a:latin typeface="Calibri"/>
              </a:rPr>
              <a:t>tati</a:t>
            </a:r>
            <a:r>
              <a:rPr b="1" lang="en-US" sz="5400" spc="-1" strike="noStrike">
                <a:solidFill>
                  <a:srgbClr val="f6d18e"/>
                </a:solidFill>
                <a:latin typeface="Calibri"/>
              </a:rPr>
              <a:t>on </a:t>
            </a:r>
            <a:r>
              <a:rPr b="1" lang="en-US" sz="5400" spc="-1" strike="noStrike">
                <a:solidFill>
                  <a:srgbClr val="f6d18e"/>
                </a:solidFill>
                <a:latin typeface="Calibri"/>
              </a:rPr>
              <a:t>Titl</a:t>
            </a:r>
            <a:r>
              <a:rPr b="1" lang="en-US" sz="5400" spc="-1" strike="noStrike">
                <a:solidFill>
                  <a:srgbClr val="f6d18e"/>
                </a:solidFill>
                <a:latin typeface="Calibri"/>
              </a:rPr>
              <a:t>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p>
            <a:pPr>
              <a:lnSpc>
                <a:spcPct val="100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p>
            <a:pPr>
              <a:lnSpc>
                <a:spcPct val="100000"/>
              </a:lnSpc>
            </a:pPr>
            <a:r>
              <a:rPr b="0" lang="en-US" sz="2400" spc="-1" strike="noStrike">
                <a:solidFill>
                  <a:srgbClr val="ffffff"/>
                </a:solidFill>
                <a:latin typeface="Calibri"/>
              </a:rPr>
              <a:t>Insert a Picture 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p>
            <a:pPr>
              <a:lnSpc>
                <a:spcPct val="100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p>
            <a:pPr>
              <a:lnSpc>
                <a:spcPct val="100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p>
            <a:pPr>
              <a:lnSpc>
                <a:spcPct val="100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p>
            <a:pPr>
              <a:lnSpc>
                <a:spcPct val="100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p>
            <a:pPr>
              <a:lnSpc>
                <a:spcPct val="100000"/>
              </a:lnSpc>
            </a:pPr>
            <a:fld id="{82C7F927-97E4-4D49-88E7-D3CB9F49751C}" type="datetime1">
              <a:rPr b="0" lang="en-US" sz="1000" spc="-1" strike="noStrike">
                <a:solidFill>
                  <a:srgbClr val="ffffff"/>
                </a:solidFill>
                <a:latin typeface="Calibri"/>
              </a:rPr>
              <a:t>04/23/2018</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p>
            <a:pPr algn="r">
              <a:lnSpc>
                <a:spcPct val="100000"/>
              </a:lnSpc>
            </a:pPr>
            <a:fld id="{D7645D92-DE07-4A39-A1F3-755DE31F56D4}" type="slidenum">
              <a:rPr b="0" lang="en-US" sz="1000" spc="-1" strike="noStrike">
                <a:solidFill>
                  <a:srgbClr val="ffffff"/>
                </a:solidFill>
                <a:latin typeface="Calibri"/>
              </a:rPr>
              <a:t>1</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0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0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0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p>
            <a:pPr>
              <a:lnSpc>
                <a:spcPct val="10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912960" y="4555800"/>
            <a:ext cx="10362960" cy="1217160"/>
          </a:xfrm>
          <a:prstGeom prst="rect">
            <a:avLst/>
          </a:prstGeom>
        </p:spPr>
        <p:txBody>
          <a:bodyPr lIns="36000" rIns="36000" tIns="36000" bIns="36000" anchor="b"/>
          <a:p>
            <a:pPr algn="ctr">
              <a:lnSpc>
                <a:spcPct val="10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912960" y="5754960"/>
            <a:ext cx="10362960" cy="4049640"/>
          </a:xfrm>
          <a:prstGeom prst="rect">
            <a:avLst/>
          </a:prstGeom>
        </p:spPr>
        <p:txBody>
          <a:bodyPr lIns="36000" rIns="36000" tIns="36000" bIns="36000"/>
          <a:p>
            <a:pPr algn="ctr">
              <a:lnSpc>
                <a:spcPct val="100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p>
            <a:pPr algn="r">
              <a:lnSpc>
                <a:spcPct val="100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p>
            <a:pPr>
              <a:lnSpc>
                <a:spcPct val="10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meyerweb.com/eric/tools/css/reset/" TargetMode="Externa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pxtoem.com/"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judge.softuni.bg/Contests/608" TargetMode="External"/><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C6CFA20-379B-4C02-8F4E-80A7725AF033}" type="slidenum">
              <a:rPr b="0" lang="en-US" sz="1000" spc="-1" strike="noStrike">
                <a:solidFill>
                  <a:srgbClr val="ffffff"/>
                </a:solidFill>
                <a:latin typeface="Calibri"/>
              </a:rPr>
              <a:t>1</a:t>
            </a:fld>
            <a:endParaRPr b="0" lang="en-US" sz="1000" spc="-1" strike="noStrike">
              <a:latin typeface="Times New Roman"/>
            </a:endParaRPr>
          </a:p>
        </p:txBody>
      </p:sp>
      <p:sp>
        <p:nvSpPr>
          <p:cNvPr id="218"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CSS Color Values (Hex and RGB)</a:t>
            </a:r>
            <a:endParaRPr b="0" lang="en-US" sz="4000" spc="-1" strike="noStrike">
              <a:solidFill>
                <a:srgbClr val="ffffff"/>
              </a:solidFill>
              <a:latin typeface="Calibri"/>
            </a:endParaRPr>
          </a:p>
        </p:txBody>
      </p:sp>
      <p:sp>
        <p:nvSpPr>
          <p:cNvPr id="219" name="CustomShape 3"/>
          <p:cNvSpPr/>
          <p:nvPr/>
        </p:nvSpPr>
        <p:spPr>
          <a:xfrm>
            <a:off x="531720" y="1233000"/>
            <a:ext cx="1099332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&lt;ul&gt;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&lt;li id="rgb"&gt;</a:t>
            </a:r>
            <a:r>
              <a:rPr b="1" lang="en-US" sz="2800" spc="-1" strike="noStrike">
                <a:solidFill>
                  <a:srgbClr val="fbeedc"/>
                </a:solidFill>
                <a:latin typeface="Consolas"/>
              </a:rPr>
              <a:t>RGB Item</a:t>
            </a:r>
            <a:r>
              <a:rPr b="1" lang="en-US" sz="2800" spc="-1" strike="noStrike">
                <a:solidFill>
                  <a:srgbClr val="f3cd60"/>
                </a:solidFill>
                <a:latin typeface="Consolas"/>
              </a:rPr>
              <a:t>&lt;/li&gt;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&lt;li id="hex-rgb"&gt;</a:t>
            </a:r>
            <a:r>
              <a:rPr b="1" lang="en-US" sz="2800" spc="-1" strike="noStrike">
                <a:solidFill>
                  <a:srgbClr val="fbeedc"/>
                </a:solidFill>
                <a:latin typeface="Consolas"/>
              </a:rPr>
              <a:t>Hex-RGB item</a:t>
            </a:r>
            <a:r>
              <a:rPr b="1" lang="en-US" sz="2800" spc="-1" strike="noStrike">
                <a:solidFill>
                  <a:srgbClr val="f3cd60"/>
                </a:solidFill>
                <a:latin typeface="Consolas"/>
              </a:rPr>
              <a:t>&lt;/li&gt;</a:t>
            </a:r>
            <a:endParaRPr b="0" lang="en-US" sz="2800" spc="-1" strike="noStrike">
              <a:latin typeface="Arial"/>
            </a:endParaRPr>
          </a:p>
          <a:p>
            <a:pPr>
              <a:lnSpc>
                <a:spcPct val="100000"/>
              </a:lnSpc>
            </a:pPr>
            <a:r>
              <a:rPr b="1" lang="en-US" sz="2800" spc="-1" strike="noStrike">
                <a:solidFill>
                  <a:srgbClr val="fbeedc"/>
                </a:solidFill>
                <a:latin typeface="Consolas"/>
              </a:rPr>
              <a:t>&lt;/ul&gt;</a:t>
            </a:r>
            <a:endParaRPr b="0" lang="en-US" sz="2800" spc="-1" strike="noStrike">
              <a:latin typeface="Arial"/>
            </a:endParaRPr>
          </a:p>
        </p:txBody>
      </p:sp>
      <p:sp>
        <p:nvSpPr>
          <p:cNvPr id="220" name="CustomShape 4"/>
          <p:cNvSpPr/>
          <p:nvPr/>
        </p:nvSpPr>
        <p:spPr>
          <a:xfrm>
            <a:off x="531720" y="3553560"/>
            <a:ext cx="6857640" cy="2649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#rgb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color: </a:t>
            </a:r>
            <a:r>
              <a:rPr b="1" lang="en-US" sz="2800" spc="-1" strike="noStrike">
                <a:solidFill>
                  <a:srgbClr val="f3cd60"/>
                </a:solidFill>
                <a:latin typeface="Consolas"/>
              </a:rPr>
              <a:t>rgb(192, 41, 2)</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#hex-rgb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color: </a:t>
            </a:r>
            <a:r>
              <a:rPr b="1" lang="en-US" sz="2800" spc="-1" strike="noStrike">
                <a:solidFill>
                  <a:srgbClr val="f3cd60"/>
                </a:solidFill>
                <a:latin typeface="Consolas"/>
              </a:rPr>
              <a:t>#C02902;</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221" name="CustomShape 5"/>
          <p:cNvSpPr/>
          <p:nvPr/>
        </p:nvSpPr>
        <p:spPr>
          <a:xfrm>
            <a:off x="3198960" y="4562640"/>
            <a:ext cx="4419360" cy="647640"/>
          </a:xfrm>
          <a:prstGeom prst="wedgeRoundRectCallout">
            <a:avLst>
              <a:gd name="adj1" fmla="val -55615"/>
              <a:gd name="adj2" fmla="val -54116"/>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&lt;red&gt;</a:t>
            </a:r>
            <a:r>
              <a:rPr b="1" lang="en-US" sz="2800" spc="-1" strike="noStrike">
                <a:solidFill>
                  <a:srgbClr val="fbeedc"/>
                </a:solidFill>
                <a:latin typeface="Consolas"/>
              </a:rPr>
              <a:t>,</a:t>
            </a:r>
            <a:r>
              <a:rPr b="1" lang="en-US" sz="2800" spc="-1" strike="noStrike">
                <a:solidFill>
                  <a:srgbClr val="f3cd60"/>
                </a:solidFill>
                <a:latin typeface="Calibri"/>
              </a:rPr>
              <a:t> </a:t>
            </a:r>
            <a:r>
              <a:rPr b="1" lang="en-US" sz="2800" spc="-1" strike="noStrike">
                <a:solidFill>
                  <a:srgbClr val="f3cd60"/>
                </a:solidFill>
                <a:latin typeface="Consolas"/>
              </a:rPr>
              <a:t>&lt;green&gt;</a:t>
            </a:r>
            <a:r>
              <a:rPr b="1" lang="en-US" sz="2800" spc="-1" strike="noStrike">
                <a:solidFill>
                  <a:srgbClr val="fbeedc"/>
                </a:solidFill>
                <a:latin typeface="Consolas"/>
              </a:rPr>
              <a:t>,</a:t>
            </a:r>
            <a:r>
              <a:rPr b="1" lang="en-US" sz="2800" spc="-1" strike="noStrike">
                <a:solidFill>
                  <a:srgbClr val="f3cd60"/>
                </a:solidFill>
                <a:latin typeface="Calibri"/>
              </a:rPr>
              <a:t> </a:t>
            </a:r>
            <a:r>
              <a:rPr b="1" lang="en-US" sz="2800" spc="-1" strike="noStrike">
                <a:solidFill>
                  <a:srgbClr val="f3cd60"/>
                </a:solidFill>
                <a:latin typeface="Consolas"/>
              </a:rPr>
              <a:t>&lt;blue&gt;</a:t>
            </a:r>
            <a:endParaRPr b="0" lang="en-US" sz="2800" spc="-1" strike="noStrike">
              <a:latin typeface="Arial"/>
            </a:endParaRPr>
          </a:p>
        </p:txBody>
      </p:sp>
      <p:sp>
        <p:nvSpPr>
          <p:cNvPr id="222" name="CustomShape 6"/>
          <p:cNvSpPr/>
          <p:nvPr/>
        </p:nvSpPr>
        <p:spPr>
          <a:xfrm>
            <a:off x="4646520" y="5468040"/>
            <a:ext cx="4419360" cy="980640"/>
          </a:xfrm>
          <a:prstGeom prst="wedgeRoundRectCallout">
            <a:avLst>
              <a:gd name="adj1" fmla="val -60948"/>
              <a:gd name="adj2" fmla="val -3948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#RRGGBB</a:t>
            </a:r>
            <a:r>
              <a:rPr b="1" lang="en-US" sz="2800" spc="-1" strike="noStrike">
                <a:solidFill>
                  <a:srgbClr val="fbeedc"/>
                </a:solidFill>
                <a:latin typeface="Calibri"/>
              </a:rPr>
              <a:t> or</a:t>
            </a:r>
            <a:r>
              <a:rPr b="1" lang="en-US" sz="2800" spc="-1" strike="noStrike">
                <a:solidFill>
                  <a:srgbClr val="f3cd60"/>
                </a:solidFill>
                <a:latin typeface="Calibri"/>
              </a:rPr>
              <a:t> </a:t>
            </a:r>
            <a:r>
              <a:rPr b="1" lang="en-US" sz="2800" spc="-1" strike="noStrike">
                <a:solidFill>
                  <a:srgbClr val="f3cd60"/>
                </a:solidFill>
                <a:latin typeface="Consolas"/>
              </a:rPr>
              <a:t>#RGB</a:t>
            </a:r>
            <a:r>
              <a:rPr b="1" lang="en-US" sz="2800" spc="-1" strike="noStrike">
                <a:solidFill>
                  <a:srgbClr val="fbeedc"/>
                </a:solidFill>
                <a:latin typeface="Calibri"/>
              </a:rPr>
              <a:t> where</a:t>
            </a:r>
            <a:br/>
            <a:r>
              <a:rPr b="1" lang="en-US" sz="2800" spc="-1" strike="noStrike">
                <a:solidFill>
                  <a:srgbClr val="f3cd60"/>
                </a:solidFill>
                <a:latin typeface="Consolas"/>
              </a:rPr>
              <a:t>R</a:t>
            </a:r>
            <a:r>
              <a:rPr b="1" lang="en-US" sz="2800" spc="-1" strike="noStrike">
                <a:solidFill>
                  <a:srgbClr val="fbeedc"/>
                </a:solidFill>
                <a:latin typeface="Calibri"/>
              </a:rPr>
              <a:t>, </a:t>
            </a:r>
            <a:r>
              <a:rPr b="1" lang="en-US" sz="2800" spc="-1" strike="noStrike">
                <a:solidFill>
                  <a:srgbClr val="f3cd60"/>
                </a:solidFill>
                <a:latin typeface="Consolas"/>
              </a:rPr>
              <a:t>G</a:t>
            </a:r>
            <a:r>
              <a:rPr b="1" lang="en-US" sz="2800" spc="-1" strike="noStrike">
                <a:solidFill>
                  <a:srgbClr val="fbeedc"/>
                </a:solidFill>
                <a:latin typeface="Calibri"/>
              </a:rPr>
              <a:t>, </a:t>
            </a:r>
            <a:r>
              <a:rPr b="1" lang="en-US" sz="2800" spc="-1" strike="noStrike">
                <a:solidFill>
                  <a:srgbClr val="f3cd60"/>
                </a:solidFill>
                <a:latin typeface="Consolas"/>
              </a:rPr>
              <a:t>B</a:t>
            </a:r>
            <a:r>
              <a:rPr b="1" lang="en-US" sz="2800" spc="-1" strike="noStrike">
                <a:solidFill>
                  <a:srgbClr val="fbeedc"/>
                </a:solidFill>
                <a:latin typeface="Calibri"/>
              </a:rPr>
              <a:t> are hex digits (</a:t>
            </a:r>
            <a:r>
              <a:rPr b="1" lang="en-US" sz="2800" spc="-1" strike="noStrike">
                <a:solidFill>
                  <a:srgbClr val="f3cd60"/>
                </a:solidFill>
                <a:latin typeface="Consolas"/>
              </a:rPr>
              <a:t>0</a:t>
            </a:r>
            <a:r>
              <a:rPr b="1" lang="en-US" sz="2800" spc="-1" strike="noStrike">
                <a:solidFill>
                  <a:srgbClr val="fbeedc"/>
                </a:solidFill>
                <a:latin typeface="Calibri"/>
              </a:rPr>
              <a:t>…</a:t>
            </a:r>
            <a:r>
              <a:rPr b="1" lang="en-US" sz="2800" spc="-1" strike="noStrike">
                <a:solidFill>
                  <a:srgbClr val="f3cd60"/>
                </a:solidFill>
                <a:latin typeface="Consolas"/>
              </a:rPr>
              <a:t>F</a:t>
            </a:r>
            <a:r>
              <a:rPr b="1" lang="en-US" sz="2800" spc="-1" strike="noStrike">
                <a:solidFill>
                  <a:srgbClr val="fbeedc"/>
                </a:solidFill>
                <a:latin typeface="Calibri"/>
              </a:rPr>
              <a:t>)</a:t>
            </a:r>
            <a:r>
              <a:rPr b="1" lang="en-US" sz="2800" spc="-1" strike="noStrike">
                <a:solidFill>
                  <a:srgbClr val="fbeedc"/>
                </a:solidFill>
                <a:latin typeface="Consolas"/>
              </a:rPr>
              <a:t> </a:t>
            </a:r>
            <a:endParaRPr b="0" lang="en-US" sz="2800" spc="-1" strike="noStrike">
              <a:latin typeface="Arial"/>
            </a:endParaRPr>
          </a:p>
        </p:txBody>
      </p:sp>
      <p:pic>
        <p:nvPicPr>
          <p:cNvPr id="223" name="Picture 6" descr=""/>
          <p:cNvPicPr/>
          <p:nvPr/>
        </p:nvPicPr>
        <p:blipFill>
          <a:blip r:embed="rId1"/>
          <a:stretch/>
        </p:blipFill>
        <p:spPr>
          <a:xfrm>
            <a:off x="7679520" y="2693160"/>
            <a:ext cx="4249440" cy="2086560"/>
          </a:xfrm>
          <a:prstGeom prst="rect">
            <a:avLst/>
          </a:prstGeom>
          <a:ln>
            <a:noFill/>
          </a:ln>
        </p:spPr>
      </p:pic>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C760993-0028-49CD-88CE-63F4ACAF0401}" type="slidenum">
              <a:rPr b="0" lang="en-US" sz="1000" spc="-1" strike="noStrike">
                <a:solidFill>
                  <a:srgbClr val="ffffff"/>
                </a:solidFill>
                <a:latin typeface="Calibri"/>
              </a:rPr>
              <a:t>1</a:t>
            </a:fld>
            <a:endParaRPr b="0" lang="en-US" sz="1000" spc="-1" strike="noStrike">
              <a:latin typeface="Times New Roman"/>
            </a:endParaRPr>
          </a:p>
        </p:txBody>
      </p:sp>
      <p:sp>
        <p:nvSpPr>
          <p:cNvPr id="279"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Plan Page – CSS (2)</a:t>
            </a:r>
            <a:endParaRPr b="0" lang="en-US" sz="4000" spc="-1" strike="noStrike">
              <a:solidFill>
                <a:srgbClr val="ffffff"/>
              </a:solidFill>
              <a:latin typeface="Calibri"/>
            </a:endParaRPr>
          </a:p>
        </p:txBody>
      </p:sp>
      <p:sp>
        <p:nvSpPr>
          <p:cNvPr id="280" name="CustomShape 3"/>
          <p:cNvSpPr/>
          <p:nvPr/>
        </p:nvSpPr>
        <p:spPr>
          <a:xfrm>
            <a:off x="398160" y="1151280"/>
            <a:ext cx="5467320" cy="5317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 h1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font-size: 1.5em;</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color: #FFF;</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article .price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font-size: 3em;</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font-weight: bold;</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color: #27dcc4;</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article ul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padding: 0;</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p:txBody>
      </p:sp>
      <p:sp>
        <p:nvSpPr>
          <p:cNvPr id="281" name="CustomShape 4"/>
          <p:cNvSpPr/>
          <p:nvPr/>
        </p:nvSpPr>
        <p:spPr>
          <a:xfrm>
            <a:off x="6402240" y="1151280"/>
            <a:ext cx="5378040" cy="4445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 button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background-color: #27dcc4;</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color: #FFFFFF;</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padding: 15px 30px;</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margin: 10px 0;</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font-size: 0.9em;</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cursor: pointer;</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border: none;</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p:txBody>
      </p:sp>
    </p:spTree>
  </p:cSld>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80">
                                            <p:txEl>
                                              <p:pRg st="13" end="3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80">
                                            <p:txEl>
                                              <p:pRg st="33" end="48"/>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80">
                                            <p:txEl>
                                              <p:pRg st="50" end="67"/>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80">
                                            <p:txEl>
                                              <p:pRg st="124" end="126"/>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80">
                                            <p:txEl>
                                              <p:pRg st="67" end="85"/>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80">
                                            <p:txEl>
                                              <p:pRg st="85" end="106"/>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80">
                                            <p:txEl>
                                              <p:pRg st="106" end="12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80">
                                            <p:txEl>
                                              <p:pRg st="126" end="139"/>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80">
                                            <p:txEl>
                                              <p:pRg st="153" end="155"/>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280">
                                            <p:txEl>
                                              <p:pRg st="139" end="153"/>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81">
                                            <p:txEl>
                                              <p:pRg st="0" end="17"/>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81">
                                            <p:txEl>
                                              <p:pRg st="159" end="16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81">
                                            <p:txEl>
                                              <p:pRg st="17" end="46"/>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81">
                                            <p:txEl>
                                              <p:pRg st="46" end="64"/>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81">
                                            <p:txEl>
                                              <p:pRg st="64" end="86"/>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81">
                                            <p:txEl>
                                              <p:pRg st="86" end="104"/>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81">
                                            <p:txEl>
                                              <p:pRg st="104" end="124"/>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81">
                                            <p:txEl>
                                              <p:pRg st="124" end="143"/>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81">
                                            <p:txEl>
                                              <p:pRg st="143" end="15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7446CCF-0CF9-4BDA-902F-AC56B9470AF8}" type="slidenum">
              <a:rPr b="0" lang="en-US" sz="1000" spc="-1" strike="noStrike">
                <a:solidFill>
                  <a:srgbClr val="ffffff"/>
                </a:solidFill>
                <a:latin typeface="Calibri"/>
              </a:rPr>
              <a:t>1</a:t>
            </a:fld>
            <a:endParaRPr b="0" lang="en-US" sz="1000" spc="-1" strike="noStrike">
              <a:latin typeface="Times New Roman"/>
            </a:endParaRPr>
          </a:p>
        </p:txBody>
      </p:sp>
      <p:sp>
        <p:nvSpPr>
          <p:cNvPr id="283"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Plan Page – CSS (3)</a:t>
            </a:r>
            <a:endParaRPr b="0" lang="en-US" sz="4000" spc="-1" strike="noStrike">
              <a:solidFill>
                <a:srgbClr val="ffffff"/>
              </a:solidFill>
              <a:latin typeface="Calibri"/>
            </a:endParaRPr>
          </a:p>
        </p:txBody>
      </p:sp>
      <p:sp>
        <p:nvSpPr>
          <p:cNvPr id="284" name="CustomShape 3"/>
          <p:cNvSpPr/>
          <p:nvPr/>
        </p:nvSpPr>
        <p:spPr>
          <a:xfrm>
            <a:off x="574560" y="2209680"/>
            <a:ext cx="10991520" cy="3139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 ul li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list-style-type: none;</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padding: 5px 0;</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article button:hover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background-color: #acacac;</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84">
                                            <p:txEl>
                                              <p:pRg st="16" end="4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284">
                                            <p:txEl>
                                              <p:pRg st="41" end="59"/>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84">
                                            <p:txEl>
                                              <p:pRg st="61" end="84"/>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284">
                                            <p:txEl>
                                              <p:pRg st="113" end="115"/>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284">
                                            <p:txEl>
                                              <p:pRg st="84" end="1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Picture 1" descr=""/>
          <p:cNvPicPr/>
          <p:nvPr/>
        </p:nvPicPr>
        <p:blipFill>
          <a:blip r:embed="rId1"/>
          <a:stretch/>
        </p:blipFill>
        <p:spPr>
          <a:xfrm>
            <a:off x="3398400" y="1198440"/>
            <a:ext cx="5163120" cy="3290040"/>
          </a:xfrm>
          <a:prstGeom prst="rect">
            <a:avLst/>
          </a:prstGeom>
          <a:ln>
            <a:noFill/>
          </a:ln>
        </p:spPr>
      </p:pic>
      <p:sp>
        <p:nvSpPr>
          <p:cNvPr id="286" name="TextShape 1"/>
          <p:cNvSpPr txBox="1"/>
          <p:nvPr/>
        </p:nvSpPr>
        <p:spPr>
          <a:xfrm>
            <a:off x="263880" y="4832640"/>
            <a:ext cx="11658240" cy="820080"/>
          </a:xfrm>
          <a:prstGeom prst="rect">
            <a:avLst/>
          </a:prstGeom>
          <a:noFill/>
          <a:ln>
            <a:noFill/>
          </a:ln>
        </p:spPr>
        <p:txBody>
          <a:bodyPr lIns="36000" rIns="36000" tIns="36000" bIns="36000" anchor="b"/>
          <a:p>
            <a:pPr algn="ctr">
              <a:lnSpc>
                <a:spcPct val="100000"/>
              </a:lnSpc>
            </a:pPr>
            <a:r>
              <a:rPr b="1" lang="en-US" sz="5400" spc="-1" strike="noStrike">
                <a:solidFill>
                  <a:srgbClr val="f3be60"/>
                </a:solidFill>
                <a:latin typeface="Calibri"/>
              </a:rPr>
              <a:t>Default Browser Styles and Precedence</a:t>
            </a:r>
            <a:endParaRPr b="0" lang="en-US" sz="5400" spc="-1" strike="noStrike">
              <a:solidFill>
                <a:srgbClr val="ffffff"/>
              </a:solidFill>
              <a:latin typeface="Calibri"/>
            </a:endParaRPr>
          </a:p>
        </p:txBody>
      </p:sp>
      <p:sp>
        <p:nvSpPr>
          <p:cNvPr id="287" name="TextShape 2"/>
          <p:cNvSpPr txBox="1"/>
          <p:nvPr/>
        </p:nvSpPr>
        <p:spPr>
          <a:xfrm>
            <a:off x="395640" y="5690160"/>
            <a:ext cx="11399040" cy="718560"/>
          </a:xfrm>
          <a:prstGeom prst="rect">
            <a:avLst/>
          </a:prstGeom>
          <a:noFill/>
          <a:ln>
            <a:noFill/>
          </a:ln>
        </p:spPr>
        <p:txBody>
          <a:bodyPr lIns="36000" rIns="36000" tIns="36000" bIns="36000"/>
          <a:p>
            <a:pPr algn="ctr">
              <a:lnSpc>
                <a:spcPct val="100000"/>
              </a:lnSpc>
              <a:spcAft>
                <a:spcPts val="601"/>
              </a:spcAft>
            </a:pPr>
            <a:r>
              <a:rPr b="0" lang="en-US" sz="4000" spc="199" strike="noStrike">
                <a:solidFill>
                  <a:srgbClr val="f0a22e"/>
                </a:solidFill>
                <a:latin typeface="Calibri"/>
              </a:rPr>
              <a:t>Default Styles and CSS Style Precedence</a:t>
            </a:r>
            <a:endParaRPr b="0" lang="en-US" sz="4000" spc="-1" strike="noStrike">
              <a:solidFill>
                <a:srgbClr val="ffffff"/>
              </a:solidFill>
              <a:latin typeface="Calibri"/>
            </a:endParaRPr>
          </a:p>
        </p:txBody>
      </p:sp>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188640" y="1066680"/>
            <a:ext cx="10096200" cy="67716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600" spc="-1" strike="noStrike">
                <a:solidFill>
                  <a:srgbClr val="ffffff"/>
                </a:solidFill>
                <a:latin typeface="Calibri"/>
              </a:rPr>
              <a:t>Reset the browser styles (partially or fully)</a:t>
            </a:r>
            <a:endParaRPr b="0" lang="en-US" sz="3600" spc="-1" strike="noStrike">
              <a:solidFill>
                <a:srgbClr val="ffffff"/>
              </a:solidFill>
              <a:latin typeface="Calibri"/>
            </a:endParaRPr>
          </a:p>
        </p:txBody>
      </p:sp>
      <p:sp>
        <p:nvSpPr>
          <p:cNvPr id="289"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Default Browser Styles</a:t>
            </a:r>
            <a:endParaRPr b="0" lang="en-US" sz="4000" spc="-1" strike="noStrike">
              <a:solidFill>
                <a:srgbClr val="ffffff"/>
              </a:solidFill>
              <a:latin typeface="Calibri"/>
            </a:endParaRPr>
          </a:p>
        </p:txBody>
      </p:sp>
      <p:sp>
        <p:nvSpPr>
          <p:cNvPr id="290" name="CustomShape 3"/>
          <p:cNvSpPr/>
          <p:nvPr/>
        </p:nvSpPr>
        <p:spPr>
          <a:xfrm>
            <a:off x="619560" y="1851120"/>
            <a:ext cx="5703120" cy="942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400" spc="-1" strike="noStrike">
                <a:solidFill>
                  <a:srgbClr val="fbeec9"/>
                </a:solidFill>
                <a:latin typeface="Consolas"/>
              </a:rPr>
              <a:t>* </a:t>
            </a:r>
            <a:r>
              <a:rPr b="1" lang="en-US" sz="2400" spc="-1" strike="noStrike">
                <a:solidFill>
                  <a:srgbClr val="fbeedc"/>
                </a:solidFill>
                <a:latin typeface="Consolas"/>
              </a:rPr>
              <a:t>{</a:t>
            </a:r>
            <a:r>
              <a:rPr b="1" lang="en-US" sz="2400" spc="-1" strike="noStrike">
                <a:solidFill>
                  <a:srgbClr val="fbeec9"/>
                </a:solidFill>
                <a:latin typeface="Consolas"/>
              </a:rPr>
              <a:t> </a:t>
            </a:r>
            <a:r>
              <a:rPr b="1" lang="en-US" sz="2800" spc="-1" strike="noStrike">
                <a:solidFill>
                  <a:srgbClr val="f3cd60"/>
                </a:solidFill>
                <a:latin typeface="Consolas"/>
              </a:rPr>
              <a:t>margin: 0; padding:0; </a:t>
            </a:r>
            <a:r>
              <a:rPr b="1" lang="en-US" sz="2400" spc="-1" strike="noStrike">
                <a:solidFill>
                  <a:srgbClr val="fbeec9"/>
                </a:solidFill>
                <a:latin typeface="Consolas"/>
              </a:rPr>
              <a:t>}</a:t>
            </a:r>
            <a:endParaRPr b="0" lang="en-US" sz="2400" spc="-1" strike="noStrike">
              <a:latin typeface="Arial"/>
            </a:endParaRPr>
          </a:p>
        </p:txBody>
      </p:sp>
      <p:sp>
        <p:nvSpPr>
          <p:cNvPr id="291" name="CustomShape 4"/>
          <p:cNvSpPr/>
          <p:nvPr/>
        </p:nvSpPr>
        <p:spPr>
          <a:xfrm>
            <a:off x="531720" y="5951880"/>
            <a:ext cx="10872000" cy="601200"/>
          </a:xfrm>
          <a:prstGeom prst="rect">
            <a:avLst/>
          </a:prstGeom>
          <a:noFill/>
          <a:ln>
            <a:noFill/>
          </a:ln>
        </p:spPr>
        <p:style>
          <a:lnRef idx="0"/>
          <a:fillRef idx="0"/>
          <a:effectRef idx="0"/>
          <a:fontRef idx="minor"/>
        </p:style>
        <p:txBody>
          <a:bodyPr lIns="108000" rIns="108000" tIns="36000" bIns="36000">
            <a:normAutofit/>
          </a:bodyPr>
          <a:p>
            <a:pPr algn="ctr">
              <a:lnSpc>
                <a:spcPct val="100000"/>
              </a:lnSpc>
              <a:spcBef>
                <a:spcPts val="601"/>
              </a:spcBef>
              <a:spcAft>
                <a:spcPts val="601"/>
              </a:spcAft>
            </a:pPr>
            <a:r>
              <a:rPr b="0" lang="en-US" sz="3200" spc="-1" strike="noStrike">
                <a:solidFill>
                  <a:srgbClr val="ffffff"/>
                </a:solidFill>
                <a:latin typeface="Calibri"/>
              </a:rPr>
              <a:t>CSS reset tool: </a:t>
            </a:r>
            <a:r>
              <a:rPr b="0" lang="en-US" sz="3200" spc="-1" strike="noStrike" u="sng">
                <a:solidFill>
                  <a:srgbClr val="f6c781"/>
                </a:solidFill>
                <a:uFillTx/>
                <a:latin typeface="Calibri"/>
                <a:hlinkClick r:id="rId1"/>
              </a:rPr>
              <a:t>http://meyerweb.com/eric/tools/css/reset/</a:t>
            </a:r>
            <a:endParaRPr b="0" lang="en-US" sz="3200" spc="-1" strike="noStrike">
              <a:latin typeface="Arial"/>
            </a:endParaRPr>
          </a:p>
        </p:txBody>
      </p:sp>
      <p:pic>
        <p:nvPicPr>
          <p:cNvPr id="292" name="Picture 14" descr=""/>
          <p:cNvPicPr/>
          <p:nvPr/>
        </p:nvPicPr>
        <p:blipFill>
          <a:blip r:embed="rId2"/>
          <a:stretch/>
        </p:blipFill>
        <p:spPr>
          <a:xfrm>
            <a:off x="6429240" y="2645640"/>
            <a:ext cx="5095440" cy="3305880"/>
          </a:xfrm>
          <a:prstGeom prst="rect">
            <a:avLst/>
          </a:prstGeom>
          <a:ln>
            <a:noFill/>
          </a:ln>
        </p:spPr>
      </p:pic>
      <p:pic>
        <p:nvPicPr>
          <p:cNvPr id="293" name="Picture 12" descr=""/>
          <p:cNvPicPr/>
          <p:nvPr/>
        </p:nvPicPr>
        <p:blipFill>
          <a:blip r:embed="rId3"/>
          <a:stretch/>
        </p:blipFill>
        <p:spPr>
          <a:xfrm>
            <a:off x="465120" y="2645640"/>
            <a:ext cx="5706720" cy="3305880"/>
          </a:xfrm>
          <a:prstGeom prst="rect">
            <a:avLst/>
          </a:prstGeom>
          <a:ln>
            <a:noFill/>
          </a:ln>
        </p:spPr>
      </p:pic>
    </p:spTree>
  </p:cSld>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4000" spc="-1" strike="noStrike">
                <a:solidFill>
                  <a:srgbClr val="ffffff"/>
                </a:solidFill>
                <a:latin typeface="Calibri"/>
              </a:rPr>
              <a:t>Priorities of the CSS style definitions:</a:t>
            </a:r>
            <a:endParaRPr b="0" lang="en-US" sz="4000" spc="-1" strike="noStrike">
              <a:solidFill>
                <a:srgbClr val="ffffff"/>
              </a:solidFill>
              <a:latin typeface="Calibri"/>
            </a:endParaRPr>
          </a:p>
          <a:p>
            <a:pPr lvl="1" marL="609480" indent="-231120">
              <a:lnSpc>
                <a:spcPct val="120000"/>
              </a:lnSpc>
              <a:spcBef>
                <a:spcPts val="601"/>
              </a:spcBef>
              <a:spcAft>
                <a:spcPts val="601"/>
              </a:spcAft>
              <a:buClr>
                <a:srgbClr val="f0a22e"/>
              </a:buClr>
              <a:buSzPct val="80000"/>
              <a:buFont typeface="Wingdings" charset="2"/>
              <a:buChar char=""/>
            </a:pPr>
            <a:r>
              <a:rPr b="0" lang="en-US" sz="3800" spc="-1" strike="noStrike">
                <a:solidFill>
                  <a:srgbClr val="ffffff"/>
                </a:solidFill>
                <a:latin typeface="Calibri"/>
              </a:rPr>
              <a:t>External </a:t>
            </a:r>
            <a:r>
              <a:rPr b="1" lang="en-US" sz="3800" spc="-1" strike="noStrike">
                <a:solidFill>
                  <a:srgbClr val="f3cd60"/>
                </a:solidFill>
                <a:latin typeface="Calibri"/>
              </a:rPr>
              <a:t>&lt;link rel="stylesheel" href="…"&gt;</a:t>
            </a:r>
            <a:endParaRPr b="0" lang="en-US" sz="3800" spc="-1" strike="noStrike">
              <a:solidFill>
                <a:srgbClr val="ffffff"/>
              </a:solidFill>
              <a:latin typeface="Calibri"/>
            </a:endParaRPr>
          </a:p>
          <a:p>
            <a:pPr lvl="1" marL="609480" indent="-231120">
              <a:lnSpc>
                <a:spcPct val="120000"/>
              </a:lnSpc>
              <a:spcBef>
                <a:spcPts val="601"/>
              </a:spcBef>
              <a:spcAft>
                <a:spcPts val="601"/>
              </a:spcAft>
              <a:buClr>
                <a:srgbClr val="f0a22e"/>
              </a:buClr>
              <a:buSzPct val="80000"/>
              <a:buFont typeface="Wingdings" charset="2"/>
              <a:buChar char=""/>
            </a:pPr>
            <a:r>
              <a:rPr b="0" lang="en-US" sz="3800" spc="-1" strike="noStrike">
                <a:solidFill>
                  <a:srgbClr val="ffffff"/>
                </a:solidFill>
                <a:latin typeface="Calibri"/>
              </a:rPr>
              <a:t>Styles in the </a:t>
            </a:r>
            <a:r>
              <a:rPr b="1" lang="en-US" sz="3800" spc="-1" strike="noStrike">
                <a:solidFill>
                  <a:srgbClr val="f3cd60"/>
                </a:solidFill>
                <a:latin typeface="Calibri"/>
              </a:rPr>
              <a:t>&lt;head&gt;&lt;style&gt;…&lt;/style&gt;&lt;/head&gt;</a:t>
            </a:r>
            <a:endParaRPr b="0" lang="en-US" sz="3800" spc="-1" strike="noStrike">
              <a:solidFill>
                <a:srgbClr val="ffffff"/>
              </a:solidFill>
              <a:latin typeface="Calibri"/>
            </a:endParaRPr>
          </a:p>
          <a:p>
            <a:pPr lvl="1" marL="609480" indent="-231120">
              <a:lnSpc>
                <a:spcPct val="120000"/>
              </a:lnSpc>
              <a:spcBef>
                <a:spcPts val="601"/>
              </a:spcBef>
              <a:spcAft>
                <a:spcPts val="601"/>
              </a:spcAft>
              <a:buClr>
                <a:srgbClr val="f0a22e"/>
              </a:buClr>
              <a:buSzPct val="80000"/>
              <a:buFont typeface="Wingdings" charset="2"/>
              <a:buChar char=""/>
            </a:pPr>
            <a:r>
              <a:rPr b="0" lang="en-US" sz="3800" spc="-1" strike="noStrike">
                <a:solidFill>
                  <a:srgbClr val="ffffff"/>
                </a:solidFill>
                <a:latin typeface="Calibri"/>
              </a:rPr>
              <a:t>Inline style attributes: </a:t>
            </a:r>
            <a:r>
              <a:rPr b="1" lang="en-US" sz="3800" spc="-1" strike="noStrike">
                <a:solidFill>
                  <a:srgbClr val="f3cd60"/>
                </a:solidFill>
                <a:latin typeface="Calibri"/>
              </a:rPr>
              <a:t>&lt;p style="…"&gt;</a:t>
            </a:r>
            <a:endParaRPr b="0" lang="en-US" sz="3800" spc="-1" strike="noStrike">
              <a:solidFill>
                <a:srgbClr val="ffffff"/>
              </a:solidFill>
              <a:latin typeface="Calibri"/>
            </a:endParaRPr>
          </a:p>
          <a:p>
            <a:pPr lvl="1" marL="609480" indent="-231120">
              <a:lnSpc>
                <a:spcPct val="120000"/>
              </a:lnSpc>
              <a:spcBef>
                <a:spcPts val="601"/>
              </a:spcBef>
              <a:spcAft>
                <a:spcPts val="601"/>
              </a:spcAft>
              <a:buClr>
                <a:srgbClr val="f0a22e"/>
              </a:buClr>
              <a:buSzPct val="80000"/>
              <a:buFont typeface="Wingdings" charset="2"/>
              <a:buChar char=""/>
            </a:pPr>
            <a:r>
              <a:rPr b="0" lang="en-US" sz="3800" spc="-1" strike="noStrike">
                <a:solidFill>
                  <a:srgbClr val="ffffff"/>
                </a:solidFill>
                <a:latin typeface="Calibri"/>
              </a:rPr>
              <a:t>Using </a:t>
            </a:r>
            <a:r>
              <a:rPr b="1" lang="en-US" sz="3800" spc="-1" strike="noStrike">
                <a:solidFill>
                  <a:srgbClr val="f3cd60"/>
                </a:solidFill>
                <a:latin typeface="Consolas"/>
              </a:rPr>
              <a:t>!important</a:t>
            </a:r>
            <a:endParaRPr b="0" lang="en-US" sz="3800" spc="-1" strike="noStrike">
              <a:solidFill>
                <a:srgbClr val="ffffff"/>
              </a:solidFill>
              <a:latin typeface="Calibri"/>
            </a:endParaRPr>
          </a:p>
        </p:txBody>
      </p:sp>
      <p:sp>
        <p:nvSpPr>
          <p:cNvPr id="295"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Order of Style Definitions</a:t>
            </a:r>
            <a:endParaRPr b="0" lang="en-US" sz="4000" spc="-1" strike="noStrike">
              <a:solidFill>
                <a:srgbClr val="ffffff"/>
              </a:solidFill>
              <a:latin typeface="Calibri"/>
            </a:endParaRPr>
          </a:p>
        </p:txBody>
      </p:sp>
      <p:sp>
        <p:nvSpPr>
          <p:cNvPr id="296" name="CustomShape 3"/>
          <p:cNvSpPr/>
          <p:nvPr/>
        </p:nvSpPr>
        <p:spPr>
          <a:xfrm>
            <a:off x="912960" y="5486400"/>
            <a:ext cx="8000640" cy="11869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3cd60"/>
                </a:solidFill>
                <a:latin typeface="Consolas"/>
              </a:rPr>
              <a:t>h1.big {</a:t>
            </a:r>
            <a:r>
              <a:rPr b="1" lang="en-US" sz="3600" spc="-1" strike="noStrike">
                <a:solidFill>
                  <a:srgbClr val="f3cd60"/>
                </a:solidFill>
                <a:latin typeface="Calibri"/>
              </a:rPr>
              <a:t> </a:t>
            </a:r>
            <a:r>
              <a:rPr b="1" lang="en-US" sz="3600" spc="-1" strike="noStrike">
                <a:solidFill>
                  <a:srgbClr val="f3cd60"/>
                </a:solidFill>
                <a:latin typeface="Consolas"/>
              </a:rPr>
              <a:t>color:red !important</a:t>
            </a:r>
            <a:r>
              <a:rPr b="1" lang="en-US" sz="3600" spc="-1" strike="noStrike">
                <a:solidFill>
                  <a:srgbClr val="f3cd60"/>
                </a:solidFill>
                <a:latin typeface="Calibri"/>
              </a:rPr>
              <a:t> </a:t>
            </a:r>
            <a:r>
              <a:rPr b="1" lang="en-US" sz="3600" spc="-1" strike="noStrike">
                <a:solidFill>
                  <a:srgbClr val="f3cd60"/>
                </a:solidFill>
                <a:latin typeface="Consolas"/>
              </a:rPr>
              <a:t>}</a:t>
            </a:r>
            <a:endParaRPr b="0" lang="en-US" sz="3600" spc="-1" strike="noStrike">
              <a:latin typeface="Arial"/>
            </a:endParaRPr>
          </a:p>
        </p:txBody>
      </p:sp>
      <p:sp>
        <p:nvSpPr>
          <p:cNvPr id="297" name="CustomShape 4"/>
          <p:cNvSpPr/>
          <p:nvPr/>
        </p:nvSpPr>
        <p:spPr>
          <a:xfrm>
            <a:off x="10285560" y="1981080"/>
            <a:ext cx="304560" cy="41511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98" name="CustomShape 5"/>
          <p:cNvSpPr/>
          <p:nvPr/>
        </p:nvSpPr>
        <p:spPr>
          <a:xfrm>
            <a:off x="10573200" y="2143800"/>
            <a:ext cx="132876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lowest</a:t>
            </a:r>
            <a:endParaRPr b="0" lang="en-US" sz="2800" spc="-1" strike="noStrike">
              <a:latin typeface="Arial"/>
            </a:endParaRPr>
          </a:p>
        </p:txBody>
      </p:sp>
      <p:sp>
        <p:nvSpPr>
          <p:cNvPr id="299" name="CustomShape 6"/>
          <p:cNvSpPr/>
          <p:nvPr/>
        </p:nvSpPr>
        <p:spPr>
          <a:xfrm>
            <a:off x="10542240" y="4950360"/>
            <a:ext cx="149652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highest</a:t>
            </a:r>
            <a:endParaRPr b="0" lang="en-US" sz="2800" spc="-1" strike="noStrike">
              <a:latin typeface="Arial"/>
            </a:endParaRPr>
          </a:p>
        </p:txBody>
      </p:sp>
    </p:spTree>
  </p:cSld>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294">
                                            <p:txEl>
                                              <p:pRg st="41" end="83"/>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294">
                                            <p:txEl>
                                              <p:pRg st="83" end="127"/>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294">
                                            <p:txEl>
                                              <p:pRg st="127" end="166"/>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294">
                                            <p:txEl>
                                              <p:pRg st="166" end="183"/>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59B418D-7179-4978-AE26-E0E332DE1402}" type="slidenum">
              <a:rPr b="0" lang="en-US" sz="1000" spc="-1" strike="noStrike">
                <a:solidFill>
                  <a:srgbClr val="ffffff"/>
                </a:solidFill>
                <a:latin typeface="Calibri"/>
              </a:rPr>
              <a:t>1</a:t>
            </a:fld>
            <a:endParaRPr b="0" lang="en-US" sz="1000" spc="-1" strike="noStrike">
              <a:latin typeface="Times New Roman"/>
            </a:endParaRPr>
          </a:p>
        </p:txBody>
      </p:sp>
      <p:sp>
        <p:nvSpPr>
          <p:cNvPr id="301"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Selector priorities depend on:</a:t>
            </a:r>
            <a:endParaRPr b="0" lang="en-US" sz="3400" spc="-1" strike="noStrike">
              <a:solidFill>
                <a:srgbClr val="ffffff"/>
              </a:solidFill>
              <a:latin typeface="Calibri"/>
            </a:endParaRPr>
          </a:p>
        </p:txBody>
      </p:sp>
      <p:sp>
        <p:nvSpPr>
          <p:cNvPr id="302" name="TextShape 3"/>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Selector Priority (Specificity)</a:t>
            </a:r>
            <a:endParaRPr b="0" lang="en-US" sz="4000" spc="-1" strike="noStrike">
              <a:solidFill>
                <a:srgbClr val="ffffff"/>
              </a:solidFill>
              <a:latin typeface="Calibri"/>
            </a:endParaRPr>
          </a:p>
        </p:txBody>
      </p:sp>
      <p:sp>
        <p:nvSpPr>
          <p:cNvPr id="303" name="CustomShape 4"/>
          <p:cNvSpPr/>
          <p:nvPr/>
        </p:nvSpPr>
        <p:spPr>
          <a:xfrm>
            <a:off x="2224080" y="2590920"/>
            <a:ext cx="656640" cy="913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ffffff"/>
                </a:solidFill>
                <a:latin typeface="Calibri"/>
              </a:rPr>
              <a:t>0</a:t>
            </a:r>
            <a:endParaRPr b="0" lang="en-US" sz="5400" spc="-1" strike="noStrike">
              <a:latin typeface="Arial"/>
            </a:endParaRPr>
          </a:p>
        </p:txBody>
      </p:sp>
      <p:sp>
        <p:nvSpPr>
          <p:cNvPr id="304" name="CustomShape 5"/>
          <p:cNvSpPr/>
          <p:nvPr/>
        </p:nvSpPr>
        <p:spPr>
          <a:xfrm>
            <a:off x="4433760" y="2595600"/>
            <a:ext cx="656640" cy="913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ffffff"/>
                </a:solidFill>
                <a:latin typeface="Calibri"/>
              </a:rPr>
              <a:t>0</a:t>
            </a:r>
            <a:endParaRPr b="0" lang="en-US" sz="5400" spc="-1" strike="noStrike">
              <a:latin typeface="Arial"/>
            </a:endParaRPr>
          </a:p>
        </p:txBody>
      </p:sp>
      <p:sp>
        <p:nvSpPr>
          <p:cNvPr id="305" name="CustomShape 6"/>
          <p:cNvSpPr/>
          <p:nvPr/>
        </p:nvSpPr>
        <p:spPr>
          <a:xfrm>
            <a:off x="6641280" y="2590920"/>
            <a:ext cx="656640" cy="913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ffffff"/>
                </a:solidFill>
                <a:latin typeface="Calibri"/>
              </a:rPr>
              <a:t>0</a:t>
            </a:r>
            <a:endParaRPr b="0" lang="en-US" sz="5400" spc="-1" strike="noStrike">
              <a:latin typeface="Arial"/>
            </a:endParaRPr>
          </a:p>
        </p:txBody>
      </p:sp>
      <p:sp>
        <p:nvSpPr>
          <p:cNvPr id="306" name="CustomShape 7"/>
          <p:cNvSpPr/>
          <p:nvPr/>
        </p:nvSpPr>
        <p:spPr>
          <a:xfrm>
            <a:off x="8850960" y="2590920"/>
            <a:ext cx="656640" cy="913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ffffff"/>
                </a:solidFill>
                <a:latin typeface="Calibri"/>
              </a:rPr>
              <a:t>0</a:t>
            </a:r>
            <a:endParaRPr b="0" lang="en-US" sz="5400" spc="-1" strike="noStrike">
              <a:latin typeface="Arial"/>
            </a:endParaRPr>
          </a:p>
        </p:txBody>
      </p:sp>
      <p:sp>
        <p:nvSpPr>
          <p:cNvPr id="307" name="CustomShape 8"/>
          <p:cNvSpPr/>
          <p:nvPr/>
        </p:nvSpPr>
        <p:spPr>
          <a:xfrm>
            <a:off x="1412640" y="3899880"/>
            <a:ext cx="229356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3cd60"/>
                </a:solidFill>
                <a:latin typeface="Calibri"/>
              </a:rPr>
              <a:t>inline</a:t>
            </a:r>
            <a:r>
              <a:rPr b="0" lang="en-US" sz="2800" spc="-1" strike="noStrike">
                <a:solidFill>
                  <a:srgbClr val="ffffff"/>
                </a:solidFill>
                <a:latin typeface="Calibri"/>
              </a:rPr>
              <a:t> styles</a:t>
            </a:r>
            <a:endParaRPr b="0" lang="en-US" sz="2800" spc="-1" strike="noStrike">
              <a:latin typeface="Arial"/>
            </a:endParaRPr>
          </a:p>
        </p:txBody>
      </p:sp>
      <p:sp>
        <p:nvSpPr>
          <p:cNvPr id="308" name="CustomShape 9"/>
          <p:cNvSpPr/>
          <p:nvPr/>
        </p:nvSpPr>
        <p:spPr>
          <a:xfrm>
            <a:off x="3645720" y="3867840"/>
            <a:ext cx="2219040" cy="9435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800" spc="-1" strike="noStrike">
                <a:solidFill>
                  <a:srgbClr val="ffffff"/>
                </a:solidFill>
                <a:latin typeface="Calibri"/>
              </a:rPr>
              <a:t>number of</a:t>
            </a:r>
            <a:br/>
            <a:r>
              <a:rPr b="0" lang="en-US" sz="2800" spc="-1" strike="noStrike">
                <a:solidFill>
                  <a:srgbClr val="f3cd60"/>
                </a:solidFill>
                <a:latin typeface="Calibri"/>
              </a:rPr>
              <a:t>id</a:t>
            </a:r>
            <a:r>
              <a:rPr b="0" lang="en-US" sz="2800" spc="-1" strike="noStrike">
                <a:solidFill>
                  <a:srgbClr val="ffffff"/>
                </a:solidFill>
                <a:latin typeface="Calibri"/>
              </a:rPr>
              <a:t> selectors</a:t>
            </a:r>
            <a:endParaRPr b="0" lang="en-US" sz="2800" spc="-1" strike="noStrike">
              <a:latin typeface="Arial"/>
            </a:endParaRPr>
          </a:p>
        </p:txBody>
      </p:sp>
      <p:sp>
        <p:nvSpPr>
          <p:cNvPr id="309" name="CustomShape 10"/>
          <p:cNvSpPr/>
          <p:nvPr/>
        </p:nvSpPr>
        <p:spPr>
          <a:xfrm>
            <a:off x="5958360" y="3899880"/>
            <a:ext cx="2022120" cy="13701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800" spc="-1" strike="noStrike">
                <a:solidFill>
                  <a:srgbClr val="ffffff"/>
                </a:solidFill>
                <a:latin typeface="Calibri"/>
              </a:rPr>
              <a:t>number of</a:t>
            </a:r>
            <a:br/>
            <a:r>
              <a:rPr b="0" lang="en-US" sz="2800" spc="-1" strike="noStrike">
                <a:solidFill>
                  <a:srgbClr val="f3cd60"/>
                </a:solidFill>
                <a:latin typeface="Calibri"/>
              </a:rPr>
              <a:t>class</a:t>
            </a:r>
            <a:br/>
            <a:r>
              <a:rPr b="0" lang="en-US" sz="2800" spc="-1" strike="noStrike">
                <a:solidFill>
                  <a:srgbClr val="ffffff"/>
                </a:solidFill>
                <a:latin typeface="Calibri"/>
              </a:rPr>
              <a:t>selectors</a:t>
            </a:r>
            <a:endParaRPr b="0" lang="en-US" sz="2800" spc="-1" strike="noStrike">
              <a:latin typeface="Arial"/>
            </a:endParaRPr>
          </a:p>
        </p:txBody>
      </p:sp>
      <p:sp>
        <p:nvSpPr>
          <p:cNvPr id="310" name="CustomShape 11"/>
          <p:cNvSpPr/>
          <p:nvPr/>
        </p:nvSpPr>
        <p:spPr>
          <a:xfrm>
            <a:off x="8116560" y="3859920"/>
            <a:ext cx="2022120" cy="13701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800" spc="-1" strike="noStrike">
                <a:solidFill>
                  <a:srgbClr val="ffffff"/>
                </a:solidFill>
                <a:latin typeface="Calibri"/>
              </a:rPr>
              <a:t>number of</a:t>
            </a:r>
            <a:br/>
            <a:r>
              <a:rPr b="0" lang="en-US" sz="2800" spc="-1" strike="noStrike">
                <a:solidFill>
                  <a:srgbClr val="f3cd60"/>
                </a:solidFill>
                <a:latin typeface="Calibri"/>
              </a:rPr>
              <a:t>element</a:t>
            </a:r>
            <a:br/>
            <a:r>
              <a:rPr b="0" lang="en-US" sz="2800" spc="-1" strike="noStrike">
                <a:solidFill>
                  <a:srgbClr val="ffffff"/>
                </a:solidFill>
                <a:latin typeface="Calibri"/>
              </a:rPr>
              <a:t>selectors</a:t>
            </a:r>
            <a:endParaRPr b="0" lang="en-US" sz="2800" spc="-1" strike="noStrike">
              <a:latin typeface="Arial"/>
            </a:endParaRPr>
          </a:p>
        </p:txBody>
      </p:sp>
    </p:spTree>
  </p:cSld>
  <p:timing>
    <p:tnLst>
      <p:par>
        <p:cTn id="259" dur="indefinite" restart="never" nodeType="tmRoot">
          <p:childTnLst>
            <p:seq>
              <p:cTn id="26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1A51DDE-28F2-4CA5-86AE-5C929017E2BC}" type="slidenum">
              <a:rPr b="0" lang="en-US" sz="1000" spc="-1" strike="noStrike">
                <a:solidFill>
                  <a:srgbClr val="ffffff"/>
                </a:solidFill>
                <a:latin typeface="Calibri"/>
              </a:rPr>
              <a:t>1</a:t>
            </a:fld>
            <a:endParaRPr b="0" lang="en-US" sz="1000" spc="-1" strike="noStrike">
              <a:latin typeface="Times New Roman"/>
            </a:endParaRPr>
          </a:p>
        </p:txBody>
      </p:sp>
      <p:sp>
        <p:nvSpPr>
          <p:cNvPr id="312"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Selector Priority (Specificity) – Example</a:t>
            </a:r>
            <a:endParaRPr b="0" lang="en-US" sz="4000" spc="-1" strike="noStrike">
              <a:solidFill>
                <a:srgbClr val="ffffff"/>
              </a:solidFill>
              <a:latin typeface="Calibri"/>
            </a:endParaRPr>
          </a:p>
        </p:txBody>
      </p:sp>
      <p:sp>
        <p:nvSpPr>
          <p:cNvPr id="313" name="CustomShape 3"/>
          <p:cNvSpPr/>
          <p:nvPr/>
        </p:nvSpPr>
        <p:spPr>
          <a:xfrm>
            <a:off x="862920" y="130572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 { color: #FFF }</a:t>
            </a:r>
            <a:endParaRPr b="0" lang="en-US" sz="2800" spc="-1" strike="noStrike">
              <a:latin typeface="Arial"/>
            </a:endParaRPr>
          </a:p>
        </p:txBody>
      </p:sp>
      <p:sp>
        <p:nvSpPr>
          <p:cNvPr id="314" name="CustomShape 4"/>
          <p:cNvSpPr/>
          <p:nvPr/>
        </p:nvSpPr>
        <p:spPr>
          <a:xfrm>
            <a:off x="9461880" y="130572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0, 0, 0, 1</a:t>
            </a:r>
            <a:endParaRPr b="0" lang="en-US" sz="2800" spc="-1" strike="noStrike">
              <a:latin typeface="Arial"/>
            </a:endParaRPr>
          </a:p>
        </p:txBody>
      </p:sp>
      <p:sp>
        <p:nvSpPr>
          <p:cNvPr id="315" name="CustomShape 5"/>
          <p:cNvSpPr/>
          <p:nvPr/>
        </p:nvSpPr>
        <p:spPr>
          <a:xfrm>
            <a:off x="862920" y="206748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.intro { color: #345678 }</a:t>
            </a:r>
            <a:endParaRPr b="0" lang="en-US" sz="2800" spc="-1" strike="noStrike">
              <a:latin typeface="Arial"/>
            </a:endParaRPr>
          </a:p>
        </p:txBody>
      </p:sp>
      <p:sp>
        <p:nvSpPr>
          <p:cNvPr id="316" name="CustomShape 6"/>
          <p:cNvSpPr/>
          <p:nvPr/>
        </p:nvSpPr>
        <p:spPr>
          <a:xfrm>
            <a:off x="9461880" y="206748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0, 0, 1, 0</a:t>
            </a:r>
            <a:endParaRPr b="0" lang="en-US" sz="2800" spc="-1" strike="noStrike">
              <a:latin typeface="Arial"/>
            </a:endParaRPr>
          </a:p>
        </p:txBody>
      </p:sp>
      <p:sp>
        <p:nvSpPr>
          <p:cNvPr id="317" name="CustomShape 7"/>
          <p:cNvSpPr/>
          <p:nvPr/>
        </p:nvSpPr>
        <p:spPr>
          <a:xfrm>
            <a:off x="862920" y="282960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#header { color: #000 }</a:t>
            </a:r>
            <a:endParaRPr b="0" lang="en-US" sz="2800" spc="-1" strike="noStrike">
              <a:latin typeface="Arial"/>
            </a:endParaRPr>
          </a:p>
        </p:txBody>
      </p:sp>
      <p:sp>
        <p:nvSpPr>
          <p:cNvPr id="318" name="CustomShape 8"/>
          <p:cNvSpPr/>
          <p:nvPr/>
        </p:nvSpPr>
        <p:spPr>
          <a:xfrm>
            <a:off x="9461880" y="282960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0, 1, 0, 0</a:t>
            </a:r>
            <a:endParaRPr b="0" lang="en-US" sz="2800" spc="-1" strike="noStrike">
              <a:latin typeface="Arial"/>
            </a:endParaRPr>
          </a:p>
        </p:txBody>
      </p:sp>
      <p:sp>
        <p:nvSpPr>
          <p:cNvPr id="319" name="CustomShape 9"/>
          <p:cNvSpPr/>
          <p:nvPr/>
        </p:nvSpPr>
        <p:spPr>
          <a:xfrm>
            <a:off x="862920" y="359172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&lt;p style="color: blue"&gt;Text&lt;/p&gt;</a:t>
            </a:r>
            <a:endParaRPr b="0" lang="en-US" sz="2800" spc="-1" strike="noStrike">
              <a:latin typeface="Arial"/>
            </a:endParaRPr>
          </a:p>
        </p:txBody>
      </p:sp>
      <p:sp>
        <p:nvSpPr>
          <p:cNvPr id="320" name="CustomShape 10"/>
          <p:cNvSpPr/>
          <p:nvPr/>
        </p:nvSpPr>
        <p:spPr>
          <a:xfrm>
            <a:off x="9461880" y="359172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1, 0, 0, 0</a:t>
            </a:r>
            <a:endParaRPr b="0" lang="en-US" sz="2800" spc="-1" strike="noStrike">
              <a:latin typeface="Arial"/>
            </a:endParaRPr>
          </a:p>
        </p:txBody>
      </p:sp>
      <p:sp>
        <p:nvSpPr>
          <p:cNvPr id="321" name="CustomShape 11"/>
          <p:cNvSpPr/>
          <p:nvPr/>
        </p:nvSpPr>
        <p:spPr>
          <a:xfrm>
            <a:off x="862920" y="435348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p.intro#header { color: #FFF }</a:t>
            </a:r>
            <a:endParaRPr b="0" lang="en-US" sz="2800" spc="-1" strike="noStrike">
              <a:latin typeface="Arial"/>
            </a:endParaRPr>
          </a:p>
        </p:txBody>
      </p:sp>
      <p:sp>
        <p:nvSpPr>
          <p:cNvPr id="322" name="CustomShape 12"/>
          <p:cNvSpPr/>
          <p:nvPr/>
        </p:nvSpPr>
        <p:spPr>
          <a:xfrm>
            <a:off x="9461880" y="435348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0, 1, 1, 1</a:t>
            </a:r>
            <a:endParaRPr b="0" lang="en-US" sz="2800" spc="-1" strike="noStrike">
              <a:latin typeface="Arial"/>
            </a:endParaRPr>
          </a:p>
        </p:txBody>
      </p:sp>
      <p:sp>
        <p:nvSpPr>
          <p:cNvPr id="323" name="CustomShape 13"/>
          <p:cNvSpPr/>
          <p:nvPr/>
        </p:nvSpPr>
        <p:spPr>
          <a:xfrm>
            <a:off x="862920" y="511560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p.intro.big#header { color: #FFF }</a:t>
            </a:r>
            <a:endParaRPr b="0" lang="en-US" sz="2800" spc="-1" strike="noStrike">
              <a:latin typeface="Arial"/>
            </a:endParaRPr>
          </a:p>
        </p:txBody>
      </p:sp>
      <p:sp>
        <p:nvSpPr>
          <p:cNvPr id="324" name="CustomShape 14"/>
          <p:cNvSpPr/>
          <p:nvPr/>
        </p:nvSpPr>
        <p:spPr>
          <a:xfrm>
            <a:off x="9461880" y="5115600"/>
            <a:ext cx="17586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0, 1, 2, 1</a:t>
            </a:r>
            <a:endParaRPr b="0" lang="en-US" sz="2800" spc="-1" strike="noStrike">
              <a:latin typeface="Arial"/>
            </a:endParaRPr>
          </a:p>
        </p:txBody>
      </p:sp>
      <p:sp>
        <p:nvSpPr>
          <p:cNvPr id="325" name="CustomShape 15"/>
          <p:cNvSpPr/>
          <p:nvPr/>
        </p:nvSpPr>
        <p:spPr>
          <a:xfrm>
            <a:off x="862920" y="5877720"/>
            <a:ext cx="838152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 { color: #000 !important }</a:t>
            </a:r>
            <a:endParaRPr b="0" lang="en-US" sz="2800" spc="-1" strike="noStrike">
              <a:latin typeface="Arial"/>
            </a:endParaRPr>
          </a:p>
        </p:txBody>
      </p:sp>
      <p:sp>
        <p:nvSpPr>
          <p:cNvPr id="326" name="CustomShape 16"/>
          <p:cNvSpPr/>
          <p:nvPr/>
        </p:nvSpPr>
        <p:spPr>
          <a:xfrm>
            <a:off x="9470880" y="5877720"/>
            <a:ext cx="20772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Calibri"/>
              </a:rPr>
              <a:t>!important</a:t>
            </a:r>
            <a:endParaRPr b="0" lang="en-US" sz="2800" spc="-1" strike="noStrike">
              <a:latin typeface="Arial"/>
            </a:endParaRPr>
          </a:p>
        </p:txBody>
      </p:sp>
    </p:spTree>
  </p:cSld>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315"/>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316"/>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17"/>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318"/>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19"/>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320"/>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21"/>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322"/>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23"/>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24"/>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325"/>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BACD9DD-BA32-4412-8A00-7ADBAA995614}" type="slidenum">
              <a:rPr b="0" lang="en-US" sz="1000" spc="-1" strike="noStrike">
                <a:solidFill>
                  <a:srgbClr val="ffffff"/>
                </a:solidFill>
                <a:latin typeface="Calibri"/>
              </a:rPr>
              <a:t>1</a:t>
            </a:fld>
            <a:endParaRPr b="0" lang="en-US" sz="1000" spc="-1" strike="noStrike">
              <a:latin typeface="Times New Roman"/>
            </a:endParaRPr>
          </a:p>
        </p:txBody>
      </p:sp>
      <p:sp>
        <p:nvSpPr>
          <p:cNvPr id="328"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CSS Priorities – Example</a:t>
            </a:r>
            <a:endParaRPr b="0" lang="en-US" sz="4000" spc="-1" strike="noStrike">
              <a:solidFill>
                <a:srgbClr val="ffffff"/>
              </a:solidFill>
              <a:latin typeface="Calibri"/>
            </a:endParaRPr>
          </a:p>
        </p:txBody>
      </p:sp>
      <p:sp>
        <p:nvSpPr>
          <p:cNvPr id="329" name="CustomShape 3"/>
          <p:cNvSpPr/>
          <p:nvPr/>
        </p:nvSpPr>
        <p:spPr>
          <a:xfrm>
            <a:off x="684360" y="1219320"/>
            <a:ext cx="7238520" cy="3075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&lt;html&gt;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alibri"/>
              </a:rPr>
              <a:t>I am HTML</a:t>
            </a:r>
            <a:r>
              <a:rPr b="1" lang="en-US" sz="2800" spc="-1" strike="noStrike">
                <a:solidFill>
                  <a:srgbClr val="f3cd60"/>
                </a:solidFill>
                <a:latin typeface="Consolas"/>
              </a:rPr>
              <a:t> &lt;div&gt;</a:t>
            </a:r>
            <a:r>
              <a:rPr b="1" lang="en-US" sz="2800" spc="-1" strike="noStrike">
                <a:solidFill>
                  <a:srgbClr val="fbeedc"/>
                </a:solidFill>
                <a:latin typeface="Calibri"/>
              </a:rPr>
              <a:t>I am DIV</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&lt;div id="main"&gt;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alibri"/>
              </a:rPr>
              <a:t>I am also DIV</a:t>
            </a:r>
            <a:r>
              <a:rPr b="1" lang="en-US" sz="2800" spc="-1" strike="noStrike">
                <a:solidFill>
                  <a:srgbClr val="f3cd60"/>
                </a:solidFill>
                <a:latin typeface="Consolas"/>
              </a:rPr>
              <a:t> &lt;span&gt;</a:t>
            </a:r>
            <a:r>
              <a:rPr b="1" lang="en-US" sz="2800" spc="-1" strike="noStrike">
                <a:solidFill>
                  <a:srgbClr val="fbeedc"/>
                </a:solidFill>
                <a:latin typeface="Calibri"/>
              </a:rPr>
              <a:t>with SPAN</a:t>
            </a:r>
            <a:r>
              <a:rPr b="1" lang="en-US" sz="2800" spc="-1" strike="noStrike">
                <a:solidFill>
                  <a:srgbClr val="f3cd60"/>
                </a:solidFill>
                <a:latin typeface="Consolas"/>
              </a:rPr>
              <a:t>&lt;/span&gt;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&lt;/html&gt;</a:t>
            </a:r>
            <a:endParaRPr b="0" lang="en-US" sz="2800" spc="-1" strike="noStrike">
              <a:latin typeface="Arial"/>
            </a:endParaRPr>
          </a:p>
        </p:txBody>
      </p:sp>
      <p:sp>
        <p:nvSpPr>
          <p:cNvPr id="330" name="CustomShape 4"/>
          <p:cNvSpPr/>
          <p:nvPr/>
        </p:nvSpPr>
        <p:spPr>
          <a:xfrm>
            <a:off x="684360" y="4508640"/>
            <a:ext cx="723852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html </a:t>
            </a:r>
            <a:r>
              <a:rPr b="1" lang="en-US" sz="2800" spc="-1" strike="noStrike">
                <a:solidFill>
                  <a:srgbClr val="fbeedc"/>
                </a:solidFill>
                <a:latin typeface="Calibri"/>
              </a:rPr>
              <a:t>{</a:t>
            </a:r>
            <a:r>
              <a:rPr b="1" lang="en-US" sz="2800" spc="-1" strike="noStrike">
                <a:solidFill>
                  <a:srgbClr val="f3cd60"/>
                </a:solidFill>
                <a:latin typeface="Consolas"/>
              </a:rPr>
              <a:t> background: blue </a:t>
            </a:r>
            <a:r>
              <a:rPr b="1" lang="en-US" sz="2800" spc="-1" strike="noStrike">
                <a:solidFill>
                  <a:srgbClr val="fbeedc"/>
                </a:solidFill>
                <a:latin typeface="Calibri"/>
              </a:rPr>
              <a:t>}</a:t>
            </a:r>
            <a:endParaRPr b="0" lang="en-US" sz="2800" spc="-1" strike="noStrike">
              <a:latin typeface="Arial"/>
            </a:endParaRPr>
          </a:p>
          <a:p>
            <a:pPr>
              <a:lnSpc>
                <a:spcPct val="100000"/>
              </a:lnSpc>
            </a:pPr>
            <a:r>
              <a:rPr b="1" lang="en-US" sz="2800" spc="-1" strike="noStrike">
                <a:solidFill>
                  <a:srgbClr val="f3cd60"/>
                </a:solidFill>
                <a:latin typeface="Consolas"/>
              </a:rPr>
              <a:t>#main </a:t>
            </a:r>
            <a:r>
              <a:rPr b="1" lang="en-US" sz="2800" spc="-1" strike="noStrike">
                <a:solidFill>
                  <a:srgbClr val="fbeedc"/>
                </a:solidFill>
                <a:latin typeface="Calibri"/>
              </a:rPr>
              <a:t>{</a:t>
            </a:r>
            <a:r>
              <a:rPr b="1" lang="en-US" sz="2800" spc="-1" strike="noStrike">
                <a:solidFill>
                  <a:srgbClr val="f3cd60"/>
                </a:solidFill>
                <a:latin typeface="Consolas"/>
              </a:rPr>
              <a:t> background: yellow </a:t>
            </a:r>
            <a:r>
              <a:rPr b="1" lang="en-US" sz="2800" spc="-1" strike="noStrike">
                <a:solidFill>
                  <a:srgbClr val="fbeedc"/>
                </a:solidFill>
                <a:latin typeface="Calibri"/>
              </a:rPr>
              <a:t>}</a:t>
            </a:r>
            <a:endParaRPr b="0" lang="en-US" sz="2800" spc="-1" strike="noStrike">
              <a:latin typeface="Arial"/>
            </a:endParaRPr>
          </a:p>
          <a:p>
            <a:pPr>
              <a:lnSpc>
                <a:spcPct val="100000"/>
              </a:lnSpc>
            </a:pPr>
            <a:r>
              <a:rPr b="1" lang="en-US" sz="2800" spc="-1" strike="noStrike">
                <a:solidFill>
                  <a:srgbClr val="f3cd60"/>
                </a:solidFill>
                <a:latin typeface="Consolas"/>
              </a:rPr>
              <a:t>div </a:t>
            </a:r>
            <a:r>
              <a:rPr b="1" lang="en-US" sz="2800" spc="-1" strike="noStrike">
                <a:solidFill>
                  <a:srgbClr val="fbeedc"/>
                </a:solidFill>
                <a:latin typeface="Calibri"/>
              </a:rPr>
              <a:t>{</a:t>
            </a:r>
            <a:r>
              <a:rPr b="1" lang="en-US" sz="2800" spc="-1" strike="noStrike">
                <a:solidFill>
                  <a:srgbClr val="f3cd60"/>
                </a:solidFill>
                <a:latin typeface="Consolas"/>
              </a:rPr>
              <a:t> background:red </a:t>
            </a:r>
            <a:r>
              <a:rPr b="1" lang="en-US" sz="2800" spc="-1" strike="noStrike">
                <a:solidFill>
                  <a:srgbClr val="fbeedc"/>
                </a:solidFill>
                <a:latin typeface="Calibri"/>
              </a:rPr>
              <a:t>}</a:t>
            </a:r>
            <a:endParaRPr b="0" lang="en-US" sz="2800" spc="-1" strike="noStrike">
              <a:latin typeface="Arial"/>
            </a:endParaRPr>
          </a:p>
          <a:p>
            <a:pPr>
              <a:lnSpc>
                <a:spcPct val="100000"/>
              </a:lnSpc>
            </a:pPr>
            <a:r>
              <a:rPr b="1" lang="en-US" sz="2800" spc="-1" strike="noStrike">
                <a:solidFill>
                  <a:srgbClr val="f3cd60"/>
                </a:solidFill>
                <a:latin typeface="Consolas"/>
              </a:rPr>
              <a:t>div &gt; span </a:t>
            </a:r>
            <a:r>
              <a:rPr b="1" lang="en-US" sz="2800" spc="-1" strike="noStrike">
                <a:solidFill>
                  <a:srgbClr val="fbeedc"/>
                </a:solidFill>
                <a:latin typeface="Calibri"/>
              </a:rPr>
              <a:t>{</a:t>
            </a:r>
            <a:r>
              <a:rPr b="1" lang="en-US" sz="2800" spc="-1" strike="noStrike">
                <a:solidFill>
                  <a:srgbClr val="f3cd60"/>
                </a:solidFill>
                <a:latin typeface="Consolas"/>
              </a:rPr>
              <a:t> background: green </a:t>
            </a:r>
            <a:r>
              <a:rPr b="1" lang="en-US" sz="2800" spc="-1" strike="noStrike">
                <a:solidFill>
                  <a:srgbClr val="fbeedc"/>
                </a:solidFill>
                <a:latin typeface="Calibri"/>
              </a:rPr>
              <a:t>}</a:t>
            </a:r>
            <a:endParaRPr b="0" lang="en-US" sz="2800" spc="-1" strike="noStrike">
              <a:latin typeface="Arial"/>
            </a:endParaRPr>
          </a:p>
        </p:txBody>
      </p:sp>
      <p:pic>
        <p:nvPicPr>
          <p:cNvPr id="331" name="Picture 7" descr=""/>
          <p:cNvPicPr/>
          <p:nvPr/>
        </p:nvPicPr>
        <p:blipFill>
          <a:blip r:embed="rId1"/>
          <a:stretch/>
        </p:blipFill>
        <p:spPr>
          <a:xfrm>
            <a:off x="6618240" y="3341880"/>
            <a:ext cx="5149080" cy="2151000"/>
          </a:xfrm>
          <a:prstGeom prst="rect">
            <a:avLst/>
          </a:prstGeom>
          <a:ln>
            <a:noFill/>
          </a:ln>
        </p:spPr>
      </p:pic>
    </p:spTree>
  </p:cSld>
  <p:timing>
    <p:tnLst>
      <p:par>
        <p:cTn id="299" dur="indefinite" restart="never" nodeType="tmRoot">
          <p:childTnLst>
            <p:seq>
              <p:cTn id="30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9F5CCC9-746D-49C6-B7F7-79AF3491CC91}" type="slidenum">
              <a:rPr b="0" lang="en-US" sz="1000" spc="-1" strike="noStrike">
                <a:solidFill>
                  <a:srgbClr val="ffffff"/>
                </a:solidFill>
                <a:latin typeface="Calibri"/>
              </a:rPr>
              <a:t>1</a:t>
            </a:fld>
            <a:endParaRPr b="0" lang="en-US" sz="1000" spc="-1" strike="noStrike">
              <a:latin typeface="Times New Roman"/>
            </a:endParaRPr>
          </a:p>
        </p:txBody>
      </p:sp>
      <p:sp>
        <p:nvSpPr>
          <p:cNvPr id="333"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CSS Selectors</a:t>
            </a: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marL="304920" indent="-304560">
              <a:lnSpc>
                <a:spcPct val="100000"/>
              </a:lnSpc>
              <a:spcBef>
                <a:spcPts val="1800"/>
              </a:spcBef>
              <a:spcAft>
                <a:spcPts val="601"/>
              </a:spcAft>
              <a:buClr>
                <a:srgbClr val="f2b254"/>
              </a:buClr>
              <a:buFont typeface="Wingdings" charset="2"/>
              <a:buChar char=""/>
            </a:pPr>
            <a:r>
              <a:rPr b="0" lang="en-US" sz="3200" spc="-1" strike="noStrike">
                <a:solidFill>
                  <a:srgbClr val="ffffff"/>
                </a:solidFill>
                <a:latin typeface="Calibri"/>
              </a:rPr>
              <a:t>CSS Values</a:t>
            </a: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marL="304920" indent="-304560">
              <a:lnSpc>
                <a:spcPct val="100000"/>
              </a:lnSpc>
              <a:spcBef>
                <a:spcPts val="2401"/>
              </a:spcBef>
              <a:spcAft>
                <a:spcPts val="601"/>
              </a:spcAft>
              <a:buClr>
                <a:srgbClr val="f2b254"/>
              </a:buClr>
              <a:buFont typeface="Wingdings" charset="2"/>
              <a:buChar char=""/>
            </a:pPr>
            <a:r>
              <a:rPr b="0" lang="en-US" sz="3200" spc="-1" strike="noStrike">
                <a:solidFill>
                  <a:srgbClr val="ffffff"/>
                </a:solidFill>
                <a:latin typeface="Calibri"/>
              </a:rPr>
              <a:t>Styles Priority</a:t>
            </a:r>
            <a:endParaRPr b="0" lang="en-US" sz="3200" spc="-1" strike="noStrike">
              <a:solidFill>
                <a:srgbClr val="ffffff"/>
              </a:solidFill>
              <a:latin typeface="Calibri"/>
            </a:endParaRPr>
          </a:p>
        </p:txBody>
      </p:sp>
      <p:sp>
        <p:nvSpPr>
          <p:cNvPr id="334"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10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335" name="Picture 1" descr=""/>
          <p:cNvPicPr/>
          <p:nvPr/>
        </p:nvPicPr>
        <p:blipFill>
          <a:blip r:embed="rId1"/>
          <a:stretch/>
        </p:blipFill>
        <p:spPr>
          <a:xfrm>
            <a:off x="8392680" y="1351440"/>
            <a:ext cx="2039760" cy="1303200"/>
          </a:xfrm>
          <a:prstGeom prst="rect">
            <a:avLst/>
          </a:prstGeom>
          <a:ln>
            <a:noFill/>
          </a:ln>
        </p:spPr>
      </p:pic>
      <p:pic>
        <p:nvPicPr>
          <p:cNvPr id="336" name="Picture 11" descr=""/>
          <p:cNvPicPr/>
          <p:nvPr/>
        </p:nvPicPr>
        <p:blipFill>
          <a:blip r:embed="rId2"/>
          <a:stretch/>
        </p:blipFill>
        <p:spPr>
          <a:xfrm>
            <a:off x="9612360" y="1855440"/>
            <a:ext cx="1946520" cy="2106720"/>
          </a:xfrm>
          <a:prstGeom prst="rect">
            <a:avLst/>
          </a:prstGeom>
          <a:ln>
            <a:noFill/>
          </a:ln>
        </p:spPr>
      </p:pic>
      <p:sp>
        <p:nvSpPr>
          <p:cNvPr id="337" name="CustomShape 4"/>
          <p:cNvSpPr/>
          <p:nvPr/>
        </p:nvSpPr>
        <p:spPr>
          <a:xfrm>
            <a:off x="680040" y="1897200"/>
            <a:ext cx="7086240" cy="1370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span</a:t>
            </a:r>
            <a:r>
              <a:rPr b="1" lang="en-US" sz="2800" spc="-1" strike="noStrike">
                <a:solidFill>
                  <a:srgbClr val="fbeec9"/>
                </a:solidFill>
                <a:latin typeface="Consolas"/>
              </a:rPr>
              <a:t> { background: DodgerBlue; }</a:t>
            </a:r>
            <a:endParaRPr b="0" lang="en-US" sz="2800" spc="-1" strike="noStrike">
              <a:latin typeface="Arial"/>
            </a:endParaRPr>
          </a:p>
          <a:p>
            <a:pPr>
              <a:lnSpc>
                <a:spcPct val="100000"/>
              </a:lnSpc>
            </a:pPr>
            <a:r>
              <a:rPr b="1" lang="en-US" sz="2800" spc="-1" strike="noStrike">
                <a:solidFill>
                  <a:srgbClr val="f3cd60"/>
                </a:solidFill>
                <a:latin typeface="Consolas"/>
              </a:rPr>
              <a:t>span#identified </a:t>
            </a:r>
            <a:r>
              <a:rPr b="1" lang="en-US" sz="2800" spc="-1" strike="noStrike">
                <a:solidFill>
                  <a:srgbClr val="fbeec9"/>
                </a:solidFill>
                <a:latin typeface="Consolas"/>
              </a:rPr>
              <a:t>{ color: #EEE; }</a:t>
            </a:r>
            <a:endParaRPr b="0" lang="en-US" sz="2800" spc="-1" strike="noStrike">
              <a:latin typeface="Arial"/>
            </a:endParaRPr>
          </a:p>
          <a:p>
            <a:pPr>
              <a:lnSpc>
                <a:spcPct val="100000"/>
              </a:lnSpc>
            </a:pPr>
            <a:r>
              <a:rPr b="1" lang="en-US" sz="2800" spc="-1" strike="noStrike">
                <a:solidFill>
                  <a:srgbClr val="f3cd60"/>
                </a:solidFill>
                <a:latin typeface="Consolas"/>
              </a:rPr>
              <a:t>span.sky </a:t>
            </a:r>
            <a:r>
              <a:rPr b="1" lang="en-US" sz="2800" spc="-1" strike="noStrike">
                <a:solidFill>
                  <a:srgbClr val="fbeec9"/>
                </a:solidFill>
                <a:latin typeface="Consolas"/>
              </a:rPr>
              <a:t>{ color: SkyBlue; }</a:t>
            </a:r>
            <a:endParaRPr b="0" lang="en-US" sz="2800" spc="-1" strike="noStrike">
              <a:latin typeface="Arial"/>
            </a:endParaRPr>
          </a:p>
        </p:txBody>
      </p:sp>
      <p:sp>
        <p:nvSpPr>
          <p:cNvPr id="338" name="CustomShape 5"/>
          <p:cNvSpPr/>
          <p:nvPr/>
        </p:nvSpPr>
        <p:spPr>
          <a:xfrm>
            <a:off x="680040" y="4107240"/>
            <a:ext cx="655704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#rbg</a:t>
            </a:r>
            <a:r>
              <a:rPr b="1" lang="en-US" sz="2800" spc="-1" strike="noStrike">
                <a:solidFill>
                  <a:srgbClr val="f3cd60"/>
                </a:solidFill>
                <a:latin typeface="Calibri"/>
              </a:rPr>
              <a:t>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c9"/>
                </a:solidFill>
                <a:latin typeface="Consolas"/>
              </a:rPr>
              <a:t>color:</a:t>
            </a:r>
            <a:r>
              <a:rPr b="1" lang="en-US" sz="2800" spc="-1" strike="noStrike">
                <a:solidFill>
                  <a:srgbClr val="fbeedc"/>
                </a:solidFill>
                <a:latin typeface="Calibri"/>
              </a:rPr>
              <a:t> </a:t>
            </a:r>
            <a:r>
              <a:rPr b="1" lang="en-US" sz="2800" spc="-1" strike="noStrike">
                <a:solidFill>
                  <a:srgbClr val="f3cd60"/>
                </a:solidFill>
                <a:latin typeface="Consolas"/>
              </a:rPr>
              <a:t>rgb(192,</a:t>
            </a:r>
            <a:r>
              <a:rPr b="1" lang="en-US" sz="2800" spc="-1" strike="noStrike">
                <a:solidFill>
                  <a:srgbClr val="f3cd60"/>
                </a:solidFill>
                <a:latin typeface="Calibri"/>
              </a:rPr>
              <a:t> </a:t>
            </a:r>
            <a:r>
              <a:rPr b="1" lang="en-US" sz="2800" spc="-1" strike="noStrike">
                <a:solidFill>
                  <a:srgbClr val="f3cd60"/>
                </a:solidFill>
                <a:latin typeface="Consolas"/>
              </a:rPr>
              <a:t>41,</a:t>
            </a:r>
            <a:r>
              <a:rPr b="1" lang="en-US" sz="2800" spc="-1" strike="noStrike">
                <a:solidFill>
                  <a:srgbClr val="f3cd60"/>
                </a:solidFill>
                <a:latin typeface="Calibri"/>
              </a:rPr>
              <a:t> </a:t>
            </a:r>
            <a:r>
              <a:rPr b="1" lang="en-US" sz="2800" spc="-1" strike="noStrike">
                <a:solidFill>
                  <a:srgbClr val="f3cd60"/>
                </a:solidFill>
                <a:latin typeface="Consolas"/>
              </a:rPr>
              <a:t>2)</a:t>
            </a:r>
            <a:r>
              <a:rPr b="1" lang="en-US" sz="2800" spc="-1" strike="noStrike">
                <a:solidFill>
                  <a:srgbClr val="f3cd60"/>
                </a:solidFill>
                <a:latin typeface="Calibri"/>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#hex-rgb</a:t>
            </a:r>
            <a:r>
              <a:rPr b="1" lang="en-US" sz="2800" spc="-1" strike="noStrike">
                <a:solidFill>
                  <a:srgbClr val="f3cd60"/>
                </a:solidFill>
                <a:latin typeface="Calibri"/>
              </a:rPr>
              <a:t>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c9"/>
                </a:solidFill>
                <a:latin typeface="Consolas"/>
              </a:rPr>
              <a:t>color:</a:t>
            </a:r>
            <a:r>
              <a:rPr b="1" lang="en-US" sz="2800" spc="-1" strike="noStrike">
                <a:solidFill>
                  <a:srgbClr val="fbeec9"/>
                </a:solidFill>
                <a:latin typeface="Calibri"/>
              </a:rPr>
              <a:t> </a:t>
            </a:r>
            <a:r>
              <a:rPr b="1" lang="en-US" sz="2800" spc="-1" strike="noStrike">
                <a:solidFill>
                  <a:srgbClr val="f3cd60"/>
                </a:solidFill>
                <a:latin typeface="Consolas"/>
              </a:rPr>
              <a:t>#C02902;</a:t>
            </a:r>
            <a:r>
              <a:rPr b="1" lang="en-US" sz="2800" spc="-1" strike="noStrike">
                <a:solidFill>
                  <a:srgbClr val="f3cd60"/>
                </a:solidFill>
                <a:latin typeface="Calibri"/>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#rgba</a:t>
            </a:r>
            <a:r>
              <a:rPr b="1" lang="en-US" sz="2800" spc="-1" strike="noStrike">
                <a:solidFill>
                  <a:srgbClr val="f3cd60"/>
                </a:solidFill>
                <a:latin typeface="Calibri"/>
              </a:rPr>
              <a:t>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c9"/>
                </a:solidFill>
                <a:latin typeface="Consolas"/>
              </a:rPr>
              <a:t>color:</a:t>
            </a:r>
            <a:r>
              <a:rPr b="1" lang="en-US" sz="2800" spc="-1" strike="noStrike">
                <a:solidFill>
                  <a:srgbClr val="f3cd60"/>
                </a:solidFill>
                <a:latin typeface="Consolas"/>
              </a:rPr>
              <a:t>rgba(27,</a:t>
            </a:r>
            <a:r>
              <a:rPr b="1" lang="en-US" sz="2800" spc="-1" strike="noStrike">
                <a:solidFill>
                  <a:srgbClr val="f3cd60"/>
                </a:solidFill>
                <a:latin typeface="Calibri"/>
              </a:rPr>
              <a:t> </a:t>
            </a:r>
            <a:r>
              <a:rPr b="1" lang="en-US" sz="2800" spc="-1" strike="noStrike">
                <a:solidFill>
                  <a:srgbClr val="f3cd60"/>
                </a:solidFill>
                <a:latin typeface="Consolas"/>
              </a:rPr>
              <a:t>3,</a:t>
            </a:r>
            <a:r>
              <a:rPr b="1" lang="en-US" sz="2800" spc="-1" strike="noStrike">
                <a:solidFill>
                  <a:srgbClr val="f3cd60"/>
                </a:solidFill>
                <a:latin typeface="Calibri"/>
              </a:rPr>
              <a:t> </a:t>
            </a:r>
            <a:r>
              <a:rPr b="1" lang="en-US" sz="2800" spc="-1" strike="noStrike">
                <a:solidFill>
                  <a:srgbClr val="f3cd60"/>
                </a:solidFill>
                <a:latin typeface="Consolas"/>
              </a:rPr>
              <a:t>5,</a:t>
            </a:r>
            <a:r>
              <a:rPr b="1" lang="en-US" sz="2800" spc="-1" strike="noStrike">
                <a:solidFill>
                  <a:srgbClr val="f3cd60"/>
                </a:solidFill>
                <a:latin typeface="Calibri"/>
              </a:rPr>
              <a:t> </a:t>
            </a:r>
            <a:r>
              <a:rPr b="1" lang="en-US" sz="2800" spc="-1" strike="noStrike">
                <a:solidFill>
                  <a:srgbClr val="f3cd60"/>
                </a:solidFill>
                <a:latin typeface="Consolas"/>
              </a:rPr>
              <a:t>0.5)</a:t>
            </a:r>
            <a:r>
              <a:rPr b="1" lang="en-US" sz="2800" spc="-1" strike="noStrike">
                <a:solidFill>
                  <a:srgbClr val="f3cd60"/>
                </a:solidFill>
                <a:latin typeface="Calibri"/>
              </a:rPr>
              <a:t> </a:t>
            </a:r>
            <a:r>
              <a:rPr b="1" lang="en-US" sz="2800" spc="-1" strike="noStrike">
                <a:solidFill>
                  <a:srgbClr val="fbeedc"/>
                </a:solidFill>
                <a:latin typeface="Consolas"/>
              </a:rPr>
              <a:t>}</a:t>
            </a:r>
            <a:endParaRPr b="0" lang="en-US" sz="2800" spc="-1" strike="noStrike">
              <a:latin typeface="Arial"/>
            </a:endParaRPr>
          </a:p>
        </p:txBody>
      </p:sp>
      <p:sp>
        <p:nvSpPr>
          <p:cNvPr id="339" name="CustomShape 6"/>
          <p:cNvSpPr/>
          <p:nvPr/>
        </p:nvSpPr>
        <p:spPr>
          <a:xfrm>
            <a:off x="7618320" y="4107240"/>
            <a:ext cx="380952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c9"/>
                </a:solidFill>
                <a:latin typeface="Consolas"/>
              </a:rPr>
              <a:t>font-size: </a:t>
            </a:r>
            <a:r>
              <a:rPr b="1" lang="en-US" sz="2800" spc="-1" strike="noStrike">
                <a:solidFill>
                  <a:srgbClr val="f3cd60"/>
                </a:solidFill>
                <a:latin typeface="Consolas"/>
              </a:rPr>
              <a:t>20px</a:t>
            </a:r>
            <a:r>
              <a:rPr b="1" lang="en-US" sz="2800" spc="-1" strike="noStrike">
                <a:solidFill>
                  <a:srgbClr val="fbeec9"/>
                </a:solidFill>
                <a:latin typeface="Consolas"/>
              </a:rPr>
              <a:t>;</a:t>
            </a:r>
            <a:endParaRPr b="0" lang="en-US" sz="2800" spc="-1" strike="noStrike">
              <a:latin typeface="Arial"/>
            </a:endParaRPr>
          </a:p>
          <a:p>
            <a:pPr>
              <a:lnSpc>
                <a:spcPct val="100000"/>
              </a:lnSpc>
            </a:pPr>
            <a:r>
              <a:rPr b="1" lang="en-US" sz="2800" spc="-1" strike="noStrike">
                <a:solidFill>
                  <a:srgbClr val="fbeec9"/>
                </a:solidFill>
                <a:latin typeface="Consolas"/>
              </a:rPr>
              <a:t>font-size: </a:t>
            </a:r>
            <a:r>
              <a:rPr b="1" lang="en-US" sz="2800" spc="-1" strike="noStrike">
                <a:solidFill>
                  <a:srgbClr val="f3cd60"/>
                </a:solidFill>
                <a:latin typeface="Consolas"/>
              </a:rPr>
              <a:t>1.4em</a:t>
            </a:r>
            <a:r>
              <a:rPr b="1" lang="en-US" sz="2800" spc="-1" strike="noStrike">
                <a:solidFill>
                  <a:srgbClr val="fbeec9"/>
                </a:solidFill>
                <a:latin typeface="Consolas"/>
              </a:rPr>
              <a:t>;</a:t>
            </a:r>
            <a:endParaRPr b="0" lang="en-US" sz="2800" spc="-1" strike="noStrike">
              <a:latin typeface="Arial"/>
            </a:endParaRPr>
          </a:p>
          <a:p>
            <a:pPr>
              <a:lnSpc>
                <a:spcPct val="100000"/>
              </a:lnSpc>
            </a:pPr>
            <a:r>
              <a:rPr b="1" lang="en-US" sz="2800" spc="-1" strike="noStrike">
                <a:solidFill>
                  <a:srgbClr val="fbeec9"/>
                </a:solidFill>
                <a:latin typeface="Consolas"/>
              </a:rPr>
              <a:t>font-size: </a:t>
            </a:r>
            <a:r>
              <a:rPr b="1" lang="en-US" sz="2800" spc="-1" strike="noStrike">
                <a:solidFill>
                  <a:srgbClr val="f3cd60"/>
                </a:solidFill>
                <a:latin typeface="Consolas"/>
              </a:rPr>
              <a:t>1.4rem</a:t>
            </a:r>
            <a:r>
              <a:rPr b="1" lang="en-US" sz="2800" spc="-1" strike="noStrike">
                <a:solidFill>
                  <a:srgbClr val="fbeec9"/>
                </a:solidFill>
                <a:latin typeface="Consolas"/>
              </a:rPr>
              <a:t>;</a:t>
            </a:r>
            <a:endParaRPr b="0" lang="en-US" sz="2800" spc="-1" strike="noStrike">
              <a:latin typeface="Arial"/>
            </a:endParaRPr>
          </a:p>
        </p:txBody>
      </p:sp>
      <p:sp>
        <p:nvSpPr>
          <p:cNvPr id="340" name="CustomShape 7"/>
          <p:cNvSpPr/>
          <p:nvPr/>
        </p:nvSpPr>
        <p:spPr>
          <a:xfrm>
            <a:off x="3351240" y="5791320"/>
            <a:ext cx="8076960" cy="516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h1.big </a:t>
            </a:r>
            <a:r>
              <a:rPr b="1" lang="en-US" sz="2800" spc="-1" strike="noStrike">
                <a:solidFill>
                  <a:srgbClr val="fbeedc"/>
                </a:solidFill>
                <a:latin typeface="Consolas"/>
              </a:rPr>
              <a:t>{ </a:t>
            </a:r>
            <a:r>
              <a:rPr b="1" lang="en-US" sz="2800" spc="-1" strike="noStrike">
                <a:solidFill>
                  <a:srgbClr val="f3cd60"/>
                </a:solidFill>
                <a:latin typeface="Consolas"/>
              </a:rPr>
              <a:t>color:red !important </a:t>
            </a:r>
            <a:r>
              <a:rPr b="1" lang="en-US" sz="2800" spc="-1" strike="noStrike">
                <a:solidFill>
                  <a:srgbClr val="fbeedc"/>
                </a:solidFill>
                <a:latin typeface="Consolas"/>
              </a:rPr>
              <a:t>}</a:t>
            </a:r>
            <a:endParaRPr b="0" lang="en-US" sz="2800" spc="-1" strike="noStrike">
              <a:latin typeface="Arial"/>
            </a:endParaRPr>
          </a:p>
        </p:txBody>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33">
                                            <p:txEl>
                                              <p:pRg st="0" end="14"/>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33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33">
                                            <p:txEl>
                                              <p:pRg st="16" end="27"/>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338"/>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339"/>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333">
                                            <p:txEl>
                                              <p:pRg st="29" end="45"/>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8" descr=""/>
          <p:cNvPicPr/>
          <p:nvPr/>
        </p:nvPicPr>
        <p:blipFill>
          <a:blip r:embed="rId1"/>
          <a:stretch/>
        </p:blipFill>
        <p:spPr>
          <a:xfrm>
            <a:off x="8390160" y="1491480"/>
            <a:ext cx="3541320" cy="3719160"/>
          </a:xfrm>
          <a:prstGeom prst="rect">
            <a:avLst/>
          </a:prstGeom>
          <a:ln>
            <a:noFill/>
          </a:ln>
        </p:spPr>
      </p:pic>
      <p:sp>
        <p:nvSpPr>
          <p:cNvPr id="22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09EF0417-515E-4C9C-958A-6AFF540366C6}" type="slidenum">
              <a:rPr b="0" lang="en-US" sz="1000" spc="-1" strike="noStrike">
                <a:solidFill>
                  <a:srgbClr val="ffffff"/>
                </a:solidFill>
                <a:latin typeface="Calibri"/>
              </a:rPr>
              <a:t>1</a:t>
            </a:fld>
            <a:endParaRPr b="0" lang="en-US" sz="1000" spc="-1" strike="noStrike">
              <a:latin typeface="Times New Roman"/>
            </a:endParaRPr>
          </a:p>
        </p:txBody>
      </p:sp>
      <p:sp>
        <p:nvSpPr>
          <p:cNvPr id="226"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CSS Color Values (RGBA and HSLA)</a:t>
            </a:r>
            <a:endParaRPr b="0" lang="en-US" sz="4000" spc="-1" strike="noStrike">
              <a:solidFill>
                <a:srgbClr val="ffffff"/>
              </a:solidFill>
              <a:latin typeface="Calibri"/>
            </a:endParaRPr>
          </a:p>
        </p:txBody>
      </p:sp>
      <p:sp>
        <p:nvSpPr>
          <p:cNvPr id="227" name="CustomShape 3"/>
          <p:cNvSpPr/>
          <p:nvPr/>
        </p:nvSpPr>
        <p:spPr>
          <a:xfrm>
            <a:off x="488880" y="1292760"/>
            <a:ext cx="754956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&lt;div id="wrapper"&gt;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&lt;div class="opacity"&gt;</a:t>
            </a:r>
            <a:r>
              <a:rPr b="1" lang="en-US" sz="2800" spc="-1" strike="noStrike">
                <a:solidFill>
                  <a:srgbClr val="f3cd60"/>
                </a:solidFill>
                <a:latin typeface="Calibri"/>
              </a:rPr>
              <a:t>Some text</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beedc"/>
                </a:solidFill>
                <a:latin typeface="Consolas"/>
              </a:rPr>
              <a:t>&lt;/div&gt;</a:t>
            </a:r>
            <a:endParaRPr b="0" lang="en-US" sz="2800" spc="-1" strike="noStrike">
              <a:latin typeface="Arial"/>
            </a:endParaRPr>
          </a:p>
        </p:txBody>
      </p:sp>
      <p:sp>
        <p:nvSpPr>
          <p:cNvPr id="228" name="CustomShape 4"/>
          <p:cNvSpPr/>
          <p:nvPr/>
        </p:nvSpPr>
        <p:spPr>
          <a:xfrm>
            <a:off x="488880" y="3543480"/>
            <a:ext cx="7549560" cy="3075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#wrapper, .opacity</a:t>
            </a:r>
            <a:r>
              <a:rPr b="1" lang="en-US" sz="2800" spc="-1" strike="noStrike">
                <a:solidFill>
                  <a:srgbClr val="f3cd60"/>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background:</a:t>
            </a:r>
            <a:r>
              <a:rPr b="1" lang="en-US" sz="2800" spc="-1" strike="noStrike">
                <a:solidFill>
                  <a:srgbClr val="f3cd60"/>
                </a:solidFill>
                <a:latin typeface="Calibri"/>
              </a:rPr>
              <a:t> </a:t>
            </a:r>
            <a:r>
              <a:rPr b="1" lang="en-US" sz="2800" spc="-1" strike="noStrike">
                <a:solidFill>
                  <a:srgbClr val="f3cd60"/>
                </a:solidFill>
                <a:latin typeface="Consolas"/>
              </a:rPr>
              <a:t>rgba(87,</a:t>
            </a:r>
            <a:r>
              <a:rPr b="1" lang="en-US" sz="2800" spc="-1" strike="noStrike">
                <a:solidFill>
                  <a:srgbClr val="f3cd60"/>
                </a:solidFill>
                <a:latin typeface="Calibri"/>
              </a:rPr>
              <a:t> </a:t>
            </a:r>
            <a:r>
              <a:rPr b="1" lang="en-US" sz="2800" spc="-1" strike="noStrike">
                <a:solidFill>
                  <a:srgbClr val="f3cd60"/>
                </a:solidFill>
                <a:latin typeface="Consolas"/>
              </a:rPr>
              <a:t>76,</a:t>
            </a:r>
            <a:r>
              <a:rPr b="1" lang="en-US" sz="2800" spc="-1" strike="noStrike">
                <a:solidFill>
                  <a:srgbClr val="f3cd60"/>
                </a:solidFill>
                <a:latin typeface="Calibri"/>
              </a:rPr>
              <a:t> </a:t>
            </a:r>
            <a:r>
              <a:rPr b="1" lang="en-US" sz="2800" spc="-1" strike="noStrike">
                <a:solidFill>
                  <a:srgbClr val="f3cd60"/>
                </a:solidFill>
                <a:latin typeface="Consolas"/>
              </a:rPr>
              <a:t>83,</a:t>
            </a:r>
            <a:r>
              <a:rPr b="1" lang="en-US" sz="2800" spc="-1" strike="noStrike">
                <a:solidFill>
                  <a:srgbClr val="f3cd60"/>
                </a:solidFill>
                <a:latin typeface="Calibri"/>
              </a:rPr>
              <a:t> </a:t>
            </a:r>
            <a:r>
              <a:rPr b="1" lang="en-US" sz="2800" spc="-1" strike="noStrike">
                <a:solidFill>
                  <a:srgbClr val="f3cd60"/>
                </a:solidFill>
                <a:latin typeface="Consolas"/>
              </a:rPr>
              <a:t>0.9) </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.opacity</a:t>
            </a:r>
            <a:r>
              <a:rPr b="1" lang="en-US" sz="2800" spc="-1" strike="noStrike">
                <a:solidFill>
                  <a:srgbClr val="f3cd60"/>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background:</a:t>
            </a:r>
            <a:r>
              <a:rPr b="1" lang="en-US" sz="2800" spc="-1" strike="noStrike">
                <a:solidFill>
                  <a:srgbClr val="f3cd60"/>
                </a:solidFill>
                <a:latin typeface="Calibri"/>
              </a:rPr>
              <a:t> </a:t>
            </a:r>
            <a:r>
              <a:rPr b="1" lang="en-US" sz="2800" spc="-1" strike="noStrike">
                <a:solidFill>
                  <a:srgbClr val="f3cd60"/>
                </a:solidFill>
                <a:latin typeface="Consolas"/>
              </a:rPr>
              <a:t>hsla(344,</a:t>
            </a:r>
            <a:r>
              <a:rPr b="1" lang="en-US" sz="2800" spc="-1" strike="noStrike">
                <a:solidFill>
                  <a:srgbClr val="f3cd60"/>
                </a:solidFill>
                <a:latin typeface="Calibri"/>
              </a:rPr>
              <a:t> </a:t>
            </a:r>
            <a:r>
              <a:rPr b="1" lang="en-US" sz="2800" spc="-1" strike="noStrike">
                <a:solidFill>
                  <a:srgbClr val="f3cd60"/>
                </a:solidFill>
                <a:latin typeface="Consolas"/>
              </a:rPr>
              <a:t>73%,</a:t>
            </a:r>
            <a:r>
              <a:rPr b="1" lang="en-US" sz="2800" spc="-1" strike="noStrike">
                <a:solidFill>
                  <a:srgbClr val="f3cd60"/>
                </a:solidFill>
                <a:latin typeface="Calibri"/>
              </a:rPr>
              <a:t> </a:t>
            </a:r>
            <a:r>
              <a:rPr b="1" lang="en-US" sz="2800" spc="-1" strike="noStrike">
                <a:solidFill>
                  <a:srgbClr val="f3cd60"/>
                </a:solidFill>
                <a:latin typeface="Consolas"/>
              </a:rPr>
              <a:t>52%,</a:t>
            </a:r>
            <a:r>
              <a:rPr b="1" lang="en-US" sz="2800" spc="-1" strike="noStrike">
                <a:solidFill>
                  <a:srgbClr val="f3cd60"/>
                </a:solidFill>
                <a:latin typeface="Calibri"/>
              </a:rPr>
              <a:t> </a:t>
            </a:r>
            <a:r>
              <a:rPr b="1" lang="en-US" sz="2800" spc="-1" strike="noStrike">
                <a:solidFill>
                  <a:srgbClr val="f3cd60"/>
                </a:solidFill>
                <a:latin typeface="Consolas"/>
              </a:rPr>
              <a:t>0.5);</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sp>
        <p:nvSpPr>
          <p:cNvPr id="229" name="CustomShape 5"/>
          <p:cNvSpPr/>
          <p:nvPr/>
        </p:nvSpPr>
        <p:spPr>
          <a:xfrm>
            <a:off x="8547840" y="5362920"/>
            <a:ext cx="2944440" cy="986040"/>
          </a:xfrm>
          <a:prstGeom prst="wedgeRoundRectCallout">
            <a:avLst>
              <a:gd name="adj1" fmla="val -73445"/>
              <a:gd name="adj2" fmla="val -3043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400" spc="-1" strike="noStrike">
                <a:solidFill>
                  <a:srgbClr val="ffffff"/>
                </a:solidFill>
                <a:latin typeface="Calibri"/>
              </a:rPr>
              <a:t>The opacity values are from </a:t>
            </a:r>
            <a:r>
              <a:rPr b="1" lang="en-US" sz="2400" spc="-1" strike="noStrike">
                <a:solidFill>
                  <a:srgbClr val="f3cd60"/>
                </a:solidFill>
                <a:latin typeface="Consolas"/>
              </a:rPr>
              <a:t>0.0</a:t>
            </a:r>
            <a:r>
              <a:rPr b="0" lang="en-US" sz="2400" spc="-1" strike="noStrike">
                <a:solidFill>
                  <a:srgbClr val="ffffff"/>
                </a:solidFill>
                <a:latin typeface="Calibri"/>
              </a:rPr>
              <a:t> </a:t>
            </a:r>
            <a:r>
              <a:rPr b="1" lang="en-US" sz="2400" spc="-1" strike="noStrike">
                <a:solidFill>
                  <a:srgbClr val="ffffff"/>
                </a:solidFill>
                <a:latin typeface="Calibri"/>
              </a:rPr>
              <a:t>to</a:t>
            </a:r>
            <a:r>
              <a:rPr b="0" lang="en-US" sz="2400" spc="-1" strike="noStrike">
                <a:solidFill>
                  <a:srgbClr val="ffffff"/>
                </a:solidFill>
                <a:latin typeface="Calibri"/>
              </a:rPr>
              <a:t> </a:t>
            </a:r>
            <a:r>
              <a:rPr b="1" lang="en-US" sz="2400" spc="-1" strike="noStrike">
                <a:solidFill>
                  <a:srgbClr val="f3cd60"/>
                </a:solidFill>
                <a:latin typeface="Consolas"/>
              </a:rPr>
              <a:t>1.0</a:t>
            </a:r>
            <a:endParaRPr b="0" lang="en-US" sz="2400" spc="-1" strike="noStrike">
              <a:latin typeface="Arial"/>
            </a:endParaRPr>
          </a:p>
        </p:txBody>
      </p:sp>
      <p:sp>
        <p:nvSpPr>
          <p:cNvPr id="230" name="CustomShape 6"/>
          <p:cNvSpPr/>
          <p:nvPr/>
        </p:nvSpPr>
        <p:spPr>
          <a:xfrm>
            <a:off x="5133240" y="2819520"/>
            <a:ext cx="3428640" cy="1063440"/>
          </a:xfrm>
          <a:prstGeom prst="wedgeRoundRectCallout">
            <a:avLst>
              <a:gd name="adj1" fmla="val -61522"/>
              <a:gd name="adj2" fmla="val 5848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&lt;red&gt;</a:t>
            </a:r>
            <a:r>
              <a:rPr b="1" lang="en-US" sz="2800" spc="-1" strike="noStrike">
                <a:solidFill>
                  <a:srgbClr val="fbeedc"/>
                </a:solidFill>
                <a:latin typeface="Consolas"/>
              </a:rPr>
              <a:t>,</a:t>
            </a:r>
            <a:r>
              <a:rPr b="1" lang="en-US" sz="2800" spc="-1" strike="noStrike">
                <a:solidFill>
                  <a:srgbClr val="f3cd60"/>
                </a:solidFill>
                <a:latin typeface="Calibri"/>
              </a:rPr>
              <a:t> </a:t>
            </a:r>
            <a:r>
              <a:rPr b="1" lang="en-US" sz="2800" spc="-1" strike="noStrike">
                <a:solidFill>
                  <a:srgbClr val="f3cd60"/>
                </a:solidFill>
                <a:latin typeface="Consolas"/>
              </a:rPr>
              <a:t>&lt;green&gt;</a:t>
            </a:r>
            <a:r>
              <a:rPr b="1" lang="en-US" sz="2800" spc="-1" strike="noStrike">
                <a:solidFill>
                  <a:srgbClr val="fbeedc"/>
                </a:solidFill>
                <a:latin typeface="Consolas"/>
              </a:rPr>
              <a:t>,</a:t>
            </a:r>
            <a:r>
              <a:rPr b="1" lang="en-US" sz="2800" spc="-1" strike="noStrike">
                <a:solidFill>
                  <a:srgbClr val="f3cd60"/>
                </a:solidFill>
                <a:latin typeface="Calibri"/>
              </a:rPr>
              <a:t> </a:t>
            </a:r>
            <a:r>
              <a:rPr b="1" lang="en-US" sz="2800" spc="-1" strike="noStrike">
                <a:solidFill>
                  <a:srgbClr val="f3cd60"/>
                </a:solidFill>
                <a:latin typeface="Consolas"/>
              </a:rPr>
              <a:t>&lt;blue&gt;</a:t>
            </a:r>
            <a:r>
              <a:rPr b="1" lang="en-US" sz="2800" spc="-1" strike="noStrike">
                <a:solidFill>
                  <a:srgbClr val="fbeedc"/>
                </a:solidFill>
                <a:latin typeface="Consolas"/>
              </a:rPr>
              <a:t>, </a:t>
            </a:r>
            <a:r>
              <a:rPr b="1" lang="en-US" sz="2800" spc="-1" strike="noStrike">
                <a:solidFill>
                  <a:srgbClr val="f3cd60"/>
                </a:solidFill>
                <a:latin typeface="Consolas"/>
              </a:rPr>
              <a:t>&lt;alpha&gt;</a:t>
            </a:r>
            <a:endParaRPr b="0" lang="en-US" sz="2800" spc="-1" strike="noStrike">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8D7D3DD-5E51-417D-98BE-7C8B386E32A7}" type="slidenum">
              <a:rPr b="0" lang="en-US" sz="1000" spc="-1" strike="noStrike">
                <a:solidFill>
                  <a:srgbClr val="ffffff"/>
                </a:solidFill>
                <a:latin typeface="Calibri"/>
              </a:rPr>
              <a:t>1</a:t>
            </a:fld>
            <a:endParaRPr b="0" lang="en-US" sz="1000" spc="-1" strike="noStrike">
              <a:latin typeface="Times New Roman"/>
            </a:endParaRPr>
          </a:p>
        </p:txBody>
      </p:sp>
      <p:sp>
        <p:nvSpPr>
          <p:cNvPr id="232" name="TextShape 2"/>
          <p:cNvSpPr txBox="1"/>
          <p:nvPr/>
        </p:nvSpPr>
        <p:spPr>
          <a:xfrm>
            <a:off x="190440" y="1151280"/>
            <a:ext cx="11480400" cy="60120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1" lang="en-US" sz="3400" spc="-1" strike="noStrike">
                <a:solidFill>
                  <a:srgbClr val="f3cd60"/>
                </a:solidFill>
                <a:latin typeface="Calibri"/>
              </a:rPr>
              <a:t>Pixels</a:t>
            </a:r>
            <a:r>
              <a:rPr b="0" lang="en-US" sz="3400" spc="-1" strike="noStrike">
                <a:solidFill>
                  <a:srgbClr val="ffffff"/>
                </a:solidFill>
                <a:latin typeface="Calibri"/>
              </a:rPr>
              <a:t>: fixed size units (logical pixels, not physical)</a:t>
            </a:r>
            <a:endParaRPr b="0" lang="en-US" sz="3400" spc="-1" strike="noStrike">
              <a:solidFill>
                <a:srgbClr val="ffffff"/>
              </a:solidFill>
              <a:latin typeface="Calibri"/>
            </a:endParaRPr>
          </a:p>
        </p:txBody>
      </p:sp>
      <p:sp>
        <p:nvSpPr>
          <p:cNvPr id="233" name="TextShape 3"/>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Size Values (px)</a:t>
            </a:r>
            <a:endParaRPr b="0" lang="en-US" sz="4000" spc="-1" strike="noStrike">
              <a:solidFill>
                <a:srgbClr val="ffffff"/>
              </a:solidFill>
              <a:latin typeface="Calibri"/>
            </a:endParaRPr>
          </a:p>
        </p:txBody>
      </p:sp>
      <p:sp>
        <p:nvSpPr>
          <p:cNvPr id="234" name="CustomShape 4"/>
          <p:cNvSpPr/>
          <p:nvPr/>
        </p:nvSpPr>
        <p:spPr>
          <a:xfrm>
            <a:off x="531720" y="1976400"/>
            <a:ext cx="5257440" cy="2526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&lt;div&gt;</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Lorem</a:t>
            </a:r>
            <a:r>
              <a:rPr b="1" lang="en-US" sz="3200" spc="-1" strike="noStrike">
                <a:solidFill>
                  <a:srgbClr val="fbeedc"/>
                </a:solidFill>
                <a:latin typeface="Calibri"/>
              </a:rPr>
              <a:t> </a:t>
            </a:r>
            <a:r>
              <a:rPr b="1" lang="en-US" sz="3200" spc="-1" strike="noStrike">
                <a:solidFill>
                  <a:srgbClr val="fbeedc"/>
                </a:solidFill>
                <a:latin typeface="Consolas"/>
              </a:rPr>
              <a:t>ipsum</a:t>
            </a:r>
            <a:r>
              <a:rPr b="1" lang="en-US" sz="3200" spc="-1" strike="noStrike">
                <a:solidFill>
                  <a:srgbClr val="fbeedc"/>
                </a:solidFill>
                <a:latin typeface="Calibri"/>
              </a:rPr>
              <a:t> </a:t>
            </a:r>
            <a:r>
              <a:rPr b="1" lang="en-US" sz="3200" spc="-1" strike="noStrike">
                <a:solidFill>
                  <a:srgbClr val="fbeedc"/>
                </a:solidFill>
                <a:latin typeface="Consolas"/>
              </a:rPr>
              <a:t>dolor</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alibri"/>
              </a:rPr>
              <a:t>  </a:t>
            </a:r>
            <a:r>
              <a:rPr b="1" lang="en-US" sz="3200" spc="-1" strike="noStrike">
                <a:solidFill>
                  <a:srgbClr val="fbeedc"/>
                </a:solidFill>
                <a:latin typeface="Consolas"/>
              </a:rPr>
              <a:t>sit</a:t>
            </a:r>
            <a:r>
              <a:rPr b="1" lang="en-US" sz="3200" spc="-1" strike="noStrike">
                <a:solidFill>
                  <a:srgbClr val="fbeedc"/>
                </a:solidFill>
                <a:latin typeface="Calibri"/>
              </a:rPr>
              <a:t> </a:t>
            </a:r>
            <a:r>
              <a:rPr b="1" lang="en-US" sz="3200" spc="-1" strike="noStrike">
                <a:solidFill>
                  <a:srgbClr val="fbeedc"/>
                </a:solidFill>
                <a:latin typeface="Consolas"/>
              </a:rPr>
              <a:t>adipisicing elit.</a:t>
            </a:r>
            <a:endParaRPr b="0" lang="en-US" sz="3200" spc="-1" strike="noStrike">
              <a:latin typeface="Arial"/>
            </a:endParaRPr>
          </a:p>
          <a:p>
            <a:pPr>
              <a:lnSpc>
                <a:spcPct val="100000"/>
              </a:lnSpc>
            </a:pPr>
            <a:r>
              <a:rPr b="1" lang="en-US" sz="3200" spc="-1" strike="noStrike">
                <a:solidFill>
                  <a:srgbClr val="f3cd60"/>
                </a:solidFill>
                <a:latin typeface="Consolas"/>
              </a:rPr>
              <a:t>&lt;/div&gt;</a:t>
            </a:r>
            <a:endParaRPr b="0" lang="en-US" sz="3200" spc="-1" strike="noStrike">
              <a:latin typeface="Arial"/>
            </a:endParaRPr>
          </a:p>
        </p:txBody>
      </p:sp>
      <p:sp>
        <p:nvSpPr>
          <p:cNvPr id="235" name="CustomShape 5"/>
          <p:cNvSpPr/>
          <p:nvPr/>
        </p:nvSpPr>
        <p:spPr>
          <a:xfrm>
            <a:off x="531720" y="4419720"/>
            <a:ext cx="5257440" cy="15526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beedc"/>
                </a:solidFill>
                <a:latin typeface="Consolas"/>
              </a:rPr>
              <a:t>div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3cd60"/>
                </a:solidFill>
                <a:latin typeface="Consolas"/>
              </a:rPr>
              <a:t>font-size: 24px </a:t>
            </a:r>
            <a:endParaRPr b="0" lang="en-US" sz="3200" spc="-1" strike="noStrike">
              <a:latin typeface="Arial"/>
            </a:endParaRPr>
          </a:p>
          <a:p>
            <a:pPr>
              <a:lnSpc>
                <a:spcPct val="100000"/>
              </a:lnSpc>
            </a:pPr>
            <a:r>
              <a:rPr b="1" lang="en-US" sz="3200" spc="-1" strike="noStrike">
                <a:solidFill>
                  <a:srgbClr val="fbeedc"/>
                </a:solidFill>
                <a:latin typeface="Consolas"/>
              </a:rPr>
              <a:t>}</a:t>
            </a:r>
            <a:endParaRPr b="0" lang="en-US" sz="3200" spc="-1" strike="noStrike">
              <a:latin typeface="Arial"/>
            </a:endParaRPr>
          </a:p>
        </p:txBody>
      </p:sp>
      <p:pic>
        <p:nvPicPr>
          <p:cNvPr id="236" name="Picture 6" descr=""/>
          <p:cNvPicPr/>
          <p:nvPr/>
        </p:nvPicPr>
        <p:blipFill>
          <a:blip r:embed="rId1"/>
          <a:stretch/>
        </p:blipFill>
        <p:spPr>
          <a:xfrm>
            <a:off x="6251760" y="2856960"/>
            <a:ext cx="5021280" cy="2210400"/>
          </a:xfrm>
          <a:prstGeom prst="rect">
            <a:avLst/>
          </a:prstGeom>
          <a:ln>
            <a:noFill/>
          </a:ln>
        </p:spPr>
      </p:pic>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46200" y="2046600"/>
            <a:ext cx="5360400" cy="3502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&lt;div class="nested-div"&gt;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Lorem</a:t>
            </a:r>
            <a:r>
              <a:rPr b="1" lang="en-US" sz="2800" spc="-1" strike="noStrike">
                <a:solidFill>
                  <a:srgbClr val="fbeedc"/>
                </a:solidFill>
                <a:latin typeface="Calibri"/>
              </a:rPr>
              <a:t> </a:t>
            </a:r>
            <a:r>
              <a:rPr b="1" lang="en-US" sz="2800" spc="-1" strike="noStrike">
                <a:solidFill>
                  <a:srgbClr val="fbeedc"/>
                </a:solidFill>
                <a:latin typeface="Consolas"/>
              </a:rPr>
              <a:t>ipsum</a:t>
            </a:r>
            <a:r>
              <a:rPr b="1" lang="en-US" sz="2800" spc="-1" strike="noStrike">
                <a:solidFill>
                  <a:srgbClr val="fbeedc"/>
                </a:solidFill>
                <a:latin typeface="Calibri"/>
              </a:rPr>
              <a:t> </a:t>
            </a:r>
            <a:r>
              <a:rPr b="1" lang="en-US" sz="2800" spc="-1" strike="noStrike">
                <a:solidFill>
                  <a:srgbClr val="fbeedc"/>
                </a:solidFill>
                <a:latin typeface="Consolas"/>
              </a:rPr>
              <a:t>dolor</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alibri"/>
              </a:rPr>
              <a:t>       </a:t>
            </a:r>
            <a:r>
              <a:rPr b="1" lang="en-US" sz="2800" spc="-1" strike="noStrike">
                <a:solidFill>
                  <a:srgbClr val="fbeedc"/>
                </a:solidFill>
                <a:latin typeface="Consolas"/>
              </a:rPr>
              <a:t>sit</a:t>
            </a:r>
            <a:r>
              <a:rPr b="1" lang="en-US" sz="2800" spc="-1" strike="noStrike">
                <a:solidFill>
                  <a:srgbClr val="fbeedc"/>
                </a:solidFill>
                <a:latin typeface="Calibri"/>
              </a:rPr>
              <a:t> </a:t>
            </a:r>
            <a:r>
              <a:rPr b="1" lang="en-US" sz="2800" spc="-1" strike="noStrike">
                <a:solidFill>
                  <a:srgbClr val="fbeedc"/>
                </a:solidFill>
                <a:latin typeface="Consolas"/>
              </a:rPr>
              <a:t>adipisicing elit…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238"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7D40E29-7140-4FF6-9479-25ABE1E82732}" type="slidenum">
              <a:rPr b="0" lang="en-US" sz="1000" spc="-1" strike="noStrike">
                <a:solidFill>
                  <a:srgbClr val="ffffff"/>
                </a:solidFill>
                <a:latin typeface="Calibri"/>
              </a:rPr>
              <a:t>1</a:t>
            </a:fld>
            <a:endParaRPr b="0" lang="en-US" sz="1000" spc="-1" strike="noStrike">
              <a:latin typeface="Times New Roman"/>
            </a:endParaRPr>
          </a:p>
        </p:txBody>
      </p:sp>
      <p:sp>
        <p:nvSpPr>
          <p:cNvPr id="239" name="TextShape 3"/>
          <p:cNvSpPr txBox="1"/>
          <p:nvPr/>
        </p:nvSpPr>
        <p:spPr>
          <a:xfrm>
            <a:off x="190440" y="1114200"/>
            <a:ext cx="10856520" cy="60120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1" lang="en-US" sz="3600" spc="-1" strike="noStrike">
                <a:solidFill>
                  <a:srgbClr val="f3cd60"/>
                </a:solidFill>
                <a:latin typeface="Calibri"/>
              </a:rPr>
              <a:t>Em</a:t>
            </a:r>
            <a:r>
              <a:rPr b="0" lang="en-US" sz="3600" spc="-1" strike="noStrike">
                <a:solidFill>
                  <a:srgbClr val="ffffff"/>
                </a:solidFill>
                <a:latin typeface="Calibri"/>
              </a:rPr>
              <a:t>'s: scalable unit (based on the parent element)</a:t>
            </a:r>
            <a:endParaRPr b="0" lang="en-US" sz="3600" spc="-1" strike="noStrike">
              <a:solidFill>
                <a:srgbClr val="ffffff"/>
              </a:solidFill>
              <a:latin typeface="Calibri"/>
            </a:endParaRPr>
          </a:p>
        </p:txBody>
      </p:sp>
      <p:sp>
        <p:nvSpPr>
          <p:cNvPr id="240" name="TextShape 4"/>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Size Values (em)</a:t>
            </a:r>
            <a:endParaRPr b="0" lang="en-US" sz="4000" spc="-1" strike="noStrike">
              <a:solidFill>
                <a:srgbClr val="ffffff"/>
              </a:solidFill>
              <a:latin typeface="Calibri"/>
            </a:endParaRPr>
          </a:p>
        </p:txBody>
      </p:sp>
      <p:sp>
        <p:nvSpPr>
          <p:cNvPr id="241" name="CustomShape 5"/>
          <p:cNvSpPr/>
          <p:nvPr/>
        </p:nvSpPr>
        <p:spPr>
          <a:xfrm>
            <a:off x="646200" y="5398560"/>
            <a:ext cx="6282360" cy="1369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div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dc"/>
                </a:solidFill>
                <a:latin typeface="Consolas"/>
              </a:rPr>
              <a:t>font-size:</a:t>
            </a:r>
            <a:r>
              <a:rPr b="1" lang="en-US" sz="2800" spc="-1" strike="noStrike">
                <a:solidFill>
                  <a:srgbClr val="f3cd60"/>
                </a:solidFill>
                <a:latin typeface="Consolas"/>
              </a:rPr>
              <a:t> 24px</a:t>
            </a:r>
            <a:r>
              <a:rPr b="1" lang="en-US" sz="2800" spc="-1" strike="noStrike">
                <a:solidFill>
                  <a:srgbClr val="f3cd60"/>
                </a:solidFill>
                <a:latin typeface="Calibri"/>
              </a:rPr>
              <a:t>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.nested-div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dc"/>
                </a:solidFill>
                <a:latin typeface="Consolas"/>
              </a:rPr>
              <a:t>font-size:</a:t>
            </a:r>
            <a:r>
              <a:rPr b="1" lang="en-US" sz="2800" spc="-1" strike="noStrike">
                <a:solidFill>
                  <a:srgbClr val="f3cd60"/>
                </a:solidFill>
                <a:latin typeface="Consolas"/>
              </a:rPr>
              <a:t> 1.8em</a:t>
            </a:r>
            <a:r>
              <a:rPr b="1" lang="en-US" sz="2800" spc="-1" strike="noStrike">
                <a:solidFill>
                  <a:srgbClr val="f3cd60"/>
                </a:solidFill>
                <a:latin typeface="Calibri"/>
              </a:rPr>
              <a:t> </a:t>
            </a:r>
            <a:r>
              <a:rPr b="1" lang="en-US" sz="2800" spc="-1" strike="noStrike">
                <a:solidFill>
                  <a:srgbClr val="fbeedc"/>
                </a:solidFill>
                <a:latin typeface="Consolas"/>
              </a:rPr>
              <a:t>}</a:t>
            </a:r>
            <a:endParaRPr b="0" lang="en-US" sz="2800" spc="-1" strike="noStrike">
              <a:latin typeface="Arial"/>
            </a:endParaRPr>
          </a:p>
        </p:txBody>
      </p:sp>
      <p:sp>
        <p:nvSpPr>
          <p:cNvPr id="242" name="CustomShape 6"/>
          <p:cNvSpPr/>
          <p:nvPr/>
        </p:nvSpPr>
        <p:spPr>
          <a:xfrm>
            <a:off x="7750080" y="5753880"/>
            <a:ext cx="3440880" cy="601200"/>
          </a:xfrm>
          <a:prstGeom prst="rect">
            <a:avLst/>
          </a:prstGeom>
          <a:noFill/>
          <a:ln>
            <a:noFill/>
          </a:ln>
        </p:spPr>
        <p:style>
          <a:lnRef idx="0"/>
          <a:fillRef idx="0"/>
          <a:effectRef idx="0"/>
          <a:fontRef idx="minor"/>
        </p:style>
        <p:txBody>
          <a:bodyPr lIns="108000" rIns="108000" tIns="36000" bIns="36000"/>
          <a:p>
            <a:pPr>
              <a:lnSpc>
                <a:spcPct val="100000"/>
              </a:lnSpc>
              <a:spcBef>
                <a:spcPts val="601"/>
              </a:spcBef>
              <a:spcAft>
                <a:spcPts val="601"/>
              </a:spcAft>
            </a:pPr>
            <a:r>
              <a:rPr b="0" lang="en-US" sz="3200" spc="-1" strike="noStrike" u="sng">
                <a:solidFill>
                  <a:srgbClr val="f6c781"/>
                </a:solidFill>
                <a:uFillTx/>
                <a:latin typeface="Calibri"/>
                <a:hlinkClick r:id="rId1"/>
              </a:rPr>
              <a:t>http://pxtoem.com</a:t>
            </a:r>
            <a:endParaRPr b="0" lang="en-US" sz="3200" spc="-1" strike="noStrike">
              <a:latin typeface="Arial"/>
            </a:endParaRPr>
          </a:p>
        </p:txBody>
      </p:sp>
      <p:sp>
        <p:nvSpPr>
          <p:cNvPr id="243" name="CustomShape 7"/>
          <p:cNvSpPr/>
          <p:nvPr/>
        </p:nvSpPr>
        <p:spPr>
          <a:xfrm>
            <a:off x="6653160" y="4724280"/>
            <a:ext cx="2504880" cy="1032120"/>
          </a:xfrm>
          <a:prstGeom prst="wedgeRoundRectCallout">
            <a:avLst>
              <a:gd name="adj1" fmla="val -68366"/>
              <a:gd name="adj2" fmla="val 6327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1.8em = 1.8 * 24px = 43.2px</a:t>
            </a:r>
            <a:endParaRPr b="0" lang="en-US" sz="2800" spc="-1" strike="noStrike">
              <a:latin typeface="Arial"/>
            </a:endParaRPr>
          </a:p>
        </p:txBody>
      </p:sp>
      <p:sp>
        <p:nvSpPr>
          <p:cNvPr id="244" name="CustomShape 8"/>
          <p:cNvSpPr/>
          <p:nvPr/>
        </p:nvSpPr>
        <p:spPr>
          <a:xfrm>
            <a:off x="3695400" y="4191120"/>
            <a:ext cx="2170080" cy="1066680"/>
          </a:xfrm>
          <a:prstGeom prst="wedgeRoundRectCallout">
            <a:avLst>
              <a:gd name="adj1" fmla="val -66874"/>
              <a:gd name="adj2" fmla="val 65176"/>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Parent &lt;div&gt; font: 24px</a:t>
            </a:r>
            <a:endParaRPr b="0" lang="en-US" sz="2800" spc="-1" strike="noStrike">
              <a:latin typeface="Arial"/>
            </a:endParaRPr>
          </a:p>
        </p:txBody>
      </p:sp>
      <p:pic>
        <p:nvPicPr>
          <p:cNvPr id="245" name="Picture 6" descr=""/>
          <p:cNvPicPr/>
          <p:nvPr/>
        </p:nvPicPr>
        <p:blipFill>
          <a:blip r:embed="rId2"/>
          <a:stretch/>
        </p:blipFill>
        <p:spPr>
          <a:xfrm>
            <a:off x="6204960" y="2224800"/>
            <a:ext cx="5345280" cy="2333520"/>
          </a:xfrm>
          <a:prstGeom prst="rect">
            <a:avLst/>
          </a:prstGeom>
          <a:ln>
            <a:noFill/>
          </a:ln>
        </p:spPr>
      </p:pic>
    </p:spTree>
  </p:cSld>
  <p:timing>
    <p:tnLst>
      <p:par>
        <p:cTn id="47" dur="indefinite" restart="never" nodeType="tmRoot">
          <p:childTnLst>
            <p:seq>
              <p:cTn id="48" nodeType="mainSeq">
                <p:childTnLst>
                  <p:par>
                    <p:cTn id="49" fill="freeze">
                      <p:stCondLst>
                        <p:cond delay="indefinite"/>
                      </p:stCondLst>
                      <p:childTnLst>
                        <p:par>
                          <p:cTn id="50" fill="freeze">
                            <p:stCondLst>
                              <p:cond delay="0"/>
                            </p:stCondLst>
                            <p:childTnLst>
                              <p:par>
                                <p:cTn id="51" nodeType="clickEffect" fill="hold" presetClass="entr" presetID="1">
                                  <p:stCondLst>
                                    <p:cond delay="0"/>
                                  </p:stCondLst>
                                  <p:childTnLst>
                                    <p:set>
                                      <p:cBhvr>
                                        <p:cTn id="52" dur="1" fill="hold">
                                          <p:stCondLst>
                                            <p:cond delay="0"/>
                                          </p:stCondLst>
                                        </p:cTn>
                                        <p:tgtEl>
                                          <p:spTgt spid="241"/>
                                        </p:tgtEl>
                                        <p:attrNameLst>
                                          <p:attrName>style.visibility</p:attrName>
                                        </p:attrNameLst>
                                      </p:cBhvr>
                                      <p:to>
                                        <p:strVal val="visible"/>
                                      </p:to>
                                    </p:set>
                                  </p:childTnLst>
                                </p:cTn>
                              </p:par>
                            </p:childTnLst>
                          </p:cTn>
                        </p:par>
                      </p:childTnLst>
                    </p:cTn>
                  </p:par>
                  <p:par>
                    <p:cTn id="53" fill="freeze">
                      <p:stCondLst>
                        <p:cond delay="indefinite"/>
                      </p:stCondLst>
                      <p:childTnLst>
                        <p:par>
                          <p:cTn id="54" fill="freeze">
                            <p:stCondLst>
                              <p:cond delay="0"/>
                            </p:stCondLst>
                            <p:childTnLst>
                              <p:par>
                                <p:cTn id="55" nodeType="clickEffect" fill="hold" presetClass="entr" presetID="1">
                                  <p:stCondLst>
                                    <p:cond delay="0"/>
                                  </p:stCondLst>
                                  <p:childTnLst>
                                    <p:set>
                                      <p:cBhvr>
                                        <p:cTn id="56" dur="1" fill="hold">
                                          <p:stCondLst>
                                            <p:cond delay="0"/>
                                          </p:stCondLst>
                                        </p:cTn>
                                        <p:tgtEl>
                                          <p:spTgt spid="245"/>
                                        </p:tgtEl>
                                        <p:attrNameLst>
                                          <p:attrName>style.visibility</p:attrName>
                                        </p:attrNameLst>
                                      </p:cBhvr>
                                      <p:to>
                                        <p:strVal val="visible"/>
                                      </p:to>
                                    </p:set>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1">
                                  <p:stCondLst>
                                    <p:cond delay="0"/>
                                  </p:stCondLst>
                                  <p:childTnLst>
                                    <p:set>
                                      <p:cBhvr>
                                        <p:cTn id="60" dur="1" fill="hold">
                                          <p:stCondLst>
                                            <p:cond delay="0"/>
                                          </p:stCondLst>
                                        </p:cTn>
                                        <p:tgtEl>
                                          <p:spTgt spid="244"/>
                                        </p:tgtEl>
                                        <p:attrNameLst>
                                          <p:attrName>style.visibility</p:attrName>
                                        </p:attrNameLst>
                                      </p:cBhvr>
                                      <p:to>
                                        <p:strVal val="visible"/>
                                      </p:to>
                                    </p:set>
                                  </p:childTnLst>
                                </p:cTn>
                              </p:par>
                            </p:childTnLst>
                          </p:cTn>
                        </p:par>
                      </p:childTnLst>
                    </p:cTn>
                  </p:par>
                  <p:par>
                    <p:cTn id="61" fill="freeze">
                      <p:stCondLst>
                        <p:cond delay="indefinite"/>
                      </p:stCondLst>
                      <p:childTnLst>
                        <p:par>
                          <p:cTn id="62" fill="freeze">
                            <p:stCondLst>
                              <p:cond delay="0"/>
                            </p:stCondLst>
                            <p:childTnLst>
                              <p:par>
                                <p:cTn id="63" nodeType="clickEffect" fill="hold" presetClass="entr" presetID="1">
                                  <p:stCondLst>
                                    <p:cond delay="0"/>
                                  </p:stCondLst>
                                  <p:childTnLst>
                                    <p:set>
                                      <p:cBhvr>
                                        <p:cTn id="64" dur="1" fill="hold">
                                          <p:stCondLst>
                                            <p:cond delay="0"/>
                                          </p:stCondLst>
                                        </p:cTn>
                                        <p:tgtEl>
                                          <p:spTgt spid="243"/>
                                        </p:tgtEl>
                                        <p:attrNameLst>
                                          <p:attrName>style.visibility</p:attrName>
                                        </p:attrNameLst>
                                      </p:cBhvr>
                                      <p:to>
                                        <p:strVal val="visible"/>
                                      </p:to>
                                    </p:set>
                                  </p:childTnLst>
                                </p:cTn>
                              </p:par>
                            </p:childTnLst>
                          </p:cTn>
                        </p:par>
                      </p:childTnLst>
                    </p:cTn>
                  </p:par>
                  <p:par>
                    <p:cTn id="65" fill="freeze">
                      <p:stCondLst>
                        <p:cond delay="indefinite"/>
                      </p:stCondLst>
                      <p:childTnLst>
                        <p:par>
                          <p:cTn id="66" fill="freeze">
                            <p:stCondLst>
                              <p:cond delay="0"/>
                            </p:stCondLst>
                            <p:childTnLst>
                              <p:par>
                                <p:cTn id="67" nodeType="clickEffect" fill="hold" presetClass="entr" presetID="1">
                                  <p:stCondLst>
                                    <p:cond delay="0"/>
                                  </p:stCondLst>
                                  <p:childTnLst>
                                    <p:set>
                                      <p:cBhvr>
                                        <p:cTn id="68"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660600" y="1907280"/>
            <a:ext cx="5694480" cy="3075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&lt;div class="nested-div"&gt;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Lorem</a:t>
            </a:r>
            <a:r>
              <a:rPr b="1" lang="en-US" sz="2800" spc="-1" strike="noStrike">
                <a:solidFill>
                  <a:srgbClr val="fbeedc"/>
                </a:solidFill>
                <a:latin typeface="Calibri"/>
              </a:rPr>
              <a:t> </a:t>
            </a:r>
            <a:r>
              <a:rPr b="1" lang="en-US" sz="2800" spc="-1" strike="noStrike">
                <a:solidFill>
                  <a:srgbClr val="fbeedc"/>
                </a:solidFill>
                <a:latin typeface="Consolas"/>
              </a:rPr>
              <a:t>ipsum</a:t>
            </a:r>
            <a:r>
              <a:rPr b="1" lang="en-US" sz="2800" spc="-1" strike="noStrike">
                <a:solidFill>
                  <a:srgbClr val="fbeedc"/>
                </a:solidFill>
                <a:latin typeface="Calibri"/>
              </a:rPr>
              <a:t> </a:t>
            </a:r>
            <a:r>
              <a:rPr b="1" lang="en-US" sz="2800" spc="-1" strike="noStrike">
                <a:solidFill>
                  <a:srgbClr val="fbeedc"/>
                </a:solidFill>
                <a:latin typeface="Consolas"/>
              </a:rPr>
              <a:t>dolor</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alibri"/>
              </a:rPr>
              <a:t>       </a:t>
            </a:r>
            <a:r>
              <a:rPr b="1" lang="en-US" sz="2800" spc="-1" strike="noStrike">
                <a:solidFill>
                  <a:srgbClr val="fbeedc"/>
                </a:solidFill>
                <a:latin typeface="Consolas"/>
              </a:rPr>
              <a:t>sit</a:t>
            </a:r>
            <a:r>
              <a:rPr b="1" lang="en-US" sz="2800" spc="-1" strike="noStrike">
                <a:solidFill>
                  <a:srgbClr val="fbeedc"/>
                </a:solidFill>
                <a:latin typeface="Calibri"/>
              </a:rPr>
              <a:t> </a:t>
            </a:r>
            <a:r>
              <a:rPr b="1" lang="en-US" sz="2800" spc="-1" strike="noStrike">
                <a:solidFill>
                  <a:srgbClr val="fbeedc"/>
                </a:solidFill>
                <a:latin typeface="Consolas"/>
              </a:rPr>
              <a:t>adipisicing elit…</a:t>
            </a:r>
            <a:br/>
            <a:r>
              <a:rPr b="1" lang="en-US" sz="2800" spc="-1" strike="noStrike">
                <a:solidFill>
                  <a:srgbClr val="fbeedc"/>
                </a:solidFill>
                <a:latin typeface="Consolas"/>
              </a:rPr>
              <a:t>  </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247"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A7DF9AF-0E40-473D-A449-A0BB2825AF91}" type="slidenum">
              <a:rPr b="0" lang="en-US" sz="1000" spc="-1" strike="noStrike">
                <a:solidFill>
                  <a:srgbClr val="ffffff"/>
                </a:solidFill>
                <a:latin typeface="Calibri"/>
              </a:rPr>
              <a:t>1</a:t>
            </a:fld>
            <a:endParaRPr b="0" lang="en-US" sz="1000" spc="-1" strike="noStrike">
              <a:latin typeface="Times New Roman"/>
            </a:endParaRPr>
          </a:p>
        </p:txBody>
      </p:sp>
      <p:sp>
        <p:nvSpPr>
          <p:cNvPr id="248" name="TextShape 3"/>
          <p:cNvSpPr txBox="1"/>
          <p:nvPr/>
        </p:nvSpPr>
        <p:spPr>
          <a:xfrm>
            <a:off x="190440" y="1077120"/>
            <a:ext cx="10932840" cy="60120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1" lang="en-US" sz="3600" spc="-1" strike="noStrike">
                <a:solidFill>
                  <a:srgbClr val="f3cd60"/>
                </a:solidFill>
                <a:latin typeface="Calibri"/>
              </a:rPr>
              <a:t>Rem</a:t>
            </a:r>
            <a:r>
              <a:rPr b="0" lang="en-US" sz="3600" spc="-1" strike="noStrike">
                <a:solidFill>
                  <a:srgbClr val="ffffff"/>
                </a:solidFill>
                <a:latin typeface="Calibri"/>
              </a:rPr>
              <a:t>'s: scalable unit (based on the </a:t>
            </a:r>
            <a:r>
              <a:rPr b="1" lang="en-US" sz="3600" spc="-1" strike="noStrike">
                <a:solidFill>
                  <a:srgbClr val="f3cd60"/>
                </a:solidFill>
                <a:latin typeface="Consolas"/>
              </a:rPr>
              <a:t>html</a:t>
            </a:r>
            <a:r>
              <a:rPr b="0" lang="en-US" sz="3600" spc="-1" strike="noStrike">
                <a:solidFill>
                  <a:srgbClr val="ffffff"/>
                </a:solidFill>
                <a:latin typeface="Calibri"/>
              </a:rPr>
              <a:t> element)</a:t>
            </a:r>
            <a:endParaRPr b="0" lang="en-US" sz="3600" spc="-1" strike="noStrike">
              <a:solidFill>
                <a:srgbClr val="ffffff"/>
              </a:solidFill>
              <a:latin typeface="Calibri"/>
            </a:endParaRPr>
          </a:p>
        </p:txBody>
      </p:sp>
      <p:sp>
        <p:nvSpPr>
          <p:cNvPr id="249" name="TextShape 4"/>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Size Values (rem)</a:t>
            </a:r>
            <a:endParaRPr b="0" lang="en-US" sz="4000" spc="-1" strike="noStrike">
              <a:solidFill>
                <a:srgbClr val="ffffff"/>
              </a:solidFill>
              <a:latin typeface="Calibri"/>
            </a:endParaRPr>
          </a:p>
        </p:txBody>
      </p:sp>
      <p:sp>
        <p:nvSpPr>
          <p:cNvPr id="250" name="CustomShape 5"/>
          <p:cNvSpPr/>
          <p:nvPr/>
        </p:nvSpPr>
        <p:spPr>
          <a:xfrm>
            <a:off x="660600" y="4957920"/>
            <a:ext cx="670536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html </a:t>
            </a:r>
            <a:r>
              <a:rPr b="1" lang="en-US" sz="2800" spc="-1" strike="noStrike">
                <a:solidFill>
                  <a:srgbClr val="fbeedc"/>
                </a:solidFill>
                <a:latin typeface="Consolas"/>
              </a:rPr>
              <a:t>{ font-size: </a:t>
            </a:r>
            <a:r>
              <a:rPr b="1" lang="en-US" sz="2800" spc="-1" strike="noStrike">
                <a:solidFill>
                  <a:srgbClr val="f3cd60"/>
                </a:solidFill>
                <a:latin typeface="Consolas"/>
              </a:rPr>
              <a:t>25px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div </a:t>
            </a:r>
            <a:r>
              <a:rPr b="1" lang="en-US" sz="2800" spc="-1" strike="noStrike">
                <a:solidFill>
                  <a:srgbClr val="fbeedc"/>
                </a:solidFill>
                <a:latin typeface="Consolas"/>
              </a:rPr>
              <a:t>{ font-size: </a:t>
            </a:r>
            <a:r>
              <a:rPr b="1" lang="en-US" sz="2800" spc="-1" strike="noStrike">
                <a:solidFill>
                  <a:srgbClr val="f3cd60"/>
                </a:solidFill>
                <a:latin typeface="Consolas"/>
              </a:rPr>
              <a:t>2rem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.nested-div </a:t>
            </a:r>
            <a:r>
              <a:rPr b="1" lang="en-US" sz="2800" spc="-1" strike="noStrike">
                <a:solidFill>
                  <a:srgbClr val="fbeedc"/>
                </a:solidFill>
                <a:latin typeface="Consolas"/>
              </a:rPr>
              <a:t>{ font-size:</a:t>
            </a:r>
            <a:r>
              <a:rPr b="1" lang="en-US" sz="2800" spc="-1" strike="noStrike">
                <a:solidFill>
                  <a:srgbClr val="f3cd60"/>
                </a:solidFill>
                <a:latin typeface="Consolas"/>
              </a:rPr>
              <a:t> 1.5rem </a:t>
            </a:r>
            <a:r>
              <a:rPr b="1" lang="en-US" sz="2800" spc="-1" strike="noStrike">
                <a:solidFill>
                  <a:srgbClr val="fbeedc"/>
                </a:solidFill>
                <a:latin typeface="Consolas"/>
              </a:rPr>
              <a:t>}</a:t>
            </a:r>
            <a:endParaRPr b="0" lang="en-US" sz="2800" spc="-1" strike="noStrike">
              <a:latin typeface="Arial"/>
            </a:endParaRPr>
          </a:p>
        </p:txBody>
      </p:sp>
      <p:sp>
        <p:nvSpPr>
          <p:cNvPr id="251" name="CustomShape 6"/>
          <p:cNvSpPr/>
          <p:nvPr/>
        </p:nvSpPr>
        <p:spPr>
          <a:xfrm>
            <a:off x="5942160" y="4754520"/>
            <a:ext cx="2133360" cy="1066320"/>
          </a:xfrm>
          <a:prstGeom prst="wedgeRoundRectCallout">
            <a:avLst>
              <a:gd name="adj1" fmla="val -75592"/>
              <a:gd name="adj2" fmla="val 3382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2rem = 2 * 25px = 50px</a:t>
            </a:r>
            <a:endParaRPr b="0" lang="en-US" sz="2800" spc="-1" strike="noStrike">
              <a:latin typeface="Arial"/>
            </a:endParaRPr>
          </a:p>
        </p:txBody>
      </p:sp>
      <p:sp>
        <p:nvSpPr>
          <p:cNvPr id="252" name="CustomShape 7"/>
          <p:cNvSpPr/>
          <p:nvPr/>
        </p:nvSpPr>
        <p:spPr>
          <a:xfrm>
            <a:off x="8380440" y="5316840"/>
            <a:ext cx="2462760" cy="1026000"/>
          </a:xfrm>
          <a:prstGeom prst="wedgeRoundRectCallout">
            <a:avLst>
              <a:gd name="adj1" fmla="val -84366"/>
              <a:gd name="adj2" fmla="val 2358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1.5rem = 1.5 * 25px = 37.5px</a:t>
            </a:r>
            <a:endParaRPr b="0" lang="en-US" sz="2800" spc="-1" strike="noStrike">
              <a:latin typeface="Arial"/>
            </a:endParaRPr>
          </a:p>
        </p:txBody>
      </p:sp>
      <p:pic>
        <p:nvPicPr>
          <p:cNvPr id="253" name="Picture 12" descr=""/>
          <p:cNvPicPr/>
          <p:nvPr/>
        </p:nvPicPr>
        <p:blipFill>
          <a:blip r:embed="rId1"/>
          <a:stretch/>
        </p:blipFill>
        <p:spPr>
          <a:xfrm>
            <a:off x="6522120" y="2056320"/>
            <a:ext cx="5239080" cy="2379600"/>
          </a:xfrm>
          <a:prstGeom prst="rect">
            <a:avLst/>
          </a:prstGeom>
          <a:ln>
            <a:noFill/>
          </a:ln>
        </p:spPr>
      </p:pic>
    </p:spTree>
  </p:cSld>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AD429EEB-FFE2-4AAF-8F0B-E240409E7669}" type="slidenum">
              <a:rPr b="0" lang="en-US" sz="1000" spc="-1" strike="noStrike">
                <a:solidFill>
                  <a:srgbClr val="ffffff"/>
                </a:solidFill>
                <a:latin typeface="Calibri"/>
              </a:rPr>
              <a:t>1</a:t>
            </a:fld>
            <a:endParaRPr b="0" lang="en-US" sz="1000" spc="-1" strike="noStrike">
              <a:latin typeface="Times New Roman"/>
            </a:endParaRPr>
          </a:p>
        </p:txBody>
      </p:sp>
      <p:sp>
        <p:nvSpPr>
          <p:cNvPr id="255"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Size in % of the Parent</a:t>
            </a:r>
            <a:endParaRPr b="0" lang="en-US" sz="4000" spc="-1" strike="noStrike">
              <a:solidFill>
                <a:srgbClr val="ffffff"/>
              </a:solidFill>
              <a:latin typeface="Calibri"/>
            </a:endParaRPr>
          </a:p>
        </p:txBody>
      </p:sp>
      <p:sp>
        <p:nvSpPr>
          <p:cNvPr id="256" name="CustomShape 3"/>
          <p:cNvSpPr/>
          <p:nvPr/>
        </p:nvSpPr>
        <p:spPr>
          <a:xfrm>
            <a:off x="605520" y="1151280"/>
            <a:ext cx="5517000" cy="2649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&lt;div id="outer-div"&gt;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I am outer-div -&gt; 600px</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&lt;div id="inner-div"&gt;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I am div with 50%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257" name="CustomShape 4"/>
          <p:cNvSpPr/>
          <p:nvPr/>
        </p:nvSpPr>
        <p:spPr>
          <a:xfrm>
            <a:off x="605520" y="4119480"/>
            <a:ext cx="5529240" cy="2223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#outer-div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width: 600px;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text-align: center;</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#inner-div </a:t>
            </a:r>
            <a:r>
              <a:rPr b="1" lang="en-US" sz="2800" spc="-1" strike="noStrike">
                <a:solidFill>
                  <a:srgbClr val="fbeedc"/>
                </a:solidFill>
                <a:latin typeface="Consolas"/>
              </a:rPr>
              <a:t>{</a:t>
            </a:r>
            <a:endParaRPr b="0" lang="en-US" sz="2800" spc="-1" strike="noStrike">
              <a:latin typeface="Arial"/>
            </a:endParaRPr>
          </a:p>
        </p:txBody>
      </p:sp>
      <p:sp>
        <p:nvSpPr>
          <p:cNvPr id="258" name="CustomShape 5"/>
          <p:cNvSpPr/>
          <p:nvPr/>
        </p:nvSpPr>
        <p:spPr>
          <a:xfrm>
            <a:off x="6427080" y="4119480"/>
            <a:ext cx="5124600" cy="2223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width: 50%;</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text-align: center;</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margin: 0 auto;</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line-height: 50px;</a:t>
            </a:r>
            <a:endParaRPr b="0" lang="en-US" sz="2800" spc="-1" strike="noStrike">
              <a:latin typeface="Arial"/>
            </a:endParaRPr>
          </a:p>
          <a:p>
            <a:pPr>
              <a:lnSpc>
                <a:spcPct val="100000"/>
              </a:lnSpc>
            </a:pPr>
            <a:r>
              <a:rPr b="1" lang="en-US" sz="2800" spc="-1" strike="noStrike">
                <a:solidFill>
                  <a:srgbClr val="fbeedc"/>
                </a:solidFill>
                <a:latin typeface="Consolas"/>
              </a:rPr>
              <a:t>}</a:t>
            </a:r>
            <a:endParaRPr b="0" lang="en-US" sz="2800" spc="-1" strike="noStrike">
              <a:latin typeface="Arial"/>
            </a:endParaRPr>
          </a:p>
        </p:txBody>
      </p:sp>
      <p:pic>
        <p:nvPicPr>
          <p:cNvPr id="259" name="Picture 12" descr=""/>
          <p:cNvPicPr/>
          <p:nvPr/>
        </p:nvPicPr>
        <p:blipFill>
          <a:blip r:embed="rId1"/>
          <a:stretch/>
        </p:blipFill>
        <p:spPr>
          <a:xfrm>
            <a:off x="6392520" y="1498320"/>
            <a:ext cx="5208480" cy="1929240"/>
          </a:xfrm>
          <a:prstGeom prst="rect">
            <a:avLst/>
          </a:prstGeom>
          <a:ln>
            <a:noFill/>
          </a:ln>
        </p:spPr>
      </p:pic>
      <p:sp>
        <p:nvSpPr>
          <p:cNvPr id="260" name="CustomShape 6"/>
          <p:cNvSpPr/>
          <p:nvPr/>
        </p:nvSpPr>
        <p:spPr>
          <a:xfrm>
            <a:off x="4847400" y="2980080"/>
            <a:ext cx="1447560" cy="1020240"/>
          </a:xfrm>
          <a:prstGeom prst="wedgeRoundRectCallout">
            <a:avLst>
              <a:gd name="adj1" fmla="val 84298"/>
              <a:gd name="adj2" fmla="val -5656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width: 600px</a:t>
            </a:r>
            <a:endParaRPr b="0" lang="en-US" sz="2800" spc="-1" strike="noStrike">
              <a:latin typeface="Arial"/>
            </a:endParaRPr>
          </a:p>
        </p:txBody>
      </p:sp>
      <p:sp>
        <p:nvSpPr>
          <p:cNvPr id="261" name="CustomShape 7"/>
          <p:cNvSpPr/>
          <p:nvPr/>
        </p:nvSpPr>
        <p:spPr>
          <a:xfrm>
            <a:off x="9188640" y="3170520"/>
            <a:ext cx="2528640" cy="1020240"/>
          </a:xfrm>
          <a:prstGeom prst="wedgeRoundRectCallout">
            <a:avLst>
              <a:gd name="adj1" fmla="val -59683"/>
              <a:gd name="adj2" fmla="val -7963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width: 50% * 600px = 300px</a:t>
            </a:r>
            <a:endParaRPr b="0" lang="en-US" sz="2800" spc="-1" strike="noStrike">
              <a:latin typeface="Arial"/>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0563615F-4130-4ADC-A10C-86CABFDF23F8}" type="slidenum">
              <a:rPr b="0" lang="en-US" sz="1000" spc="-1" strike="noStrike">
                <a:solidFill>
                  <a:srgbClr val="ffffff"/>
                </a:solidFill>
                <a:latin typeface="Calibri"/>
              </a:rPr>
              <a:t>1</a:t>
            </a:fld>
            <a:endParaRPr b="0" lang="en-US" sz="1000" spc="-1" strike="noStrike">
              <a:latin typeface="Times New Roman"/>
            </a:endParaRPr>
          </a:p>
        </p:txBody>
      </p:sp>
      <p:sp>
        <p:nvSpPr>
          <p:cNvPr id="263"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Calculated CSS Values: calc(…) Function</a:t>
            </a:r>
            <a:endParaRPr b="0" lang="en-US" sz="4000" spc="-1" strike="noStrike">
              <a:solidFill>
                <a:srgbClr val="ffffff"/>
              </a:solidFill>
              <a:latin typeface="Calibri"/>
            </a:endParaRPr>
          </a:p>
        </p:txBody>
      </p:sp>
      <p:pic>
        <p:nvPicPr>
          <p:cNvPr id="264" name="Picture 7" descr=""/>
          <p:cNvPicPr/>
          <p:nvPr/>
        </p:nvPicPr>
        <p:blipFill>
          <a:blip r:embed="rId1"/>
          <a:stretch/>
        </p:blipFill>
        <p:spPr>
          <a:xfrm>
            <a:off x="6772320" y="1179000"/>
            <a:ext cx="4938120" cy="2605320"/>
          </a:xfrm>
          <a:prstGeom prst="rect">
            <a:avLst/>
          </a:prstGeom>
          <a:ln>
            <a:noFill/>
          </a:ln>
        </p:spPr>
      </p:pic>
      <p:sp>
        <p:nvSpPr>
          <p:cNvPr id="265" name="CustomShape 3"/>
          <p:cNvSpPr/>
          <p:nvPr/>
        </p:nvSpPr>
        <p:spPr>
          <a:xfrm>
            <a:off x="620640" y="1143000"/>
            <a:ext cx="5245560" cy="3075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&lt;div id="outer-div"&gt;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Outer-div: 200px</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&lt;div id="inner-div"&gt;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Inner-div: 100%</a:t>
            </a:r>
            <a:r>
              <a:rPr b="1" lang="en-US" sz="2800" spc="-1" strike="noStrike">
                <a:solidFill>
                  <a:srgbClr val="fbeedc"/>
                </a:solidFill>
                <a:latin typeface="Calibri"/>
              </a:rPr>
              <a:t> </a:t>
            </a:r>
            <a:r>
              <a:rPr b="1" lang="en-US" sz="2800" spc="-1" strike="noStrike">
                <a:solidFill>
                  <a:srgbClr val="fbeedc"/>
                </a:solidFill>
                <a:latin typeface="Consolas"/>
              </a:rPr>
              <a:t>-</a:t>
            </a:r>
            <a:r>
              <a:rPr b="1" lang="en-US" sz="2800" spc="-1" strike="noStrike">
                <a:solidFill>
                  <a:srgbClr val="fbeedc"/>
                </a:solidFill>
                <a:latin typeface="Calibri"/>
              </a:rPr>
              <a:t> </a:t>
            </a:r>
            <a:r>
              <a:rPr b="1" lang="en-US" sz="2800" spc="-1" strike="noStrike">
                <a:solidFill>
                  <a:srgbClr val="fbeedc"/>
                </a:solidFill>
                <a:latin typeface="Consolas"/>
              </a:rPr>
              <a:t>20px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266" name="CustomShape 4"/>
          <p:cNvSpPr/>
          <p:nvPr/>
        </p:nvSpPr>
        <p:spPr>
          <a:xfrm>
            <a:off x="608040" y="4125600"/>
            <a:ext cx="5257440" cy="2223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#outer-div </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width: 200px;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height: 80px;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text-align: center; }</a:t>
            </a:r>
            <a:endParaRPr b="0" lang="en-US" sz="2800" spc="-1" strike="noStrike">
              <a:latin typeface="Arial"/>
            </a:endParaRPr>
          </a:p>
          <a:p>
            <a:pPr>
              <a:lnSpc>
                <a:spcPct val="100000"/>
              </a:lnSpc>
            </a:pPr>
            <a:r>
              <a:rPr b="1" lang="en-US" sz="2800" spc="-1" strike="noStrike">
                <a:solidFill>
                  <a:srgbClr val="f3cd60"/>
                </a:solidFill>
                <a:latin typeface="Consolas"/>
              </a:rPr>
              <a:t>#inner-div </a:t>
            </a:r>
            <a:r>
              <a:rPr b="1" lang="en-US" sz="2800" spc="-1" strike="noStrike">
                <a:solidFill>
                  <a:srgbClr val="fbeedc"/>
                </a:solidFill>
                <a:latin typeface="Consolas"/>
              </a:rPr>
              <a:t>{</a:t>
            </a:r>
            <a:endParaRPr b="0" lang="en-US" sz="2800" spc="-1" strike="noStrike">
              <a:latin typeface="Arial"/>
            </a:endParaRPr>
          </a:p>
        </p:txBody>
      </p:sp>
      <p:sp>
        <p:nvSpPr>
          <p:cNvPr id="267" name="CustomShape 5"/>
          <p:cNvSpPr/>
          <p:nvPr/>
        </p:nvSpPr>
        <p:spPr>
          <a:xfrm>
            <a:off x="6170760" y="4119480"/>
            <a:ext cx="5395320" cy="2649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width: calc(100%</a:t>
            </a:r>
            <a:r>
              <a:rPr b="1" lang="en-US" sz="2800" spc="-1" strike="noStrike">
                <a:solidFill>
                  <a:srgbClr val="f3cd60"/>
                </a:solidFill>
                <a:latin typeface="Calibri"/>
              </a:rPr>
              <a:t> </a:t>
            </a:r>
            <a:r>
              <a:rPr b="1" lang="en-US" sz="2800" spc="-1" strike="noStrike">
                <a:solidFill>
                  <a:srgbClr val="f3cd60"/>
                </a:solidFill>
                <a:latin typeface="Consolas"/>
              </a:rPr>
              <a:t>-</a:t>
            </a:r>
            <a:r>
              <a:rPr b="1" lang="en-US" sz="2800" spc="-1" strike="noStrike">
                <a:solidFill>
                  <a:srgbClr val="f3cd60"/>
                </a:solidFill>
                <a:latin typeface="Calibri"/>
              </a:rPr>
              <a:t> </a:t>
            </a:r>
            <a:r>
              <a:rPr b="1" lang="en-US" sz="2800" spc="-1" strike="noStrike">
                <a:solidFill>
                  <a:srgbClr val="f3cd60"/>
                </a:solidFill>
                <a:latin typeface="Consolas"/>
              </a:rPr>
              <a:t>20px);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height: 50px;</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text-align: center;</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margin: 0 auto;</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line-height: 50px;}</a:t>
            </a:r>
            <a:endParaRPr b="0" lang="en-US" sz="2800" spc="-1" strike="noStrike">
              <a:latin typeface="Arial"/>
            </a:endParaRPr>
          </a:p>
        </p:txBody>
      </p:sp>
      <p:sp>
        <p:nvSpPr>
          <p:cNvPr id="268" name="CustomShape 6"/>
          <p:cNvSpPr/>
          <p:nvPr/>
        </p:nvSpPr>
        <p:spPr>
          <a:xfrm>
            <a:off x="5180040" y="1036800"/>
            <a:ext cx="1447560" cy="1020240"/>
          </a:xfrm>
          <a:prstGeom prst="wedgeRoundRectCallout">
            <a:avLst>
              <a:gd name="adj1" fmla="val 104950"/>
              <a:gd name="adj2" fmla="val 4920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width: 200px</a:t>
            </a:r>
            <a:endParaRPr b="0" lang="en-US" sz="2800" spc="-1" strike="noStrike">
              <a:latin typeface="Arial"/>
            </a:endParaRPr>
          </a:p>
        </p:txBody>
      </p:sp>
      <p:sp>
        <p:nvSpPr>
          <p:cNvPr id="269" name="CustomShape 7"/>
          <p:cNvSpPr/>
          <p:nvPr/>
        </p:nvSpPr>
        <p:spPr>
          <a:xfrm>
            <a:off x="3746520" y="3053880"/>
            <a:ext cx="2619360" cy="1517760"/>
          </a:xfrm>
          <a:prstGeom prst="wedgeRoundRectCallout">
            <a:avLst>
              <a:gd name="adj1" fmla="val 94239"/>
              <a:gd name="adj2" fmla="val -6110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width:</a:t>
            </a:r>
            <a:br/>
            <a:r>
              <a:rPr b="1" lang="en-US" sz="2800" spc="-1" strike="noStrike">
                <a:solidFill>
                  <a:srgbClr val="fbeedc"/>
                </a:solidFill>
                <a:latin typeface="Calibri"/>
              </a:rPr>
              <a:t>100% * 200px</a:t>
            </a:r>
            <a:br/>
            <a:r>
              <a:rPr b="1" lang="en-US" sz="2800" spc="-1" strike="noStrike">
                <a:solidFill>
                  <a:srgbClr val="fbeedc"/>
                </a:solidFill>
                <a:latin typeface="Calibri"/>
              </a:rPr>
              <a:t>- 20px = 180px</a:t>
            </a:r>
            <a:endParaRPr b="0" lang="en-US" sz="2800" spc="-1" strike="noStrike">
              <a:latin typeface="Arial"/>
            </a:endParaRPr>
          </a:p>
        </p:txBody>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A9A829F1-E7F1-4B46-86F9-32A9E0D02783}" type="slidenum">
              <a:rPr b="0" lang="en-US" sz="1000" spc="-1" strike="noStrike">
                <a:solidFill>
                  <a:srgbClr val="ffffff"/>
                </a:solidFill>
                <a:latin typeface="Calibri"/>
              </a:rPr>
              <a:t>1</a:t>
            </a:fld>
            <a:endParaRPr b="0" lang="en-US" sz="1000" spc="-1" strike="noStrike">
              <a:latin typeface="Times New Roman"/>
            </a:endParaRPr>
          </a:p>
        </p:txBody>
      </p:sp>
      <p:sp>
        <p:nvSpPr>
          <p:cNvPr id="271"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Problem: Plan Page</a:t>
            </a:r>
            <a:endParaRPr b="0" lang="en-US" sz="4000" spc="-1" strike="noStrike">
              <a:solidFill>
                <a:srgbClr val="ffffff"/>
              </a:solidFill>
              <a:latin typeface="Calibri"/>
            </a:endParaRPr>
          </a:p>
        </p:txBody>
      </p:sp>
      <p:sp>
        <p:nvSpPr>
          <p:cNvPr id="272" name="CustomShape 3"/>
          <p:cNvSpPr/>
          <p:nvPr/>
        </p:nvSpPr>
        <p:spPr>
          <a:xfrm>
            <a:off x="590760" y="6259680"/>
            <a:ext cx="1100700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ffffff"/>
                </a:solidFill>
                <a:latin typeface="Calibri"/>
              </a:rPr>
              <a:t>Check your solution here: </a:t>
            </a:r>
            <a:r>
              <a:rPr b="0" lang="en-US" sz="2400" spc="-1" strike="noStrike" u="sng">
                <a:solidFill>
                  <a:srgbClr val="f6c781"/>
                </a:solidFill>
                <a:uFillTx/>
                <a:latin typeface="Calibri"/>
                <a:hlinkClick r:id="rId1"/>
              </a:rPr>
              <a:t>https://judge.softuni.bg/Contests/608</a:t>
            </a:r>
            <a:r>
              <a:rPr b="0" lang="en-US" sz="2400" spc="-1" strike="noStrike">
                <a:solidFill>
                  <a:srgbClr val="ffffff"/>
                </a:solidFill>
                <a:latin typeface="Calibri"/>
              </a:rPr>
              <a:t> </a:t>
            </a:r>
            <a:endParaRPr b="0" lang="en-US" sz="2400" spc="-1" strike="noStrike">
              <a:latin typeface="Arial"/>
            </a:endParaRPr>
          </a:p>
        </p:txBody>
      </p:sp>
      <p:pic>
        <p:nvPicPr>
          <p:cNvPr id="273" name="Picture 8" descr=""/>
          <p:cNvPicPr/>
          <p:nvPr/>
        </p:nvPicPr>
        <p:blipFill>
          <a:blip r:embed="rId2"/>
          <a:stretch/>
        </p:blipFill>
        <p:spPr>
          <a:xfrm>
            <a:off x="1217520" y="990720"/>
            <a:ext cx="9753120" cy="499572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13F60A6-13C9-4D7B-BB49-2ACB3E791F0E}" type="slidenum">
              <a:rPr b="0" lang="en-US" sz="1000" spc="-1" strike="noStrike">
                <a:solidFill>
                  <a:srgbClr val="ffffff"/>
                </a:solidFill>
                <a:latin typeface="Calibri"/>
              </a:rPr>
              <a:t>1</a:t>
            </a:fld>
            <a:endParaRPr b="0" lang="en-US" sz="1000" spc="-1" strike="noStrike">
              <a:latin typeface="Times New Roman"/>
            </a:endParaRPr>
          </a:p>
        </p:txBody>
      </p:sp>
      <p:sp>
        <p:nvSpPr>
          <p:cNvPr id="275"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Plan Page – CSS</a:t>
            </a:r>
            <a:endParaRPr b="0" lang="en-US" sz="4000" spc="-1" strike="noStrike">
              <a:solidFill>
                <a:srgbClr val="ffffff"/>
              </a:solidFill>
              <a:latin typeface="Calibri"/>
            </a:endParaRPr>
          </a:p>
        </p:txBody>
      </p:sp>
      <p:sp>
        <p:nvSpPr>
          <p:cNvPr id="276" name="CustomShape 3"/>
          <p:cNvSpPr/>
          <p:nvPr/>
        </p:nvSpPr>
        <p:spPr>
          <a:xfrm>
            <a:off x="398160" y="1151280"/>
            <a:ext cx="5467320" cy="4881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body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background: url('plan-page.jpg’);</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background-size: cover;</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font-size: 16px;</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font-family: Lato, sans-serif;</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section </a:t>
            </a:r>
            <a:r>
              <a:rPr b="1" lang="en-US" sz="2600" spc="-1" strike="noStrike">
                <a:solidFill>
                  <a:srgbClr val="fbeec9"/>
                </a:solidFill>
                <a:latin typeface="Consolas"/>
              </a:rPr>
              <a:t>{</a:t>
            </a:r>
            <a:endParaRPr b="0" lang="en-US" sz="2600" spc="-1" strike="noStrike">
              <a:latin typeface="Arial"/>
            </a:endParaRPr>
          </a:p>
          <a:p>
            <a:pPr>
              <a:lnSpc>
                <a:spcPct val="110000"/>
              </a:lnSpc>
            </a:pPr>
            <a:r>
              <a:rPr b="1" lang="en-US" sz="2600" spc="-1" strike="noStrike">
                <a:solidFill>
                  <a:srgbClr val="fbeec9"/>
                </a:solidFill>
                <a:latin typeface="Consolas"/>
              </a:rPr>
              <a:t>  </a:t>
            </a:r>
            <a:r>
              <a:rPr b="1" lang="en-US" sz="2600" spc="-1" strike="noStrike">
                <a:solidFill>
                  <a:srgbClr val="fbeec9"/>
                </a:solidFill>
                <a:latin typeface="Consolas"/>
              </a:rPr>
              <a:t>text-align: center;</a:t>
            </a:r>
            <a:endParaRPr b="0" lang="en-US" sz="2600" spc="-1" strike="noStrike">
              <a:latin typeface="Arial"/>
            </a:endParaRPr>
          </a:p>
          <a:p>
            <a:pPr>
              <a:lnSpc>
                <a:spcPct val="110000"/>
              </a:lnSpc>
            </a:pPr>
            <a:r>
              <a:rPr b="1" lang="en-US" sz="2600" spc="-1" strike="noStrike">
                <a:solidFill>
                  <a:srgbClr val="fbeec9"/>
                </a:solidFill>
                <a:latin typeface="Consolas"/>
              </a:rPr>
              <a:t>}</a:t>
            </a:r>
            <a:endParaRPr b="0" lang="en-US" sz="2600" spc="-1" strike="noStrike">
              <a:latin typeface="Arial"/>
            </a:endParaRPr>
          </a:p>
        </p:txBody>
      </p:sp>
      <p:sp>
        <p:nvSpPr>
          <p:cNvPr id="277" name="CustomShape 4"/>
          <p:cNvSpPr/>
          <p:nvPr/>
        </p:nvSpPr>
        <p:spPr>
          <a:xfrm>
            <a:off x="6399360" y="1151280"/>
            <a:ext cx="5378040" cy="4881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background-color: #262626;</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display: inline-block;</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23%;</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80px 20px 0 20px;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 5px solid #424242;</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#a1a1a1;</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77">
                                            <p:txEl>
                                              <p:pRg st="0" end="10"/>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277">
                                            <p:txEl>
                                              <p:pRg st="153" end="15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77">
                                            <p:txEl>
                                              <p:pRg st="10" end="39"/>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77">
                                            <p:txEl>
                                              <p:pRg st="39" end="6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77">
                                            <p:txEl>
                                              <p:pRg st="64"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77">
                                            <p:txEl>
                                              <p:pRg st="78" end="10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77">
                                            <p:txEl>
                                              <p:pRg st="106" end="13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77">
                                            <p:txEl>
                                              <p:pRg st="135" end="15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Software-University-Foundation</Template>
  <TotalTime>312</TotalTime>
  <Application>LibreOffice/5.4.6.2$Linux_X86_64 LibreOffice_project/40m0$Build-2</Application>
  <Words>1419</Words>
  <Paragraphs>275</Paragraphs>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2018-04-23T01:31:25Z</dcterms:modified>
  <cp:revision>106</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