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480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441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/>
        </p14:section>
        <p14:section name="HTML Structure" id="{BC4A3995-4CED-4320-A673-95328C9C809D}">
          <p14:sldIdLst>
            <p14:sldId id="480"/>
            <p14:sldId id="481"/>
            <p14:sldId id="482"/>
          </p14:sldIdLst>
        </p14:section>
        <p14:section name="Semantic Structural Tags" id="{2FA857F2-C393-45A5-AD30-0C3C8B714273}">
          <p14:sldIdLst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Tables" id="{5237EFA9-ED7E-4A55-BB2F-CAE86D4040AA}">
          <p14:sldIdLst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  <p14:section name="Conclusion" id="{10E03AB1-9AA8-4E86-9A64-D741901E50A2}">
          <p14:sldIdLst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432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04/22/18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04/22/18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04/22/18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9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39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9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avicon-generato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39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elements for each HTML document:</a:t>
            </a:r>
          </a:p>
          <a:p>
            <a:pPr marL="628650" lvl="1" indent="-266700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&lt;!DOCTYPE&gt;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html&gt;</a:t>
            </a:r>
            <a:r>
              <a:rPr lang="en-US" dirty="0"/>
              <a:t> element</a:t>
            </a:r>
          </a:p>
          <a:p>
            <a:pPr marL="608013" lvl="1" indent="-246063"/>
            <a:r>
              <a:rPr lang="en-US" dirty="0"/>
              <a:t>All the content of the Web page is inside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&lt;html&gt;</a:t>
            </a:r>
            <a:r>
              <a:rPr lang="en-US" dirty="0"/>
              <a:t>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436" y="4191000"/>
            <a:ext cx="10518776" cy="205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432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Navigation Bar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0514" y="1295400"/>
            <a:ext cx="11508898" cy="4512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dirty="0">
                <a:solidFill>
                  <a:srgbClr val="FBEEDC"/>
                </a:solidFill>
              </a:rPr>
              <a:t>Create a HTML page with navigation bar like the shown below</a:t>
            </a:r>
          </a:p>
          <a:p>
            <a:r>
              <a:rPr lang="en-US" dirty="0">
                <a:solidFill>
                  <a:srgbClr val="F3CD60"/>
                </a:solidFill>
              </a:rPr>
              <a:t>Hints: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BEEDC"/>
                </a:solidFill>
              </a:rPr>
              <a:t>Modify the HTML</a:t>
            </a:r>
            <a:br>
              <a:rPr lang="en-US" dirty="0">
                <a:solidFill>
                  <a:srgbClr val="FBEEDC"/>
                </a:solidFill>
              </a:rPr>
            </a:br>
            <a:r>
              <a:rPr lang="en-US" dirty="0">
                <a:solidFill>
                  <a:srgbClr val="FBEEDC"/>
                </a:solidFill>
              </a:rPr>
              <a:t>code from the</a:t>
            </a:r>
            <a:br>
              <a:rPr lang="en-US" dirty="0">
                <a:solidFill>
                  <a:srgbClr val="FBEEDC"/>
                </a:solidFill>
              </a:rPr>
            </a:br>
            <a:r>
              <a:rPr lang="en-US" dirty="0">
                <a:solidFill>
                  <a:srgbClr val="FBEEDC"/>
                </a:solidFill>
              </a:rPr>
              <a:t>previous slide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BEEDC"/>
                </a:solidFill>
              </a:rPr>
              <a:t>Write some CSS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2392699"/>
            <a:ext cx="6858000" cy="35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1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Navigation Bar (CSS)</a:t>
            </a:r>
            <a:endParaRPr lang="en-GB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111" y="1066800"/>
            <a:ext cx="5241634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#ccc;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nav#topmenu ul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list-style: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#444;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97599" y="1066800"/>
            <a:ext cx="5395800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nav#topmenu li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24px;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40px;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40px;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inline-block;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20px;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nav#topmenu a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text-decoration: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111" y="6225463"/>
            <a:ext cx="1097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https://judge.softuni.bg/Contests/395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6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en-US" noProof="1"/>
              <a:t> </a:t>
            </a:r>
            <a:r>
              <a:rPr lang="en-US" dirty="0"/>
              <a:t>–</a:t>
            </a:r>
            <a:r>
              <a:rPr lang="en-US" noProof="1"/>
              <a:t> holds a document or section header</a:t>
            </a:r>
            <a:endParaRPr lang="en-GB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GB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Semantic Tags: Header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07712" y="3181928"/>
            <a:ext cx="10368300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GB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&lt;h1&gt;Google buys Nest&lt;/h1&gt;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&lt;p&gt;Posted at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&lt;time datetime="2014-01-13T11:34"&gt;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11:34AM, 13th January 2014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&lt;/time&gt;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&lt;p&gt;The acquisition brings …&lt;/p&gt;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04" y="1770613"/>
            <a:ext cx="4519128" cy="2601552"/>
          </a:xfrm>
          <a:prstGeom prst="rect">
            <a:avLst/>
          </a:prstGeom>
        </p:spPr>
      </p:pic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2373968" y="2435563"/>
            <a:ext cx="3767106" cy="1032693"/>
          </a:xfrm>
          <a:prstGeom prst="wedgeRoundRectCallout">
            <a:avLst>
              <a:gd name="adj1" fmla="val -65683"/>
              <a:gd name="adj2" fmla="val 632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title + posted article date</a:t>
            </a:r>
            <a:endParaRPr lang="en-US" sz="28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19938" y="2187017"/>
            <a:ext cx="4419600" cy="10377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9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2411" y="2296976"/>
            <a:ext cx="6486599" cy="3420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1412" y="951411"/>
            <a:ext cx="9703078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&lt;header&gt;…&lt;/header&gt;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&lt;nav&gt;…&lt;/nav&gt;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&lt;h1&gt;Guitars&lt;/h1&gt;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&lt;p&gt;The greatest guitars …&lt;/p&gt;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&lt;h2&gt;Gibson SG&lt;/h2&gt;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&lt;p&gt;…&lt;/p&gt;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&lt;footer&gt;…&lt;/footer&gt;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Semantic Tags: Main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77705" y="5376428"/>
            <a:ext cx="3733800" cy="1008442"/>
          </a:xfrm>
          <a:prstGeom prst="wedgeRoundRectCallout">
            <a:avLst>
              <a:gd name="adj1" fmla="val -67651"/>
              <a:gd name="adj2" fmla="val -571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/>
              <a:t>Use only one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&lt;main&gt;</a:t>
            </a:r>
            <a:r>
              <a:rPr lang="en-US" sz="2800" noProof="1"/>
              <a:t> tag in the document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37212" y="1535706"/>
            <a:ext cx="2646082" cy="1052969"/>
          </a:xfrm>
          <a:prstGeom prst="wedgeRoundRectCallout">
            <a:avLst>
              <a:gd name="adj1" fmla="val -79608"/>
              <a:gd name="adj2" fmla="val 415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/>
              <a:t>Holds the main page content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581" y="1096783"/>
            <a:ext cx="2993825" cy="41861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791575" y="2209800"/>
            <a:ext cx="2847976" cy="2209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05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r>
              <a:rPr lang="en-US" sz="3200" dirty="0"/>
              <a:t> –</a:t>
            </a:r>
            <a:r>
              <a:rPr lang="bg-BG" sz="3200" dirty="0"/>
              <a:t> </a:t>
            </a:r>
            <a:r>
              <a:rPr lang="en-GB" sz="3200" dirty="0"/>
              <a:t>a group of related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Tags: Section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05" y="3581400"/>
            <a:ext cx="995781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Heading</a:t>
            </a:r>
            <a:r>
              <a:rPr lang="en-GB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src="bird.jpg"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  <a:endParaRPr lang="en-US" sz="32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496" y="1981200"/>
            <a:ext cx="3286587" cy="3969045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78731" y="2362199"/>
            <a:ext cx="4419601" cy="1053153"/>
          </a:xfrm>
          <a:prstGeom prst="wedgeRoundRectCallout">
            <a:avLst>
              <a:gd name="adj1" fmla="val -37838"/>
              <a:gd name="adj2" fmla="val 988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/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noProof="1"/>
              <a:t> </a:t>
            </a:r>
            <a:r>
              <a:rPr lang="en-US" sz="2800" dirty="0"/>
              <a:t>…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&lt;h6&gt;</a:t>
            </a:r>
            <a:r>
              <a:rPr lang="en-US" sz="2800" noProof="1"/>
              <a:t> to define the topic for the section </a:t>
            </a:r>
          </a:p>
        </p:txBody>
      </p:sp>
    </p:spTree>
    <p:extLst>
      <p:ext uri="{BB962C8B-B14F-4D97-AF65-F5344CB8AC3E}">
        <p14:creationId xmlns:p14="http://schemas.microsoft.com/office/powerpoint/2010/main" val="27680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40463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Create a HTML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</a:p>
          <a:p>
            <a:pPr lvl="1"/>
            <a:r>
              <a:rPr lang="en-US" sz="3000" dirty="0"/>
              <a:t>Holding a few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en-US" sz="3000" dirty="0"/>
              <a:t> elements with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</a:p>
          <a:p>
            <a:pPr lvl="1"/>
            <a:r>
              <a:rPr lang="en-US" sz="3000" dirty="0"/>
              <a:t>Like shown on the screenshot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Page Content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563165"/>
            <a:ext cx="8259592" cy="43521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35896" y="1893564"/>
            <a:ext cx="8004313" cy="19222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Rectangle 9"/>
          <p:cNvSpPr/>
          <p:nvPr/>
        </p:nvSpPr>
        <p:spPr>
          <a:xfrm>
            <a:off x="3998273" y="2015074"/>
            <a:ext cx="3276600" cy="10633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402357" y="2312735"/>
            <a:ext cx="1995600" cy="634302"/>
          </a:xfrm>
          <a:prstGeom prst="wedgeRoundRectCallout">
            <a:avLst>
              <a:gd name="adj1" fmla="val -80742"/>
              <a:gd name="adj2" fmla="val -39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35896" y="3962400"/>
            <a:ext cx="8004313" cy="1828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837612" y="4425474"/>
            <a:ext cx="2209800" cy="634302"/>
          </a:xfrm>
          <a:prstGeom prst="wedgeRoundRectCallout">
            <a:avLst>
              <a:gd name="adj1" fmla="val -76889"/>
              <a:gd name="adj2" fmla="val 527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837612" y="3696279"/>
            <a:ext cx="2209800" cy="634302"/>
          </a:xfrm>
          <a:prstGeom prst="wedgeRoundRectCallout">
            <a:avLst>
              <a:gd name="adj1" fmla="val -76736"/>
              <a:gd name="adj2" fmla="val -526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</a:p>
        </p:txBody>
      </p:sp>
    </p:spTree>
    <p:extLst>
      <p:ext uri="{BB962C8B-B14F-4D97-AF65-F5344CB8AC3E}">
        <p14:creationId xmlns:p14="http://schemas.microsoft.com/office/powerpoint/2010/main" val="45835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Page Content (HTML)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7657" y="1125161"/>
            <a:ext cx="1077351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&lt;h1&gt;Just another day&lt;/h1&gt;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&lt;p&gt;Written by…&lt;/p&gt;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blog…&lt;/p&gt;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</a:t>
            </a:r>
            <a:r>
              <a:rPr lang="bg-BG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</a:t>
            </a:r>
            <a:r>
              <a:rPr lang="bg-BG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put the next article here</a:t>
            </a:r>
            <a:r>
              <a:rPr lang="bg-BG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756" y="6203867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https://judge.softuni.bg/Contests/395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509" y="1581123"/>
            <a:ext cx="4851026" cy="253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7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Page Content (CSS)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340108"/>
            <a:ext cx="4724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#ccc;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margin-left: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4412" y="1340108"/>
            <a:ext cx="5105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28px;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 &gt; p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&gt; p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24px;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34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1114177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&lt;aside&gt;</a:t>
            </a:r>
            <a:r>
              <a:rPr lang="en-US" dirty="0"/>
              <a:t> – 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sidebar</a:t>
            </a:r>
            <a:r>
              <a:rPr lang="en-US" dirty="0"/>
              <a:t> (left / right navigation)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Tags: Aside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2378894"/>
            <a:ext cx="10668000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&lt;aside&gt;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&lt;h2&gt;Blogroll&lt;/h2&gt;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&lt;li&gt;&lt;a href="#"&gt;My Friend&lt;/a&gt;&lt;/li&gt;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&lt;li&gt;&lt;a href="#"&gt;My Other Friend&lt;/a&gt;&lt;/li&gt;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&lt;li&gt;&lt;a href="#"&gt;My Best Friend&lt;/a&gt;&lt;/li&gt;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&lt;/aside&gt;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-91013" r="9227" b="10754"/>
          <a:stretch/>
        </p:blipFill>
        <p:spPr>
          <a:xfrm>
            <a:off x="5332413" y="1952071"/>
            <a:ext cx="6221526" cy="1897185"/>
          </a:xfrm>
          <a:prstGeom prst="roundRect">
            <a:avLst>
              <a:gd name="adj" fmla="val 793"/>
            </a:avLst>
          </a:prstGeom>
          <a:solidFill>
            <a:schemeClr val="tx1"/>
          </a:solidFill>
        </p:spPr>
      </p:pic>
      <p:sp>
        <p:nvSpPr>
          <p:cNvPr id="11" name="Rectangle 10"/>
          <p:cNvSpPr/>
          <p:nvPr/>
        </p:nvSpPr>
        <p:spPr>
          <a:xfrm>
            <a:off x="5417848" y="2041240"/>
            <a:ext cx="3048000" cy="17179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2" name="Rectangle 11"/>
          <p:cNvSpPr/>
          <p:nvPr/>
        </p:nvSpPr>
        <p:spPr>
          <a:xfrm>
            <a:off x="8700768" y="2041240"/>
            <a:ext cx="2764588" cy="17179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275012" y="1952071"/>
            <a:ext cx="1786859" cy="1066801"/>
          </a:xfrm>
          <a:prstGeom prst="wedgeRoundRectCallout">
            <a:avLst>
              <a:gd name="adj1" fmla="val 82755"/>
              <a:gd name="adj2" fmla="val 395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/>
              <a:t>Main site content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803681" y="2294082"/>
            <a:ext cx="1786859" cy="1066801"/>
          </a:xfrm>
          <a:prstGeom prst="wedgeRoundRectCallout">
            <a:avLst>
              <a:gd name="adj1" fmla="val 79654"/>
              <a:gd name="adj2" fmla="val 360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/>
              <a:t>Sidebar:</a:t>
            </a: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&lt;aside&gt;</a:t>
            </a:r>
          </a:p>
        </p:txBody>
      </p:sp>
    </p:spTree>
    <p:extLst>
      <p:ext uri="{BB962C8B-B14F-4D97-AF65-F5344CB8AC3E}">
        <p14:creationId xmlns:p14="http://schemas.microsoft.com/office/powerpoint/2010/main" val="6964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&lt;footer&gt;</a:t>
            </a:r>
            <a:r>
              <a:rPr lang="en-US" sz="3200" dirty="0"/>
              <a:t> – </a:t>
            </a:r>
            <a:r>
              <a:rPr lang="en-GB" sz="3200" dirty="0"/>
              <a:t>a document / section footer</a:t>
            </a:r>
            <a:endParaRPr lang="en-US" sz="32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Tags: Footer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8823" y="3454566"/>
            <a:ext cx="1066800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&lt;p&gt;Posted by: Hege Refsnes&lt;/p&gt;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&lt;p&gt;&lt;a href="someone@exam.uk"&gt;Contact...&lt;/a&gt;&lt;/p&gt;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&lt;p&gt;&amp;copy;copyright&lt;/p&gt;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&lt;/footer&gt;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044824" y="2650654"/>
            <a:ext cx="4191000" cy="976745"/>
          </a:xfrm>
          <a:prstGeom prst="wedgeRoundRectCallout">
            <a:avLst>
              <a:gd name="adj1" fmla="val -61506"/>
              <a:gd name="adj2" fmla="val 505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/>
            <a:r>
              <a:rPr lang="en-GB" sz="2600" dirty="0"/>
              <a:t>Document author + contact info + copyright info</a:t>
            </a:r>
            <a:endParaRPr lang="en-GB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23" y="2177580"/>
            <a:ext cx="33337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5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410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contains markup not visible to the user</a:t>
            </a:r>
          </a:p>
          <a:p>
            <a:pPr lvl="1"/>
            <a:r>
              <a:rPr lang="en-US" dirty="0"/>
              <a:t>But helps the browser to render correctly the HTML document</a:t>
            </a:r>
          </a:p>
          <a:p>
            <a:pPr>
              <a:spcBef>
                <a:spcPts val="1800"/>
              </a:spcBef>
            </a:pPr>
            <a:r>
              <a:rPr lang="en-US" dirty="0"/>
              <a:t>What is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definitions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</a:t>
            </a:r>
            <a:r>
              <a:rPr lang="en-US" dirty="0"/>
              <a:t> declarations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Scripts</a:t>
            </a:r>
            <a:r>
              <a:rPr lang="en-US" dirty="0"/>
              <a:t> declarations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722812" y="4294908"/>
            <a:ext cx="6934200" cy="11229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&lt;link rel="stylesheet" type="text/css"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="site.css"&gt;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22812" y="5712686"/>
            <a:ext cx="6934200" cy="6705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&lt;script src="main.js"&gt;&lt;/script&gt;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23060" y="3329914"/>
            <a:ext cx="6934200" cy="6705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&lt;meta charset="UTF-8"&gt;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28022" y="2590800"/>
            <a:ext cx="4648200" cy="620827"/>
          </a:xfrm>
          <a:prstGeom prst="wedgeRoundRectCallout">
            <a:avLst>
              <a:gd name="adj1" fmla="val -56008"/>
              <a:gd name="adj2" fmla="val 500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Specify the character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encoding</a:t>
            </a:r>
            <a:endParaRPr lang="bg-BG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Simple Website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0" y="1295400"/>
            <a:ext cx="10853362" cy="49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61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Simple Website (HTML + CSS)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7199" y="1107043"/>
            <a:ext cx="6286597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&lt;li&gt;&lt;a href="#"&gt;Home&lt;/a&gt;&lt;/li&gt;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 add the missing links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 use the code from prevous problem --&gt;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&amp;copy; Copyright 2009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&lt;/footer&gt;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1779" y="1107043"/>
            <a:ext cx="4255233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/* TODO: use the CSS from the previous problem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#444;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8067" y="4655403"/>
            <a:ext cx="5122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https://judge.softuni.bg/Contests/395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0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8" y="4181005"/>
            <a:ext cx="2317265" cy="22852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2" indent="-304747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dirty="0"/>
              <a:t> –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 to mark up a photo in a document:</a:t>
            </a:r>
            <a:endParaRPr lang="en-US" noProof="1"/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noProof="1"/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noProof="1"/>
          </a:p>
          <a:p>
            <a:pPr marL="0" lvl="2" indent="0">
              <a:buClr>
                <a:srgbClr val="F2B254"/>
              </a:buClr>
              <a:buSzPct val="100000"/>
              <a:buNone/>
            </a:pPr>
            <a:endParaRPr lang="en-US" noProof="1"/>
          </a:p>
          <a:p>
            <a:pPr marL="304747" lvl="2" indent="-304747">
              <a:buClr>
                <a:srgbClr val="F2B254"/>
              </a:buClr>
              <a:buSzPct val="10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 –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a caption for a figure element</a:t>
            </a:r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Tags: Figure + Figcaption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744184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Pulpit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Rock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…&lt;/p&gt;</a:t>
            </a:r>
            <a:endParaRPr lang="en-GB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&lt;figure&gt;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src="img_pulpit.jpg" alt="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…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&lt;/figure&gt;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098" y="1748009"/>
            <a:ext cx="2328216" cy="2168018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250261"/>
            <a:ext cx="8077200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&lt;p&gt;The Pulpit Rock …&lt;/p&gt;</a:t>
            </a:r>
            <a:endParaRPr lang="en-GB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&lt;figure&gt;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src="img_pulpit.jpg" alt="The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&lt;figcaption&gt;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Fig.1 - A view …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&lt;/figcaption&gt;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&lt;/figure&gt;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51412" y="1919811"/>
            <a:ext cx="4038600" cy="562131"/>
          </a:xfrm>
          <a:prstGeom prst="wedgeRoundRectCallout">
            <a:avLst>
              <a:gd name="adj1" fmla="val 60246"/>
              <a:gd name="adj2" fmla="val 458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Without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&lt;figcaption&gt;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446712" y="4419600"/>
            <a:ext cx="3543300" cy="562131"/>
          </a:xfrm>
          <a:prstGeom prst="wedgeRoundRectCallout">
            <a:avLst>
              <a:gd name="adj1" fmla="val 60246"/>
              <a:gd name="adj2" fmla="val 458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With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&lt;figcaption&gt;</a:t>
            </a:r>
          </a:p>
        </p:txBody>
      </p:sp>
    </p:spTree>
    <p:extLst>
      <p:ext uri="{BB962C8B-B14F-4D97-AF65-F5344CB8AC3E}">
        <p14:creationId xmlns:p14="http://schemas.microsoft.com/office/powerpoint/2010/main" val="152590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 marL="304747" lvl="2" indent="-304747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&lt;details&gt;</a:t>
            </a:r>
            <a:r>
              <a:rPr lang="en-US" dirty="0"/>
              <a:t> –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tag specifies additional details</a:t>
            </a:r>
            <a:endParaRPr lang="en-US" noProof="1"/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noProof="1"/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noProof="1"/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04747" lvl="2" indent="-304747">
              <a:buClr>
                <a:srgbClr val="F2B254"/>
              </a:buClr>
              <a:buSzPct val="10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summary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/>
              <a:t>– </a:t>
            </a:r>
            <a:r>
              <a:rPr lang="en-GB" dirty="0"/>
              <a:t>a visible heading for the 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&lt;details&gt; </a:t>
            </a:r>
          </a:p>
          <a:p>
            <a:pPr marL="0" lvl="2" indent="0">
              <a:buClr>
                <a:srgbClr val="F2B254"/>
              </a:buClr>
              <a:buSzPct val="100000"/>
              <a:buNone/>
            </a:pPr>
            <a:endParaRPr lang="en-US" dirty="0"/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dirty="0"/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dirty="0"/>
          </a:p>
          <a:p>
            <a:pPr marL="0" lvl="2" indent="0">
              <a:buClr>
                <a:srgbClr val="F2B254"/>
              </a:buClr>
              <a:buSzPct val="100000"/>
              <a:buNone/>
            </a:pPr>
            <a:r>
              <a:rPr lang="en-US" dirty="0"/>
              <a:t>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Tags: Details + Summary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1" y="1812288"/>
            <a:ext cx="7549267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&lt;details&gt;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&lt;p&gt;More info about the details.&lt;/p&gt;</a:t>
            </a: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&lt;/details&gt;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8025" y="4276659"/>
            <a:ext cx="755084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&lt;details&gt;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&lt;summary&gt;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details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&lt;/summary&gt;</a:t>
            </a: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&lt;p&gt;More info about the details.&lt;/p&gt;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&lt;/details&gt;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5" y="4190155"/>
            <a:ext cx="2762918" cy="692011"/>
          </a:xfrm>
          <a:prstGeom prst="roundRect">
            <a:avLst>
              <a:gd name="adj" fmla="val 2339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355" y="5713796"/>
            <a:ext cx="2767986" cy="653150"/>
          </a:xfrm>
          <a:prstGeom prst="roundRect">
            <a:avLst>
              <a:gd name="adj" fmla="val 2339"/>
            </a:avLst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943" y="2807306"/>
            <a:ext cx="2781824" cy="712780"/>
          </a:xfrm>
          <a:prstGeom prst="roundRect">
            <a:avLst>
              <a:gd name="adj" fmla="val 2339"/>
            </a:avLst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3943" y="1428144"/>
            <a:ext cx="2781824" cy="709093"/>
          </a:xfrm>
          <a:prstGeom prst="roundRect">
            <a:avLst>
              <a:gd name="adj" fmla="val 2339"/>
            </a:avLst>
          </a:prstGeom>
        </p:spPr>
      </p:pic>
      <p:sp>
        <p:nvSpPr>
          <p:cNvPr id="5" name="Down Arrow 4"/>
          <p:cNvSpPr/>
          <p:nvPr/>
        </p:nvSpPr>
        <p:spPr>
          <a:xfrm>
            <a:off x="9882455" y="2300137"/>
            <a:ext cx="304800" cy="344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209212" y="2266890"/>
            <a:ext cx="946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expand</a:t>
            </a:r>
            <a:endParaRPr lang="en-GB" sz="2000" dirty="0"/>
          </a:p>
        </p:txBody>
      </p:sp>
      <p:sp>
        <p:nvSpPr>
          <p:cNvPr id="13" name="Down Arrow 12"/>
          <p:cNvSpPr/>
          <p:nvPr/>
        </p:nvSpPr>
        <p:spPr>
          <a:xfrm>
            <a:off x="9871414" y="5130088"/>
            <a:ext cx="304800" cy="344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0138733" y="5097926"/>
            <a:ext cx="946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expand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512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/>
      <p:bldP spid="13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>
            <a:normAutofit/>
          </a:bodyPr>
          <a:lstStyle/>
          <a:p>
            <a:pPr marL="304747" lvl="2" indent="-304747">
              <a:buClr>
                <a:srgbClr val="F2B254"/>
              </a:buClr>
              <a:buSzPct val="10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&lt;time&gt;</a:t>
            </a:r>
            <a:r>
              <a:rPr lang="en-US" sz="2800" dirty="0"/>
              <a:t> </a:t>
            </a:r>
            <a:r>
              <a:rPr lang="en-US" dirty="0"/>
              <a:t>– </a:t>
            </a:r>
            <a:r>
              <a:rPr lang="en-GB" dirty="0"/>
              <a:t>a human-readable time</a:t>
            </a:r>
            <a:endParaRPr lang="en-US" noProof="1"/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noProof="1"/>
          </a:p>
          <a:p>
            <a:pPr marL="0" lvl="2" indent="0"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04747" lvl="2" indent="-304747"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 –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/>
              <a:t>contact  information for site author / owner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Tags: Time + Address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672972"/>
            <a:ext cx="9748548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 open at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&lt;time&gt;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10:00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&lt;/time&gt;</a:t>
            </a: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every morning.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3723144"/>
            <a:ext cx="974854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Street Address: Karlstraße 120&lt;br/&gt;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 Name: Germany&lt;br/&gt;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Tel: +49 1234 5678&lt;br/&gt;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Fax: +49 1234 5679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&lt;/address&gt;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1371600"/>
            <a:ext cx="5082601" cy="480707"/>
          </a:xfrm>
          <a:prstGeom prst="roundRect">
            <a:avLst>
              <a:gd name="adj" fmla="val 2339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924" y="4724400"/>
            <a:ext cx="4207889" cy="1559681"/>
          </a:xfrm>
          <a:prstGeom prst="roundRect">
            <a:avLst>
              <a:gd name="adj" fmla="val 1155"/>
            </a:avLst>
          </a:prstGeom>
        </p:spPr>
      </p:pic>
    </p:spTree>
    <p:extLst>
      <p:ext uri="{BB962C8B-B14F-4D97-AF65-F5344CB8AC3E}">
        <p14:creationId xmlns:p14="http://schemas.microsoft.com/office/powerpoint/2010/main" val="20731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03744"/>
            <a:ext cx="11804822" cy="5570355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tags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creating tables: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&lt;table&gt;</a:t>
            </a:r>
            <a:r>
              <a:rPr lang="en-GB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&lt;tr&gt;</a:t>
            </a:r>
            <a:r>
              <a:rPr lang="en-GB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&lt;td&gt;</a:t>
            </a:r>
            <a:endParaRPr lang="en-GB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HTML Tables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3" y="1905000"/>
            <a:ext cx="105156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&lt;table&gt;</a:t>
            </a: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 &lt;tr&gt;</a:t>
            </a: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   &lt;td&gt;</a:t>
            </a:r>
            <a:r>
              <a:rPr lang="bg-BG" sz="2800" dirty="0">
                <a:solidFill>
                  <a:schemeClr val="tx2"/>
                </a:solidFill>
              </a:rPr>
              <a:t>Cell 1.1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&lt;/td&gt;</a:t>
            </a:r>
          </a:p>
          <a:p>
            <a:r>
              <a:rPr lang="bg-BG" sz="2800" dirty="0"/>
              <a:t>   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&lt;td&gt;</a:t>
            </a:r>
            <a:r>
              <a:rPr lang="bg-BG" sz="2800" dirty="0">
                <a:solidFill>
                  <a:schemeClr val="tx2"/>
                </a:solidFill>
              </a:rPr>
              <a:t>Cell 1.2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&lt;/td&gt;</a:t>
            </a: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 &lt;/tr&gt;</a:t>
            </a: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 &lt;tr&gt;</a:t>
            </a: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   &lt;td&gt;</a:t>
            </a:r>
            <a:r>
              <a:rPr lang="bg-BG" sz="2800" dirty="0">
                <a:solidFill>
                  <a:schemeClr val="tx2"/>
                </a:solidFill>
              </a:rPr>
              <a:t>Cell 2.1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&lt;/td&gt;</a:t>
            </a: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   &lt;td&gt;</a:t>
            </a:r>
            <a:r>
              <a:rPr lang="bg-BG" sz="2800" dirty="0">
                <a:solidFill>
                  <a:schemeClr val="tx2"/>
                </a:solidFill>
              </a:rPr>
              <a:t>Cell 2.2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&lt;/td&gt;</a:t>
            </a: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 &lt;/tr&gt;</a:t>
            </a: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&lt;/table&gt;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484812" y="2122426"/>
            <a:ext cx="3276600" cy="1047750"/>
          </a:xfrm>
          <a:prstGeom prst="wedgeRoundRectCallout">
            <a:avLst>
              <a:gd name="adj1" fmla="val -87794"/>
              <a:gd name="adj2" fmla="val -304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table defined by the </a:t>
            </a:r>
            <a:r>
              <a:rPr lang="en-US" sz="28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tag</a:t>
            </a:r>
            <a:endParaRPr lang="bg-BG" sz="28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01524" y="3400113"/>
            <a:ext cx="2590800" cy="1067955"/>
          </a:xfrm>
          <a:prstGeom prst="wedgeRoundRectCallout">
            <a:avLst>
              <a:gd name="adj1" fmla="val -97378"/>
              <a:gd name="adj2" fmla="val 328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defined by the </a:t>
            </a:r>
            <a:r>
              <a:rPr lang="en-US" sz="28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&lt;tr&gt;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tag</a:t>
            </a:r>
            <a:endParaRPr lang="bg-BG" sz="28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071358" y="4698005"/>
            <a:ext cx="2685472" cy="1528502"/>
          </a:xfrm>
          <a:prstGeom prst="wedgeRoundRectCallout">
            <a:avLst>
              <a:gd name="adj1" fmla="val -80058"/>
              <a:gd name="adj2" fmla="val -326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data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defined by the </a:t>
            </a:r>
            <a:r>
              <a:rPr lang="en-US" sz="28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tag</a:t>
            </a:r>
            <a:endParaRPr lang="bg-BG" sz="28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342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542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Complete tables </a:t>
            </a:r>
            <a:r>
              <a:rPr lang="en-US" dirty="0">
                <a:solidFill>
                  <a:srgbClr val="FBEEDC"/>
                </a:solidFill>
              </a:rPr>
              <a:t>use best practices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5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BEEDC"/>
                </a:solidFill>
              </a:rPr>
              <a:t>There are </a:t>
            </a:r>
            <a:r>
              <a:rPr lang="en-US" dirty="0">
                <a:solidFill>
                  <a:srgbClr val="F3CD60"/>
                </a:solidFill>
              </a:rPr>
              <a:t>three</a:t>
            </a:r>
            <a:r>
              <a:rPr lang="en-US" dirty="0">
                <a:solidFill>
                  <a:srgbClr val="FBEEDC"/>
                </a:solidFill>
              </a:rPr>
              <a:t> specific parts</a:t>
            </a:r>
            <a:br>
              <a:rPr lang="en-US" dirty="0">
                <a:solidFill>
                  <a:srgbClr val="FBEEDC"/>
                </a:solidFill>
              </a:rPr>
            </a:br>
            <a:r>
              <a:rPr lang="en-US" dirty="0">
                <a:solidFill>
                  <a:srgbClr val="FBEEDC"/>
                </a:solidFill>
              </a:rPr>
              <a:t>in every table: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3CD60"/>
                </a:solidFill>
              </a:rPr>
              <a:t>Table header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3CD60"/>
                </a:solidFill>
              </a:rPr>
              <a:t>Table body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3CD60"/>
                </a:solidFill>
              </a:rPr>
              <a:t>Table footer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BEEDC"/>
                </a:solidFill>
              </a:rPr>
              <a:t>Each table part holds rows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&lt;tr&gt;</a:t>
            </a:r>
            <a:r>
              <a:rPr lang="en-US" dirty="0">
                <a:solidFill>
                  <a:srgbClr val="FBEEDC"/>
                </a:solidFill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FBEEDC"/>
                </a:solidFill>
              </a:rPr>
              <a:t>Rows hold cells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FBEEDC"/>
                </a:solidFill>
              </a:rPr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td&gt;</a:t>
            </a:r>
            <a:r>
              <a:rPr lang="en-US" dirty="0" smtClean="0">
                <a:solidFill>
                  <a:srgbClr val="FBEEDC"/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Complete HTML Tables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61212" y="1828800"/>
            <a:ext cx="42672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&lt;table&gt;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&lt;thead&gt;…&lt;/thead&gt;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&lt;tbody&gt;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tx2"/>
                </a:solidFill>
              </a:rPr>
              <a:t>&lt;tr&gt;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&lt;td&gt;</a:t>
            </a:r>
            <a:r>
              <a:rPr lang="en-US" sz="2800" dirty="0">
                <a:solidFill>
                  <a:schemeClr val="tx2"/>
                </a:solidFill>
              </a:rPr>
              <a:t>Mark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&lt;/td&gt;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&lt;td&gt;</a:t>
            </a:r>
            <a:r>
              <a:rPr lang="en-US" sz="2800" dirty="0">
                <a:solidFill>
                  <a:schemeClr val="tx2"/>
                </a:solidFill>
              </a:rPr>
              <a:t>5,75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&lt;/td&gt;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tx2"/>
                </a:solidFill>
              </a:rPr>
              <a:t>&lt;/tr&gt;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&lt;/tbody&gt;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&lt;tfoot&gt;</a:t>
            </a:r>
            <a:r>
              <a:rPr lang="en-US" sz="2800" dirty="0">
                <a:solidFill>
                  <a:schemeClr val="tx2"/>
                </a:solidFill>
              </a:rPr>
              <a:t>…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&lt;/tfoot&gt;</a:t>
            </a:r>
          </a:p>
          <a:p>
            <a:r>
              <a:rPr lang="en-US" sz="2800" dirty="0">
                <a:solidFill>
                  <a:schemeClr val="tx2"/>
                </a:solidFill>
              </a:rPr>
              <a:t>&lt;/table&gt;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189412" y="3849974"/>
            <a:ext cx="1905000" cy="484632"/>
          </a:xfrm>
          <a:prstGeom prst="rightArrow">
            <a:avLst>
              <a:gd name="adj1" fmla="val 4783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89656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27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header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&lt;thead&gt;</a:t>
            </a: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header content</a:t>
            </a:r>
            <a:b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an HTML table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&lt;tr&gt;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cells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body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&lt;tr&gt;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</a:t>
            </a:r>
            <a:endParaRPr lang="en-US" dirty="0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footer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&lt;tfoot&gt;</a:t>
            </a: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footer content</a:t>
            </a:r>
            <a:b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an HTML table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&lt;tr&gt;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HTML Tables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85012" y="383024"/>
            <a:ext cx="4495800" cy="60939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&lt;thead&gt;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&lt;th&gt;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&lt;/th&gt;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&lt;th&gt;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Mark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&lt;/th&gt;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&lt;/thead&gt;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&lt;!-- TODO: &lt;tbody&gt; --&gt;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&lt;tfoot&gt;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4.12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&lt;/tfoot&gt;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67806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5141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BEEDC"/>
                </a:solidFill>
              </a:rPr>
              <a:t>Merge rows and columns</a:t>
            </a:r>
            <a:endParaRPr lang="bg-BG" dirty="0">
              <a:solidFill>
                <a:srgbClr val="FBEEDC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FBEEDC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rgbClr val="FBEEDC"/>
                </a:solidFill>
              </a:rPr>
              <a:t>Columns</a:t>
            </a:r>
            <a:endParaRPr lang="bg-BG" sz="3200" dirty="0">
              <a:solidFill>
                <a:srgbClr val="FBEED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Complete HTML Tables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111" y="4128506"/>
            <a:ext cx="20665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Cell [1,1]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951802" y="4128505"/>
            <a:ext cx="2106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Cell [1,2]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8110" y="5443265"/>
            <a:ext cx="4436077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/>
              <a:t>Cell [2,1]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894543" y="2505363"/>
            <a:ext cx="5488852" cy="66716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FBEEDC"/>
                </a:solidFill>
              </a:rPr>
              <a:t>Rows </a:t>
            </a:r>
            <a:endParaRPr lang="bg-BG" dirty="0">
              <a:solidFill>
                <a:srgbClr val="FBEEDC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231336" y="4128506"/>
            <a:ext cx="2011798" cy="1368000"/>
          </a:xfrm>
          <a:custGeom>
            <a:avLst/>
            <a:gdLst>
              <a:gd name="connsiteX0" fmla="*/ 0 w 2011798"/>
              <a:gd name="connsiteY0" fmla="*/ 0 h 587441"/>
              <a:gd name="connsiteX1" fmla="*/ 2011798 w 2011798"/>
              <a:gd name="connsiteY1" fmla="*/ 0 h 587441"/>
              <a:gd name="connsiteX2" fmla="*/ 2011798 w 2011798"/>
              <a:gd name="connsiteY2" fmla="*/ 587441 h 587441"/>
              <a:gd name="connsiteX3" fmla="*/ 0 w 2011798"/>
              <a:gd name="connsiteY3" fmla="*/ 587441 h 587441"/>
              <a:gd name="connsiteX4" fmla="*/ 0 w 2011798"/>
              <a:gd name="connsiteY4" fmla="*/ 0 h 587441"/>
              <a:gd name="connsiteX0" fmla="*/ 0 w 2011798"/>
              <a:gd name="connsiteY0" fmla="*/ 0 h 1719556"/>
              <a:gd name="connsiteX1" fmla="*/ 2011798 w 2011798"/>
              <a:gd name="connsiteY1" fmla="*/ 0 h 1719556"/>
              <a:gd name="connsiteX2" fmla="*/ 2011798 w 2011798"/>
              <a:gd name="connsiteY2" fmla="*/ 587441 h 1719556"/>
              <a:gd name="connsiteX3" fmla="*/ 14515 w 2011798"/>
              <a:gd name="connsiteY3" fmla="*/ 1719556 h 1719556"/>
              <a:gd name="connsiteX4" fmla="*/ 0 w 2011798"/>
              <a:gd name="connsiteY4" fmla="*/ 0 h 1719556"/>
              <a:gd name="connsiteX0" fmla="*/ 0 w 2026312"/>
              <a:gd name="connsiteY0" fmla="*/ 0 h 1734070"/>
              <a:gd name="connsiteX1" fmla="*/ 2011798 w 2026312"/>
              <a:gd name="connsiteY1" fmla="*/ 0 h 1734070"/>
              <a:gd name="connsiteX2" fmla="*/ 2026312 w 2026312"/>
              <a:gd name="connsiteY2" fmla="*/ 1734070 h 1734070"/>
              <a:gd name="connsiteX3" fmla="*/ 14515 w 2026312"/>
              <a:gd name="connsiteY3" fmla="*/ 1719556 h 1734070"/>
              <a:gd name="connsiteX4" fmla="*/ 0 w 2026312"/>
              <a:gd name="connsiteY4" fmla="*/ 0 h 1734070"/>
              <a:gd name="connsiteX0" fmla="*/ 0 w 2026312"/>
              <a:gd name="connsiteY0" fmla="*/ 0 h 1734070"/>
              <a:gd name="connsiteX1" fmla="*/ 2011798 w 2026312"/>
              <a:gd name="connsiteY1" fmla="*/ 0 h 1734070"/>
              <a:gd name="connsiteX2" fmla="*/ 2026312 w 2026312"/>
              <a:gd name="connsiteY2" fmla="*/ 1734070 h 1734070"/>
              <a:gd name="connsiteX3" fmla="*/ 14515 w 2026312"/>
              <a:gd name="connsiteY3" fmla="*/ 1705042 h 1734070"/>
              <a:gd name="connsiteX4" fmla="*/ 0 w 2026312"/>
              <a:gd name="connsiteY4" fmla="*/ 0 h 1734070"/>
              <a:gd name="connsiteX0" fmla="*/ 0 w 2026312"/>
              <a:gd name="connsiteY0" fmla="*/ 0 h 1734070"/>
              <a:gd name="connsiteX1" fmla="*/ 2011798 w 2026312"/>
              <a:gd name="connsiteY1" fmla="*/ 0 h 1734070"/>
              <a:gd name="connsiteX2" fmla="*/ 2026312 w 2026312"/>
              <a:gd name="connsiteY2" fmla="*/ 1734070 h 1734070"/>
              <a:gd name="connsiteX3" fmla="*/ 1 w 2026312"/>
              <a:gd name="connsiteY3" fmla="*/ 1734070 h 1734070"/>
              <a:gd name="connsiteX4" fmla="*/ 0 w 2026312"/>
              <a:gd name="connsiteY4" fmla="*/ 0 h 1734070"/>
              <a:gd name="connsiteX0" fmla="*/ 0 w 2026312"/>
              <a:gd name="connsiteY0" fmla="*/ 0 h 1734070"/>
              <a:gd name="connsiteX1" fmla="*/ 2011798 w 2026312"/>
              <a:gd name="connsiteY1" fmla="*/ 0 h 1734070"/>
              <a:gd name="connsiteX2" fmla="*/ 2026312 w 2026312"/>
              <a:gd name="connsiteY2" fmla="*/ 1734070 h 1734070"/>
              <a:gd name="connsiteX3" fmla="*/ 1 w 2026312"/>
              <a:gd name="connsiteY3" fmla="*/ 1588927 h 1734070"/>
              <a:gd name="connsiteX4" fmla="*/ 0 w 2026312"/>
              <a:gd name="connsiteY4" fmla="*/ 0 h 1734070"/>
              <a:gd name="connsiteX0" fmla="*/ 0 w 2011798"/>
              <a:gd name="connsiteY0" fmla="*/ 0 h 1646984"/>
              <a:gd name="connsiteX1" fmla="*/ 2011798 w 2011798"/>
              <a:gd name="connsiteY1" fmla="*/ 0 h 1646984"/>
              <a:gd name="connsiteX2" fmla="*/ 2011798 w 2011798"/>
              <a:gd name="connsiteY2" fmla="*/ 1646984 h 1646984"/>
              <a:gd name="connsiteX3" fmla="*/ 1 w 2011798"/>
              <a:gd name="connsiteY3" fmla="*/ 1588927 h 1646984"/>
              <a:gd name="connsiteX4" fmla="*/ 0 w 2011798"/>
              <a:gd name="connsiteY4" fmla="*/ 0 h 1646984"/>
              <a:gd name="connsiteX0" fmla="*/ 0 w 2011798"/>
              <a:gd name="connsiteY0" fmla="*/ 0 h 1588927"/>
              <a:gd name="connsiteX1" fmla="*/ 2011798 w 2011798"/>
              <a:gd name="connsiteY1" fmla="*/ 0 h 1588927"/>
              <a:gd name="connsiteX2" fmla="*/ 1997284 w 2011798"/>
              <a:gd name="connsiteY2" fmla="*/ 1588927 h 1588927"/>
              <a:gd name="connsiteX3" fmla="*/ 1 w 2011798"/>
              <a:gd name="connsiteY3" fmla="*/ 1588927 h 1588927"/>
              <a:gd name="connsiteX4" fmla="*/ 0 w 2011798"/>
              <a:gd name="connsiteY4" fmla="*/ 0 h 1588927"/>
              <a:gd name="connsiteX0" fmla="*/ 0 w 2011798"/>
              <a:gd name="connsiteY0" fmla="*/ 0 h 1588927"/>
              <a:gd name="connsiteX1" fmla="*/ 2011798 w 2011798"/>
              <a:gd name="connsiteY1" fmla="*/ 0 h 1588927"/>
              <a:gd name="connsiteX2" fmla="*/ 2011798 w 2011798"/>
              <a:gd name="connsiteY2" fmla="*/ 1588927 h 1588927"/>
              <a:gd name="connsiteX3" fmla="*/ 1 w 2011798"/>
              <a:gd name="connsiteY3" fmla="*/ 1588927 h 1588927"/>
              <a:gd name="connsiteX4" fmla="*/ 0 w 2011798"/>
              <a:gd name="connsiteY4" fmla="*/ 0 h 15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798" h="1588927">
                <a:moveTo>
                  <a:pt x="0" y="0"/>
                </a:moveTo>
                <a:lnTo>
                  <a:pt x="2011798" y="0"/>
                </a:lnTo>
                <a:lnTo>
                  <a:pt x="2011798" y="1588927"/>
                </a:lnTo>
                <a:lnTo>
                  <a:pt x="1" y="1588927"/>
                </a:lnTo>
                <a:cubicBezTo>
                  <a:pt x="1" y="1010904"/>
                  <a:pt x="0" y="578023"/>
                  <a:pt x="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9000"/>
              </a:spcBef>
              <a:spcAft>
                <a:spcPts val="9000"/>
              </a:spcAft>
            </a:pPr>
            <a:r>
              <a:rPr lang="en-US" dirty="0"/>
              <a:t>Cell [1,1]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9220871" y="4132871"/>
            <a:ext cx="2106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Cell [1,2]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220871" y="4886550"/>
            <a:ext cx="2106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Cell [2,2]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42406" y="3242369"/>
            <a:ext cx="2060775" cy="617721"/>
          </a:xfrm>
          <a:prstGeom prst="wedgeRoundRectCallout">
            <a:avLst>
              <a:gd name="adj1" fmla="val 20057"/>
              <a:gd name="adj2" fmla="val 856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colspan="1"</a:t>
            </a:r>
            <a:endParaRPr lang="bg-BG" sz="28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114655" y="3249571"/>
            <a:ext cx="2011680" cy="610519"/>
          </a:xfrm>
          <a:prstGeom prst="wedgeRoundRectCallout">
            <a:avLst>
              <a:gd name="adj1" fmla="val -20899"/>
              <a:gd name="adj2" fmla="val 861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colspan="1"</a:t>
            </a:r>
            <a:endParaRPr lang="bg-BG" sz="28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5237724" y="5768186"/>
            <a:ext cx="2106200" cy="577312"/>
          </a:xfrm>
          <a:prstGeom prst="wedgeRoundRectCallout">
            <a:avLst>
              <a:gd name="adj1" fmla="val -84897"/>
              <a:gd name="adj2" fmla="val -488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colspan="2"</a:t>
            </a:r>
            <a:endParaRPr lang="bg-BG" sz="28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894543" y="3242368"/>
            <a:ext cx="2181069" cy="614457"/>
          </a:xfrm>
          <a:prstGeom prst="wedgeRoundRectCallout">
            <a:avLst>
              <a:gd name="adj1" fmla="val 20698"/>
              <a:gd name="adj2" fmla="val 859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rowspan="2"</a:t>
            </a:r>
            <a:endParaRPr lang="bg-BG" sz="28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9220871" y="3245682"/>
            <a:ext cx="2183746" cy="577312"/>
          </a:xfrm>
          <a:prstGeom prst="wedgeRoundRectCallout">
            <a:avLst>
              <a:gd name="adj1" fmla="val 4497"/>
              <a:gd name="adj2" fmla="val 989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rowspan="1"</a:t>
            </a:r>
            <a:endParaRPr lang="bg-BG" sz="28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7654496" y="5768186"/>
            <a:ext cx="2183746" cy="577312"/>
          </a:xfrm>
          <a:prstGeom prst="wedgeRoundRectCallout">
            <a:avLst>
              <a:gd name="adj1" fmla="val 37039"/>
              <a:gd name="adj2" fmla="val -888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rowspan="1"</a:t>
            </a:r>
            <a:endParaRPr lang="bg-BG" sz="2800" dirty="0"/>
          </a:p>
        </p:txBody>
      </p:sp>
      <p:sp>
        <p:nvSpPr>
          <p:cNvPr id="21" name="Text Placeholder 5"/>
          <p:cNvSpPr txBox="1">
            <a:spLocks/>
          </p:cNvSpPr>
          <p:nvPr/>
        </p:nvSpPr>
        <p:spPr>
          <a:xfrm>
            <a:off x="646131" y="1752459"/>
            <a:ext cx="10680940" cy="648997"/>
          </a:xfrm>
          <a:custGeom>
            <a:avLst/>
            <a:gdLst>
              <a:gd name="connsiteX0" fmla="*/ 0 w 2011798"/>
              <a:gd name="connsiteY0" fmla="*/ 0 h 587441"/>
              <a:gd name="connsiteX1" fmla="*/ 2011798 w 2011798"/>
              <a:gd name="connsiteY1" fmla="*/ 0 h 587441"/>
              <a:gd name="connsiteX2" fmla="*/ 2011798 w 2011798"/>
              <a:gd name="connsiteY2" fmla="*/ 587441 h 587441"/>
              <a:gd name="connsiteX3" fmla="*/ 0 w 2011798"/>
              <a:gd name="connsiteY3" fmla="*/ 587441 h 587441"/>
              <a:gd name="connsiteX4" fmla="*/ 0 w 2011798"/>
              <a:gd name="connsiteY4" fmla="*/ 0 h 587441"/>
              <a:gd name="connsiteX0" fmla="*/ 0 w 2011798"/>
              <a:gd name="connsiteY0" fmla="*/ 0 h 1719556"/>
              <a:gd name="connsiteX1" fmla="*/ 2011798 w 2011798"/>
              <a:gd name="connsiteY1" fmla="*/ 0 h 1719556"/>
              <a:gd name="connsiteX2" fmla="*/ 2011798 w 2011798"/>
              <a:gd name="connsiteY2" fmla="*/ 587441 h 1719556"/>
              <a:gd name="connsiteX3" fmla="*/ 14515 w 2011798"/>
              <a:gd name="connsiteY3" fmla="*/ 1719556 h 1719556"/>
              <a:gd name="connsiteX4" fmla="*/ 0 w 2011798"/>
              <a:gd name="connsiteY4" fmla="*/ 0 h 1719556"/>
              <a:gd name="connsiteX0" fmla="*/ 0 w 2026312"/>
              <a:gd name="connsiteY0" fmla="*/ 0 h 1734070"/>
              <a:gd name="connsiteX1" fmla="*/ 2011798 w 2026312"/>
              <a:gd name="connsiteY1" fmla="*/ 0 h 1734070"/>
              <a:gd name="connsiteX2" fmla="*/ 2026312 w 2026312"/>
              <a:gd name="connsiteY2" fmla="*/ 1734070 h 1734070"/>
              <a:gd name="connsiteX3" fmla="*/ 14515 w 2026312"/>
              <a:gd name="connsiteY3" fmla="*/ 1719556 h 1734070"/>
              <a:gd name="connsiteX4" fmla="*/ 0 w 2026312"/>
              <a:gd name="connsiteY4" fmla="*/ 0 h 1734070"/>
              <a:gd name="connsiteX0" fmla="*/ 0 w 2026312"/>
              <a:gd name="connsiteY0" fmla="*/ 0 h 1734070"/>
              <a:gd name="connsiteX1" fmla="*/ 2011798 w 2026312"/>
              <a:gd name="connsiteY1" fmla="*/ 0 h 1734070"/>
              <a:gd name="connsiteX2" fmla="*/ 2026312 w 2026312"/>
              <a:gd name="connsiteY2" fmla="*/ 1734070 h 1734070"/>
              <a:gd name="connsiteX3" fmla="*/ 14515 w 2026312"/>
              <a:gd name="connsiteY3" fmla="*/ 1705042 h 1734070"/>
              <a:gd name="connsiteX4" fmla="*/ 0 w 2026312"/>
              <a:gd name="connsiteY4" fmla="*/ 0 h 1734070"/>
              <a:gd name="connsiteX0" fmla="*/ 0 w 2026312"/>
              <a:gd name="connsiteY0" fmla="*/ 0 h 1734070"/>
              <a:gd name="connsiteX1" fmla="*/ 2011798 w 2026312"/>
              <a:gd name="connsiteY1" fmla="*/ 0 h 1734070"/>
              <a:gd name="connsiteX2" fmla="*/ 2026312 w 2026312"/>
              <a:gd name="connsiteY2" fmla="*/ 1734070 h 1734070"/>
              <a:gd name="connsiteX3" fmla="*/ 1 w 2026312"/>
              <a:gd name="connsiteY3" fmla="*/ 1734070 h 1734070"/>
              <a:gd name="connsiteX4" fmla="*/ 0 w 2026312"/>
              <a:gd name="connsiteY4" fmla="*/ 0 h 1734070"/>
              <a:gd name="connsiteX0" fmla="*/ 0 w 2026312"/>
              <a:gd name="connsiteY0" fmla="*/ 0 h 1734070"/>
              <a:gd name="connsiteX1" fmla="*/ 2011798 w 2026312"/>
              <a:gd name="connsiteY1" fmla="*/ 0 h 1734070"/>
              <a:gd name="connsiteX2" fmla="*/ 2026312 w 2026312"/>
              <a:gd name="connsiteY2" fmla="*/ 1734070 h 1734070"/>
              <a:gd name="connsiteX3" fmla="*/ 1 w 2026312"/>
              <a:gd name="connsiteY3" fmla="*/ 1588927 h 1734070"/>
              <a:gd name="connsiteX4" fmla="*/ 0 w 2026312"/>
              <a:gd name="connsiteY4" fmla="*/ 0 h 1734070"/>
              <a:gd name="connsiteX0" fmla="*/ 0 w 2011798"/>
              <a:gd name="connsiteY0" fmla="*/ 0 h 1646984"/>
              <a:gd name="connsiteX1" fmla="*/ 2011798 w 2011798"/>
              <a:gd name="connsiteY1" fmla="*/ 0 h 1646984"/>
              <a:gd name="connsiteX2" fmla="*/ 2011798 w 2011798"/>
              <a:gd name="connsiteY2" fmla="*/ 1646984 h 1646984"/>
              <a:gd name="connsiteX3" fmla="*/ 1 w 2011798"/>
              <a:gd name="connsiteY3" fmla="*/ 1588927 h 1646984"/>
              <a:gd name="connsiteX4" fmla="*/ 0 w 2011798"/>
              <a:gd name="connsiteY4" fmla="*/ 0 h 1646984"/>
              <a:gd name="connsiteX0" fmla="*/ 0 w 2011798"/>
              <a:gd name="connsiteY0" fmla="*/ 0 h 1588927"/>
              <a:gd name="connsiteX1" fmla="*/ 2011798 w 2011798"/>
              <a:gd name="connsiteY1" fmla="*/ 0 h 1588927"/>
              <a:gd name="connsiteX2" fmla="*/ 1997284 w 2011798"/>
              <a:gd name="connsiteY2" fmla="*/ 1588927 h 1588927"/>
              <a:gd name="connsiteX3" fmla="*/ 1 w 2011798"/>
              <a:gd name="connsiteY3" fmla="*/ 1588927 h 1588927"/>
              <a:gd name="connsiteX4" fmla="*/ 0 w 2011798"/>
              <a:gd name="connsiteY4" fmla="*/ 0 h 1588927"/>
              <a:gd name="connsiteX0" fmla="*/ 0 w 2011798"/>
              <a:gd name="connsiteY0" fmla="*/ 0 h 1588927"/>
              <a:gd name="connsiteX1" fmla="*/ 2011798 w 2011798"/>
              <a:gd name="connsiteY1" fmla="*/ 0 h 1588927"/>
              <a:gd name="connsiteX2" fmla="*/ 2011798 w 2011798"/>
              <a:gd name="connsiteY2" fmla="*/ 1588927 h 1588927"/>
              <a:gd name="connsiteX3" fmla="*/ 1 w 2011798"/>
              <a:gd name="connsiteY3" fmla="*/ 1588927 h 1588927"/>
              <a:gd name="connsiteX4" fmla="*/ 0 w 2011798"/>
              <a:gd name="connsiteY4" fmla="*/ 0 h 15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798" h="1588927">
                <a:moveTo>
                  <a:pt x="0" y="0"/>
                </a:moveTo>
                <a:lnTo>
                  <a:pt x="2011798" y="0"/>
                </a:lnTo>
                <a:lnTo>
                  <a:pt x="2011798" y="1588927"/>
                </a:lnTo>
                <a:lnTo>
                  <a:pt x="1" y="1588927"/>
                </a:lnTo>
                <a:cubicBezTo>
                  <a:pt x="1" y="1010904"/>
                  <a:pt x="0" y="578023"/>
                  <a:pt x="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9000"/>
              </a:spcBef>
              <a:spcAft>
                <a:spcPts val="9000"/>
              </a:spcAft>
            </a:pPr>
            <a:r>
              <a:rPr lang="en-US" sz="2800" dirty="0">
                <a:solidFill>
                  <a:schemeClr val="tx2"/>
                </a:solidFill>
              </a:rPr>
              <a:t>&lt;td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colspan="2"</a:t>
            </a:r>
            <a:r>
              <a:rPr lang="en-US" sz="2800" dirty="0">
                <a:solidFill>
                  <a:schemeClr val="tx2"/>
                </a:solidFill>
              </a:rPr>
              <a:t>&gt;Sum: $180&lt;/td&gt;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8426527" y="4635541"/>
            <a:ext cx="639686" cy="330899"/>
          </a:xfrm>
          <a:prstGeom prst="rightArrow">
            <a:avLst>
              <a:gd name="adj1" fmla="val 4783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Right Arrow 22"/>
          <p:cNvSpPr/>
          <p:nvPr/>
        </p:nvSpPr>
        <p:spPr>
          <a:xfrm rot="5400000">
            <a:off x="2554121" y="4957765"/>
            <a:ext cx="460502" cy="307230"/>
          </a:xfrm>
          <a:prstGeom prst="rightArrow">
            <a:avLst>
              <a:gd name="adj1" fmla="val 4783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6714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HTML table like the screenshot below: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Exam Results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39" y="2064787"/>
            <a:ext cx="7619535" cy="44602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23356" y="2519743"/>
            <a:ext cx="7246424" cy="936299"/>
          </a:xfrm>
          <a:prstGeom prst="rect">
            <a:avLst/>
          </a:prstGeom>
          <a:solidFill>
            <a:schemeClr val="accent1">
              <a:lumMod val="50000"/>
              <a:alpha val="30196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423356" y="3456042"/>
            <a:ext cx="7246424" cy="2431763"/>
          </a:xfrm>
          <a:prstGeom prst="rect">
            <a:avLst/>
          </a:prstGeom>
          <a:solidFill>
            <a:schemeClr val="accent1">
              <a:lumMod val="50000"/>
              <a:alpha val="30196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23356" y="5887808"/>
            <a:ext cx="7246424" cy="441516"/>
          </a:xfrm>
          <a:prstGeom prst="rect">
            <a:avLst/>
          </a:prstGeom>
          <a:solidFill>
            <a:schemeClr val="accent1">
              <a:lumMod val="50000"/>
              <a:alpha val="30196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ounded Rectangular Callout 15"/>
          <p:cNvSpPr/>
          <p:nvPr/>
        </p:nvSpPr>
        <p:spPr>
          <a:xfrm>
            <a:off x="9066212" y="1066800"/>
            <a:ext cx="2599804" cy="2227296"/>
          </a:xfrm>
          <a:prstGeom prst="wedgeRoundRectCallout">
            <a:avLst>
              <a:gd name="adj1" fmla="val -82049"/>
              <a:gd name="adj2" fmla="val 359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&lt;thead&gt;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&lt;tr&gt;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&lt;th&gt;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</a:rPr>
              <a:t>…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&lt;/th&gt;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&lt;/tr&gt;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&lt;/thead&gt;</a:t>
            </a:r>
          </a:p>
        </p:txBody>
      </p:sp>
      <p:sp>
        <p:nvSpPr>
          <p:cNvPr id="11" name="Rounded Rectangular Callout 15"/>
          <p:cNvSpPr/>
          <p:nvPr/>
        </p:nvSpPr>
        <p:spPr>
          <a:xfrm>
            <a:off x="522809" y="3846944"/>
            <a:ext cx="2130790" cy="1371600"/>
          </a:xfrm>
          <a:prstGeom prst="wedgeRoundRectCallout">
            <a:avLst>
              <a:gd name="adj1" fmla="val 84324"/>
              <a:gd name="adj2" fmla="val -210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&lt;tbody&gt;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&lt;tr&gt;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</a:rPr>
              <a:t>…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&lt;/tr&gt;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&lt;/tbody&gt;</a:t>
            </a:r>
          </a:p>
        </p:txBody>
      </p:sp>
      <p:sp>
        <p:nvSpPr>
          <p:cNvPr id="12" name="Rounded Rectangular Callout 15"/>
          <p:cNvSpPr/>
          <p:nvPr/>
        </p:nvSpPr>
        <p:spPr>
          <a:xfrm>
            <a:off x="9447213" y="4365032"/>
            <a:ext cx="2218803" cy="1438455"/>
          </a:xfrm>
          <a:prstGeom prst="wedgeRoundRectCallout">
            <a:avLst>
              <a:gd name="adj1" fmla="val -88527"/>
              <a:gd name="adj2" fmla="val 533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&lt;tfoot&gt;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&lt;tr&gt;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</a:rPr>
              <a:t>…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&lt;/tr&gt;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&lt;/tfoot&gt;</a:t>
            </a:r>
          </a:p>
        </p:txBody>
      </p:sp>
    </p:spTree>
    <p:extLst>
      <p:ext uri="{BB962C8B-B14F-4D97-AF65-F5344CB8AC3E}">
        <p14:creationId xmlns:p14="http://schemas.microsoft.com/office/powerpoint/2010/main" val="29090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428" y="1143000"/>
            <a:ext cx="11579384" cy="5410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/>
              <a:t> tag – </a:t>
            </a:r>
            <a:r>
              <a:rPr lang="en-GB" dirty="0"/>
              <a:t>HTML document title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favicon</a:t>
            </a:r>
            <a:r>
              <a:rPr lang="en-US" dirty="0"/>
              <a:t> – a site icon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Favicon generator: </a:t>
            </a:r>
            <a:r>
              <a:rPr lang="en-US" dirty="0">
                <a:hlinkClick r:id="rId2"/>
              </a:rPr>
              <a:t>http://www.favicon-generator.org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15284" y="4607752"/>
            <a:ext cx="8631927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dirty="0">
                <a:solidFill>
                  <a:schemeClr val="tx2"/>
                </a:solidFill>
              </a:rPr>
              <a:t>&lt;link href="/favicon.ico"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rel="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shortcut icon</a:t>
            </a:r>
            <a:r>
              <a:rPr lang="en-US" sz="2800" dirty="0">
                <a:solidFill>
                  <a:schemeClr val="tx2"/>
                </a:solidFill>
              </a:rPr>
              <a:t>" type="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image/x-icon</a:t>
            </a:r>
            <a:r>
              <a:rPr lang="en-US" sz="2800" dirty="0">
                <a:solidFill>
                  <a:schemeClr val="tx2"/>
                </a:solidFill>
              </a:rPr>
              <a:t>"/&gt;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 Element: Title + Favicon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15284" y="1912021"/>
            <a:ext cx="7787634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dirty="0">
                <a:solidFill>
                  <a:schemeClr val="tx2"/>
                </a:solidFill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dirty="0"/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&lt;title&gt;</a:t>
            </a:r>
            <a:r>
              <a:rPr lang="en-US" sz="3200" dirty="0">
                <a:solidFill>
                  <a:schemeClr val="tx2"/>
                </a:solidFill>
              </a:rPr>
              <a:t>Home - …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dirty="0">
                <a:solidFill>
                  <a:schemeClr val="tx2"/>
                </a:solidFill>
              </a:rPr>
              <a:t>&lt;/head&gt;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13" y="3950479"/>
            <a:ext cx="3924300" cy="1084667"/>
          </a:xfrm>
          <a:prstGeom prst="rect">
            <a:avLst/>
          </a:prstGeom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944323" y="3932380"/>
            <a:ext cx="1517906" cy="569021"/>
          </a:xfrm>
          <a:prstGeom prst="wedgeRoundRectCallout">
            <a:avLst>
              <a:gd name="adj1" fmla="val 93454"/>
              <a:gd name="adj2" fmla="val -35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Favicon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645" y="1814690"/>
            <a:ext cx="3924300" cy="1828800"/>
          </a:xfrm>
          <a:prstGeom prst="rect">
            <a:avLst/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602918" y="1102614"/>
            <a:ext cx="1981200" cy="562969"/>
          </a:xfrm>
          <a:prstGeom prst="wedgeRoundRectCallout">
            <a:avLst>
              <a:gd name="adj1" fmla="val -55471"/>
              <a:gd name="adj2" fmla="val 1077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HTML title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Exam Results (HTML + CSS)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230154"/>
            <a:ext cx="109440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&lt;tr&gt;&lt;th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colspan="4"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&gt;Web Fundamentals&lt;/th&gt;&lt;/tr&gt;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class="bold"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&amp;#8470;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 put the rest &lt;td&gt; here …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 put the rest &lt;tr&gt; with &lt;td&gt; here … --&gt;</a:t>
            </a:r>
            <a:endParaRPr lang="en-US" sz="30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&lt;/tbody&gt;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30" y="1087479"/>
            <a:ext cx="7407282" cy="9510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530" y="2944293"/>
            <a:ext cx="7407282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Exam Results (More HTML + CSS)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2001" y="1034506"/>
            <a:ext cx="10922651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&lt;tr&gt;&lt;td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colspan="4" class="result"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&lt;!--TODO:--&gt;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001" y="2951016"/>
            <a:ext cx="58293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table, td, tr, th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#000000;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padding-left: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63381" y="2951016"/>
            <a:ext cx="4401271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.bold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.result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width: 400px;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padding-right: 5px;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756" y="6229925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https://judge.softuni.bg/Contests/395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2011966"/>
            <a:ext cx="8919221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 entities </a:t>
            </a:r>
            <a:r>
              <a:rPr lang="en-US" dirty="0"/>
              <a:t>show special characters in 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Entities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755" y="1910831"/>
            <a:ext cx="3414600" cy="4195080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967" y="2892063"/>
            <a:ext cx="385164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&lt;some-Text-example&gt;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12812" y="1981200"/>
            <a:ext cx="3124200" cy="678932"/>
          </a:xfrm>
          <a:prstGeom prst="wedgeRoundRectCallout">
            <a:avLst>
              <a:gd name="adj1" fmla="val 20596"/>
              <a:gd name="adj2" fmla="val 790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800" dirty="0"/>
              <a:t>Incorrect html-tag</a:t>
            </a:r>
            <a:endParaRPr lang="en-GB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967" y="4953000"/>
            <a:ext cx="5105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&amp;lt;some-Text-example&amp;gt;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3968" y="3686591"/>
            <a:ext cx="3461644" cy="997095"/>
          </a:xfrm>
          <a:prstGeom prst="wedgeRoundRectCallout">
            <a:avLst>
              <a:gd name="adj1" fmla="val -20502"/>
              <a:gd name="adj2" fmla="val 72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800" dirty="0"/>
              <a:t>Will display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&lt;some-Text-example&gt;</a:t>
            </a:r>
            <a:endParaRPr lang="en-GB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267" y="4019178"/>
            <a:ext cx="3079608" cy="496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167" y="1910831"/>
            <a:ext cx="3190636" cy="16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9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GB" sz="3200" dirty="0"/>
              <a:t>HTML document structure:</a:t>
            </a:r>
          </a:p>
          <a:p>
            <a:endParaRPr lang="en-US" sz="3200" dirty="0"/>
          </a:p>
          <a:p>
            <a:r>
              <a:rPr lang="en-US" sz="3200" dirty="0"/>
              <a:t>HTML semantic tags:</a:t>
            </a:r>
          </a:p>
          <a:p>
            <a:endParaRPr lang="en-US" sz="3200" dirty="0"/>
          </a:p>
          <a:p>
            <a:r>
              <a:rPr lang="en-US" sz="3200" dirty="0"/>
              <a:t>HTML table tags:</a:t>
            </a:r>
          </a:p>
          <a:p>
            <a:endParaRPr lang="en-US" sz="3200" dirty="0"/>
          </a:p>
          <a:p>
            <a:r>
              <a:rPr lang="en-US" sz="3200" dirty="0"/>
              <a:t>HTML entities:</a:t>
            </a:r>
          </a:p>
          <a:p>
            <a:endParaRPr lang="en-US" sz="3200" dirty="0"/>
          </a:p>
          <a:p>
            <a:endParaRPr lang="en-GB" sz="3200" dirty="0"/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40" y="1351414"/>
            <a:ext cx="2209800" cy="14120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12040" y="1855438"/>
            <a:ext cx="2108746" cy="22821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E4928E-43A7-4FC0-9EA0-1BC3C859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24" y="1869757"/>
            <a:ext cx="63445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E3C39A-3AD6-4A6E-ADC0-A9884236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24" y="3317557"/>
            <a:ext cx="63445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&lt;main&gt;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22A8FF-76B2-4C57-8115-031E8E1DB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24" y="4694033"/>
            <a:ext cx="63445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4CA738-5D84-422E-A8C8-2F7112D2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24" y="5984557"/>
            <a:ext cx="63445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&amp;copy; &amp;trade; &amp;lt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&amp;gt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1D8CE9-1B53-446E-BF2F-C286AE064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781" y="4216178"/>
            <a:ext cx="2197138" cy="22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5504000"/>
            <a:ext cx="10563648" cy="820600"/>
          </a:xfrm>
        </p:spPr>
        <p:txBody>
          <a:bodyPr/>
          <a:lstStyle/>
          <a:p>
            <a:r>
              <a:rPr lang="en-US" dirty="0"/>
              <a:t>Semantic Structural Tags</a:t>
            </a:r>
          </a:p>
        </p:txBody>
      </p:sp>
      <p:pic>
        <p:nvPicPr>
          <p:cNvPr id="8194" name="Picture 2" descr="http://www.smashingmagazine.com/wp-content/uploads/images/html5/html5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1143000"/>
            <a:ext cx="5486398" cy="4045270"/>
          </a:xfrm>
          <a:prstGeom prst="roundRect">
            <a:avLst>
              <a:gd name="adj" fmla="val 356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3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Structure of a Web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/>
          <a:lstStyle/>
          <a:p>
            <a:r>
              <a:rPr lang="en-US" dirty="0"/>
              <a:t>A typical layout structure of a Web page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24" y="1696405"/>
            <a:ext cx="6553200" cy="48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2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"HTML 4 and Old"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dirty="0"/>
              <a:t>s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/>
              <a:t>s (the IDs are needed for styling)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4" y="1983512"/>
            <a:ext cx="107667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 …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"&gt;…&lt;/div&gt;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"&gt;…&lt;/div&gt;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sidebar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"&gt;…&lt;/div&gt;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"&gt;…&lt;/div&gt;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"&gt;…&lt;/div&gt;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2895600"/>
            <a:ext cx="4064033" cy="28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HTML5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8679"/>
            <a:ext cx="11896838" cy="5655042"/>
          </a:xfrm>
        </p:spPr>
        <p:txBody>
          <a:bodyPr>
            <a:normAutofit/>
          </a:bodyPr>
          <a:lstStyle/>
          <a:p>
            <a:r>
              <a:rPr lang="en-US" dirty="0"/>
              <a:t>HTML5 uses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semantic</a:t>
            </a:r>
            <a:r>
              <a:rPr lang="en-US" dirty="0"/>
              <a:t> tags for the document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23395"/>
            <a:ext cx="10972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&lt;aside&gt;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&lt;/aside&gt;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&lt;/main&gt;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210" y="2046167"/>
            <a:ext cx="4038600" cy="41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15212" y="1676401"/>
            <a:ext cx="3048000" cy="418978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&lt;main&gt;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875212" y="1676400"/>
            <a:ext cx="6248401" cy="418978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figure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+ &lt;figcaption&gt;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&lt;details&gt; + &lt;summary&gt;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&lt;time&gt;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&lt;address&gt;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&lt;dialog&gt;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&lt;audio&gt; / &lt;video&gt;</a:t>
            </a:r>
          </a:p>
        </p:txBody>
      </p:sp>
    </p:spTree>
    <p:extLst>
      <p:ext uri="{BB962C8B-B14F-4D97-AF65-F5344CB8AC3E}">
        <p14:creationId xmlns:p14="http://schemas.microsoft.com/office/powerpoint/2010/main" val="321454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  <a:r>
              <a:rPr lang="en-US" dirty="0"/>
              <a:t> – </a:t>
            </a:r>
            <a:r>
              <a:rPr lang="en-GB" dirty="0"/>
              <a:t>defines a set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navigation links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Tags: Nav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0" y="2286000"/>
            <a:ext cx="1082040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 </a:t>
            </a:r>
            <a:r>
              <a:rPr lang="it-IT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id="topmenu"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&lt;li&gt;&lt;a href="#"&gt;Home&lt;/a&gt;&lt;/li&gt;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&lt;li&gt;&lt;a href="#"&gt;Menu&lt;/a&gt;&lt;/li&gt;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&lt;li&gt;&lt;a href="#"&gt;Courses&lt;/a&gt;&lt;/li&gt;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&lt;/nav&gt;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903" y="2080063"/>
            <a:ext cx="2929909" cy="1958537"/>
          </a:xfrm>
          <a:prstGeom prst="roundRect">
            <a:avLst>
              <a:gd name="adj" fmla="val 1233"/>
            </a:avLst>
          </a:prstGeom>
        </p:spPr>
      </p:pic>
    </p:spTree>
    <p:extLst>
      <p:ext uri="{BB962C8B-B14F-4D97-AF65-F5344CB8AC3E}">
        <p14:creationId xmlns:p14="http://schemas.microsoft.com/office/powerpoint/2010/main" val="16623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297</TotalTime>
  <Words>2158</Words>
  <Application>Microsoft Office PowerPoint</Application>
  <PresentationFormat>Custom</PresentationFormat>
  <Paragraphs>457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 16x9</vt:lpstr>
      <vt:lpstr>HTML Document Structure</vt:lpstr>
      <vt:lpstr>Head Element</vt:lpstr>
      <vt:lpstr>Head Element: Title + Favicon</vt:lpstr>
      <vt:lpstr>Semantic Structural Tags</vt:lpstr>
      <vt:lpstr>The Structure of a Web Page</vt:lpstr>
      <vt:lpstr>The "HTML 4 and Old" Way</vt:lpstr>
      <vt:lpstr>The HTML5 Way</vt:lpstr>
      <vt:lpstr>HTML5 Semantic Tags</vt:lpstr>
      <vt:lpstr>HTML5 Semantic Tags: Nav</vt:lpstr>
      <vt:lpstr>Problem: Navigation Bar</vt:lpstr>
      <vt:lpstr>Solution: Navigation Bar (CSS)</vt:lpstr>
      <vt:lpstr>HTML5 Semantic Tags: Header</vt:lpstr>
      <vt:lpstr>HTML5 Semantic Tags: Main</vt:lpstr>
      <vt:lpstr>Semantic Tags: Section</vt:lpstr>
      <vt:lpstr>Problem: Page Content</vt:lpstr>
      <vt:lpstr>Solution: Page Content (HTML)</vt:lpstr>
      <vt:lpstr>Solution: Page Content (CSS)</vt:lpstr>
      <vt:lpstr>Semantic Tags: Aside</vt:lpstr>
      <vt:lpstr>Semantic Tags: Footer</vt:lpstr>
      <vt:lpstr>Problem: Simple Website</vt:lpstr>
      <vt:lpstr>Solution: Simple Website (HTML + CSS)</vt:lpstr>
      <vt:lpstr>Semantic Tags: Figure + Figcaption</vt:lpstr>
      <vt:lpstr>Semantic Tags: Details + Summary </vt:lpstr>
      <vt:lpstr>Semantic Tags: Time + Address</vt:lpstr>
      <vt:lpstr>Simple HTML Tables</vt:lpstr>
      <vt:lpstr>Complete HTML Tables</vt:lpstr>
      <vt:lpstr>Complete HTML Tables</vt:lpstr>
      <vt:lpstr>Complete HTML Tables</vt:lpstr>
      <vt:lpstr>Problem: Exam Results</vt:lpstr>
      <vt:lpstr>Solution: Exam Results (HTML + CSS)</vt:lpstr>
      <vt:lpstr>Solution: Exam Results (More HTML + CSS)</vt:lpstr>
      <vt:lpstr>HTML Entities</vt:lpstr>
      <vt:lpstr>Summary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Zhivko zhivkov</cp:lastModifiedBy>
  <cp:revision>97</cp:revision>
  <dcterms:created xsi:type="dcterms:W3CDTF">2014-01-02T17:00:34Z</dcterms:created>
  <dcterms:modified xsi:type="dcterms:W3CDTF">2018-04-22T10:26:27Z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