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58" r:id="rId5"/>
    <p:sldId id="259" r:id="rId6"/>
    <p:sldId id="260" r:id="rId7"/>
    <p:sldId id="261" r:id="rId8"/>
    <p:sldId id="263" r:id="rId9"/>
    <p:sldId id="270" r:id="rId10"/>
    <p:sldId id="271" r:id="rId11"/>
    <p:sldId id="272" r:id="rId12"/>
    <p:sldId id="266"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7/5/2025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7/5/2025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7/5/2025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610600" cy="1293028"/>
          </a:xfrm>
        </p:spPr>
        <p:txBody>
          <a:bodyPr/>
          <a:lstStyle/>
          <a:p>
            <a:r>
              <a:rPr lang="en-US" b="1" i="1" u="sng" dirty="0"/>
              <a:t>Design engineering-1</a:t>
            </a:r>
          </a:p>
        </p:txBody>
      </p:sp>
      <p:pic>
        <p:nvPicPr>
          <p:cNvPr id="6" name="Picture 5" descr="ldce logo.png"/>
          <p:cNvPicPr>
            <a:picLocks noChangeAspect="1"/>
          </p:cNvPicPr>
          <p:nvPr/>
        </p:nvPicPr>
        <p:blipFill>
          <a:blip r:embed="rId2"/>
          <a:stretch>
            <a:fillRect/>
          </a:stretch>
        </p:blipFill>
        <p:spPr>
          <a:xfrm>
            <a:off x="9906000" y="533400"/>
            <a:ext cx="1533590" cy="1447800"/>
          </a:xfrm>
          <a:prstGeom prst="rect">
            <a:avLst/>
          </a:prstGeom>
        </p:spPr>
      </p:pic>
      <p:pic>
        <p:nvPicPr>
          <p:cNvPr id="8" name="Content Placeholder 7" descr="gtu logo.jpg"/>
          <p:cNvPicPr>
            <a:picLocks noGrp="1" noChangeAspect="1"/>
          </p:cNvPicPr>
          <p:nvPr>
            <p:ph idx="1"/>
          </p:nvPr>
        </p:nvPicPr>
        <p:blipFill>
          <a:blip r:embed="rId3"/>
          <a:stretch>
            <a:fillRect/>
          </a:stretch>
        </p:blipFill>
        <p:spPr>
          <a:xfrm>
            <a:off x="1066800" y="609600"/>
            <a:ext cx="1219200" cy="1371600"/>
          </a:xfrm>
        </p:spPr>
      </p:pic>
      <p:sp>
        <p:nvSpPr>
          <p:cNvPr id="11" name="TextBox 10"/>
          <p:cNvSpPr txBox="1"/>
          <p:nvPr/>
        </p:nvSpPr>
        <p:spPr>
          <a:xfrm>
            <a:off x="3657600" y="1752600"/>
            <a:ext cx="5181600" cy="461665"/>
          </a:xfrm>
          <a:prstGeom prst="rect">
            <a:avLst/>
          </a:prstGeom>
          <a:noFill/>
        </p:spPr>
        <p:txBody>
          <a:bodyPr wrap="square" rtlCol="0">
            <a:spAutoFit/>
          </a:bodyPr>
          <a:lstStyle/>
          <a:p>
            <a:r>
              <a:rPr lang="en-US" sz="2400" b="1" u="sng" dirty="0"/>
              <a:t>L.D.COLLEGE OF ENGINEERING</a:t>
            </a:r>
          </a:p>
        </p:txBody>
      </p:sp>
      <p:graphicFrame>
        <p:nvGraphicFramePr>
          <p:cNvPr id="14" name="Table 13"/>
          <p:cNvGraphicFramePr>
            <a:graphicFrameLocks noGrp="1"/>
          </p:cNvGraphicFramePr>
          <p:nvPr/>
        </p:nvGraphicFramePr>
        <p:xfrm>
          <a:off x="1752600" y="3733800"/>
          <a:ext cx="8127999" cy="1854200"/>
        </p:xfrm>
        <a:graphic>
          <a:graphicData uri="http://schemas.openxmlformats.org/drawingml/2006/table">
            <a:tbl>
              <a:tblPr firstRow="1" bandRow="1">
                <a:tableStyleId>{10A1B5D5-9B99-4C35-A422-299274C87663}</a:tableStyleId>
              </a:tblPr>
              <a:tblGrid>
                <a:gridCol w="1066800">
                  <a:extLst>
                    <a:ext uri="{9D8B030D-6E8A-4147-A177-3AD203B41FA5}">
                      <a16:colId xmlns:a16="http://schemas.microsoft.com/office/drawing/2014/main" val="20000"/>
                    </a:ext>
                  </a:extLst>
                </a:gridCol>
                <a:gridCol w="4351866">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SR.</a:t>
                      </a:r>
                    </a:p>
                  </a:txBody>
                  <a:tcPr/>
                </a:tc>
                <a:tc>
                  <a:txBody>
                    <a:bodyPr/>
                    <a:lstStyle/>
                    <a:p>
                      <a:r>
                        <a:rPr lang="en-US" dirty="0"/>
                        <a:t>STUDENT NAME</a:t>
                      </a:r>
                    </a:p>
                  </a:txBody>
                  <a:tcPr/>
                </a:tc>
                <a:tc>
                  <a:txBody>
                    <a:bodyPr/>
                    <a:lstStyle/>
                    <a:p>
                      <a:r>
                        <a:rPr lang="en-US" dirty="0"/>
                        <a:t>EN. NO.</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TUSHAR PRAJAPATI</a:t>
                      </a:r>
                    </a:p>
                  </a:txBody>
                  <a:tcPr/>
                </a:tc>
                <a:tc>
                  <a:txBody>
                    <a:bodyPr/>
                    <a:lstStyle/>
                    <a:p>
                      <a:r>
                        <a:rPr lang="en-US" dirty="0"/>
                        <a:t>190280103059</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GOPAL</a:t>
                      </a:r>
                      <a:r>
                        <a:rPr lang="en-US" baseline="0" dirty="0"/>
                        <a:t> SHANKHAT</a:t>
                      </a:r>
                      <a:endParaRPr lang="en-US" dirty="0"/>
                    </a:p>
                  </a:txBody>
                  <a:tcPr/>
                </a:tc>
                <a:tc>
                  <a:txBody>
                    <a:bodyPr/>
                    <a:lstStyle/>
                    <a:p>
                      <a:r>
                        <a:rPr lang="en-US" dirty="0"/>
                        <a:t>190280103067</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SMIT PATEL</a:t>
                      </a:r>
                    </a:p>
                  </a:txBody>
                  <a:tcPr/>
                </a:tc>
                <a:tc>
                  <a:txBody>
                    <a:bodyPr/>
                    <a:lstStyle/>
                    <a:p>
                      <a:r>
                        <a:rPr lang="en-US" dirty="0"/>
                        <a:t>190280103053</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SMIT</a:t>
                      </a:r>
                      <a:r>
                        <a:rPr lang="en-US" baseline="0" dirty="0"/>
                        <a:t> MAKWANA</a:t>
                      </a:r>
                      <a:endParaRPr lang="en-US" dirty="0"/>
                    </a:p>
                  </a:txBody>
                  <a:tcPr/>
                </a:tc>
                <a:tc>
                  <a:txBody>
                    <a:bodyPr/>
                    <a:lstStyle/>
                    <a:p>
                      <a:r>
                        <a:rPr lang="en-US" dirty="0"/>
                        <a:t>190280103023</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70786736"/>
              </p:ext>
            </p:extLst>
          </p:nvPr>
        </p:nvGraphicFramePr>
        <p:xfrm>
          <a:off x="3505200" y="5867400"/>
          <a:ext cx="4267200" cy="731520"/>
        </p:xfrm>
        <a:graphic>
          <a:graphicData uri="http://schemas.openxmlformats.org/drawingml/2006/table">
            <a:tbl>
              <a:tblPr firstRow="1" bandRow="1">
                <a:tableStyleId>{10A1B5D5-9B99-4C35-A422-299274C87663}</a:tableStyleId>
              </a:tblPr>
              <a:tblGrid>
                <a:gridCol w="4267200">
                  <a:extLst>
                    <a:ext uri="{9D8B030D-6E8A-4147-A177-3AD203B41FA5}">
                      <a16:colId xmlns:a16="http://schemas.microsoft.com/office/drawing/2014/main" val="20000"/>
                    </a:ext>
                  </a:extLst>
                </a:gridCol>
              </a:tblGrid>
              <a:tr h="266700">
                <a:tc>
                  <a:txBody>
                    <a:bodyPr/>
                    <a:lstStyle/>
                    <a:p>
                      <a:pPr algn="ctr"/>
                      <a:r>
                        <a:rPr lang="en-US" b="1" i="1" u="sng" dirty="0"/>
                        <a:t>FACULTY GUIDE:</a:t>
                      </a:r>
                    </a:p>
                  </a:txBody>
                  <a:tcPr/>
                </a:tc>
                <a:extLst>
                  <a:ext uri="{0D108BD9-81ED-4DB2-BD59-A6C34878D82A}">
                    <a16:rowId xmlns:a16="http://schemas.microsoft.com/office/drawing/2014/main" val="10000"/>
                  </a:ext>
                </a:extLst>
              </a:tr>
              <a:tr h="266700">
                <a:tc>
                  <a:txBody>
                    <a:bodyPr/>
                    <a:lstStyle/>
                    <a:p>
                      <a:pPr algn="ctr"/>
                      <a:r>
                        <a:rPr lang="en-US" b="1" i="1" u="sng" dirty="0"/>
                        <a:t>PROF. P</a:t>
                      </a:r>
                      <a:r>
                        <a:rPr lang="en-GB" b="1" i="1" u="sng" dirty="0"/>
                        <a:t>ooja Gohel</a:t>
                      </a:r>
                      <a:endParaRPr lang="en-US" b="1" i="1" u="sng" dirty="0"/>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733800" y="2286000"/>
            <a:ext cx="5257800" cy="707886"/>
          </a:xfrm>
          <a:prstGeom prst="rect">
            <a:avLst/>
          </a:prstGeom>
          <a:noFill/>
        </p:spPr>
        <p:txBody>
          <a:bodyPr wrap="square" rtlCol="0">
            <a:spAutoFit/>
          </a:bodyPr>
          <a:lstStyle/>
          <a:p>
            <a:pPr algn="ctr"/>
            <a:r>
              <a:rPr lang="en-US" sz="2000" b="1" i="1" dirty="0"/>
              <a:t>PROJECT ON:-</a:t>
            </a:r>
          </a:p>
          <a:p>
            <a:r>
              <a:rPr lang="en-US" sz="2000" b="1" i="1" dirty="0"/>
              <a:t> (</a:t>
            </a:r>
            <a:r>
              <a:rPr lang="en-US" sz="2000" b="1" i="1" u="sng" dirty="0"/>
              <a:t>ULTRASONIC OBJECT FOR BLIND PEOPLE</a:t>
            </a:r>
            <a:r>
              <a:rPr lang="en-US" sz="2000" b="1" i="1" dirty="0"/>
              <a:t>)</a:t>
            </a:r>
          </a:p>
        </p:txBody>
      </p:sp>
      <p:sp>
        <p:nvSpPr>
          <p:cNvPr id="17" name="TextBox 16"/>
          <p:cNvSpPr txBox="1"/>
          <p:nvPr/>
        </p:nvSpPr>
        <p:spPr>
          <a:xfrm>
            <a:off x="4876800" y="3200400"/>
            <a:ext cx="1981200" cy="400110"/>
          </a:xfrm>
          <a:prstGeom prst="rect">
            <a:avLst/>
          </a:prstGeom>
          <a:noFill/>
        </p:spPr>
        <p:txBody>
          <a:bodyPr wrap="square" rtlCol="0">
            <a:spAutoFit/>
          </a:bodyPr>
          <a:lstStyle/>
          <a:p>
            <a:r>
              <a:rPr lang="en-US" sz="2000" b="1" i="1" u="sng" dirty="0"/>
              <a:t>SUBMITTED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FFD9-CC39-BB4E-9841-1DCB339ACFD2}"/>
              </a:ext>
            </a:extLst>
          </p:cNvPr>
          <p:cNvSpPr>
            <a:spLocks noGrp="1"/>
          </p:cNvSpPr>
          <p:nvPr>
            <p:ph type="title"/>
          </p:nvPr>
        </p:nvSpPr>
        <p:spPr/>
        <p:txBody>
          <a:bodyPr>
            <a:normAutofit/>
          </a:bodyPr>
          <a:lstStyle/>
          <a:p>
            <a:pPr marL="571500" indent="-571500" algn="l">
              <a:buFont typeface="Arial" panose="020B0604020202020204" pitchFamily="34" charset="0"/>
              <a:buChar char="•"/>
            </a:pPr>
            <a:r>
              <a:rPr lang="en-GB" b="1" i="1" u="sng"/>
              <a:t>Products development canvas</a:t>
            </a:r>
            <a:r>
              <a:rPr lang="en-GB" b="1" i="1"/>
              <a:t>:-</a:t>
            </a:r>
            <a:endParaRPr lang="en-US" b="1" i="1" u="sng"/>
          </a:p>
        </p:txBody>
      </p:sp>
      <p:sp>
        <p:nvSpPr>
          <p:cNvPr id="3" name="Content Placeholder 2">
            <a:extLst>
              <a:ext uri="{FF2B5EF4-FFF2-40B4-BE49-F238E27FC236}">
                <a16:creationId xmlns:a16="http://schemas.microsoft.com/office/drawing/2014/main" id="{DB601C5D-BEE0-8D4B-BD81-3A1B56E338B2}"/>
              </a:ext>
            </a:extLst>
          </p:cNvPr>
          <p:cNvSpPr>
            <a:spLocks noGrp="1"/>
          </p:cNvSpPr>
          <p:nvPr>
            <p:ph sz="half" idx="1"/>
          </p:nvPr>
        </p:nvSpPr>
        <p:spPr/>
        <p:txBody>
          <a:bodyPr>
            <a:normAutofit fontScale="92500" lnSpcReduction="10000"/>
          </a:bodyPr>
          <a:lstStyle/>
          <a:p>
            <a:r>
              <a:rPr lang="en-GB" b="1" i="1"/>
              <a:t>Purpose:</a:t>
            </a:r>
          </a:p>
          <a:p>
            <a:pPr marL="0" indent="0">
              <a:buNone/>
            </a:pPr>
            <a:r>
              <a:rPr lang="en-GB" b="1" i="1"/>
              <a:t> •</a:t>
            </a:r>
            <a:r>
              <a:rPr lang="en-GB" sz="1600" b="1" i="1"/>
              <a:t>  </a:t>
            </a:r>
            <a:r>
              <a:rPr lang="en-GB" sz="1600"/>
              <a:t>blind people are suffering a lot of harder ship in there daily  life.</a:t>
            </a:r>
          </a:p>
          <a:p>
            <a:pPr marL="0" indent="0">
              <a:buNone/>
            </a:pPr>
            <a:r>
              <a:rPr lang="en-GB" sz="1600"/>
              <a:t>   •So the aim of the project is to develop a cheaper and more efficient way to help visually impaired to navigate with greater comfort, speed and confidence.</a:t>
            </a:r>
          </a:p>
          <a:p>
            <a:pPr marL="0" indent="0">
              <a:buNone/>
            </a:pPr>
            <a:endParaRPr lang="en-GB" sz="1600"/>
          </a:p>
          <a:p>
            <a:r>
              <a:rPr lang="en-GB" sz="1600"/>
              <a:t> </a:t>
            </a:r>
            <a:r>
              <a:rPr lang="en-GB" sz="2400" b="1" i="1"/>
              <a:t>People:</a:t>
            </a:r>
          </a:p>
          <a:p>
            <a:r>
              <a:rPr lang="en-GB" sz="2400" b="1" i="1"/>
              <a:t> </a:t>
            </a:r>
            <a:r>
              <a:rPr lang="en-GB" sz="2400"/>
              <a:t>Blind people</a:t>
            </a:r>
          </a:p>
          <a:p>
            <a:r>
              <a:rPr lang="en-GB" sz="2400"/>
              <a:t> Blind student</a:t>
            </a:r>
          </a:p>
          <a:p>
            <a:r>
              <a:rPr lang="en-GB" sz="2400"/>
              <a:t> Visually impaired people</a:t>
            </a:r>
          </a:p>
          <a:p>
            <a:endParaRPr lang="en-GB" sz="2400"/>
          </a:p>
          <a:p>
            <a:endParaRPr lang="en-US" sz="1600" b="1" i="1"/>
          </a:p>
        </p:txBody>
      </p:sp>
      <p:sp>
        <p:nvSpPr>
          <p:cNvPr id="4" name="Content Placeholder 3">
            <a:extLst>
              <a:ext uri="{FF2B5EF4-FFF2-40B4-BE49-F238E27FC236}">
                <a16:creationId xmlns:a16="http://schemas.microsoft.com/office/drawing/2014/main" id="{62891157-CB3F-CB4D-A885-462D3BB6985F}"/>
              </a:ext>
            </a:extLst>
          </p:cNvPr>
          <p:cNvSpPr>
            <a:spLocks noGrp="1"/>
          </p:cNvSpPr>
          <p:nvPr>
            <p:ph sz="half" idx="2"/>
          </p:nvPr>
        </p:nvSpPr>
        <p:spPr/>
        <p:txBody>
          <a:bodyPr>
            <a:normAutofit fontScale="92500" lnSpcReduction="10000"/>
          </a:bodyPr>
          <a:lstStyle/>
          <a:p>
            <a:r>
              <a:rPr lang="en-GB" b="1" i="1"/>
              <a:t>Function:</a:t>
            </a:r>
          </a:p>
          <a:p>
            <a:r>
              <a:rPr lang="en-GB" b="1" i="1"/>
              <a:t> </a:t>
            </a:r>
            <a:r>
              <a:rPr lang="en-GB"/>
              <a:t>To navigate visually impaired people easily</a:t>
            </a:r>
          </a:p>
          <a:p>
            <a:r>
              <a:rPr lang="en-GB"/>
              <a:t>Makes the traveling  of blind people easier</a:t>
            </a:r>
          </a:p>
          <a:p>
            <a:endParaRPr lang="en-GB"/>
          </a:p>
          <a:p>
            <a:r>
              <a:rPr lang="en-GB"/>
              <a:t> </a:t>
            </a:r>
            <a:r>
              <a:rPr lang="en-GB" b="1" i="1"/>
              <a:t>Features</a:t>
            </a:r>
            <a:r>
              <a:rPr lang="en-GB"/>
              <a:t>:</a:t>
            </a:r>
          </a:p>
          <a:p>
            <a:r>
              <a:rPr lang="en-GB"/>
              <a:t>Low design time.  </a:t>
            </a:r>
          </a:p>
          <a:p>
            <a:r>
              <a:rPr lang="en-GB"/>
              <a:t>Low production cost.  </a:t>
            </a:r>
          </a:p>
          <a:p>
            <a:r>
              <a:rPr lang="en-GB"/>
              <a:t>This system is applicable for both the indoor and outdoor environment.  </a:t>
            </a:r>
          </a:p>
          <a:p>
            <a:r>
              <a:rPr lang="en-GB"/>
              <a:t>Less space . </a:t>
            </a:r>
          </a:p>
          <a:p>
            <a:r>
              <a:rPr lang="en-GB"/>
              <a:t> Low power consumption.</a:t>
            </a:r>
          </a:p>
          <a:p>
            <a:endParaRPr lang="en-GB" b="1" i="1"/>
          </a:p>
          <a:p>
            <a:endParaRPr lang="en-US"/>
          </a:p>
        </p:txBody>
      </p:sp>
    </p:spTree>
    <p:extLst>
      <p:ext uri="{BB962C8B-B14F-4D97-AF65-F5344CB8AC3E}">
        <p14:creationId xmlns:p14="http://schemas.microsoft.com/office/powerpoint/2010/main" val="94284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B447-B134-084E-9991-6925CB35F539}"/>
              </a:ext>
            </a:extLst>
          </p:cNvPr>
          <p:cNvSpPr>
            <a:spLocks noGrp="1"/>
          </p:cNvSpPr>
          <p:nvPr>
            <p:ph type="title"/>
          </p:nvPr>
        </p:nvSpPr>
        <p:spPr/>
        <p:txBody>
          <a:bodyPr/>
          <a:lstStyle/>
          <a:p>
            <a:pPr marL="571500" indent="-571500" algn="l">
              <a:buFont typeface="Arial" panose="020B0604020202020204" pitchFamily="34" charset="0"/>
              <a:buChar char="•"/>
            </a:pPr>
            <a:r>
              <a:rPr lang="en-GB" b="1" i="1" u="sng"/>
              <a:t>Product development canvas</a:t>
            </a:r>
            <a:r>
              <a:rPr lang="en-GB" b="1" i="1"/>
              <a:t> :-</a:t>
            </a:r>
            <a:endParaRPr lang="en-US" b="1" i="1" u="sng"/>
          </a:p>
        </p:txBody>
      </p:sp>
      <p:sp>
        <p:nvSpPr>
          <p:cNvPr id="3" name="Content Placeholder 2">
            <a:extLst>
              <a:ext uri="{FF2B5EF4-FFF2-40B4-BE49-F238E27FC236}">
                <a16:creationId xmlns:a16="http://schemas.microsoft.com/office/drawing/2014/main" id="{B9AD166E-0140-8F47-9A3A-B426B0400DDE}"/>
              </a:ext>
            </a:extLst>
          </p:cNvPr>
          <p:cNvSpPr>
            <a:spLocks noGrp="1"/>
          </p:cNvSpPr>
          <p:nvPr>
            <p:ph sz="half" idx="1"/>
          </p:nvPr>
        </p:nvSpPr>
        <p:spPr/>
        <p:txBody>
          <a:bodyPr/>
          <a:lstStyle/>
          <a:p>
            <a:r>
              <a:rPr lang="en-GB" b="1" i="1"/>
              <a:t>Reject/Redesign/Retain</a:t>
            </a:r>
          </a:p>
          <a:p>
            <a:r>
              <a:rPr lang="en-GB" b="1" i="1"/>
              <a:t> </a:t>
            </a:r>
            <a:r>
              <a:rPr lang="en-GB"/>
              <a:t>Setting distance very easily</a:t>
            </a:r>
          </a:p>
          <a:p>
            <a:r>
              <a:rPr lang="en-GB"/>
              <a:t>It is dynamic system</a:t>
            </a:r>
          </a:p>
          <a:p>
            <a:r>
              <a:rPr lang="en-GB"/>
              <a:t> This device cannot work out of range</a:t>
            </a:r>
          </a:p>
          <a:p>
            <a:endParaRPr lang="en-GB"/>
          </a:p>
          <a:p>
            <a:r>
              <a:rPr lang="en-GB"/>
              <a:t> </a:t>
            </a:r>
            <a:r>
              <a:rPr lang="en-GB" b="1" i="1"/>
              <a:t>Costumers revalidation:</a:t>
            </a:r>
          </a:p>
          <a:p>
            <a:r>
              <a:rPr lang="en-GB" b="1" i="1"/>
              <a:t> </a:t>
            </a:r>
            <a:r>
              <a:rPr lang="en-GB"/>
              <a:t>Make easy routine life for blind people</a:t>
            </a:r>
          </a:p>
          <a:p>
            <a:r>
              <a:rPr lang="en-GB"/>
              <a:t> Feeling comfortable</a:t>
            </a:r>
          </a:p>
          <a:p>
            <a:r>
              <a:rPr lang="en-GB"/>
              <a:t> Take quick decisions</a:t>
            </a:r>
          </a:p>
          <a:p>
            <a:endParaRPr lang="en-GB"/>
          </a:p>
          <a:p>
            <a:endParaRPr lang="en-GB"/>
          </a:p>
          <a:p>
            <a:endParaRPr lang="en-GB"/>
          </a:p>
          <a:p>
            <a:endParaRPr lang="en-GB" b="1" i="1"/>
          </a:p>
          <a:p>
            <a:endParaRPr lang="en-GB"/>
          </a:p>
          <a:p>
            <a:endParaRPr lang="en-GB"/>
          </a:p>
          <a:p>
            <a:endParaRPr lang="en-GB"/>
          </a:p>
          <a:p>
            <a:endParaRPr lang="en-GB"/>
          </a:p>
          <a:p>
            <a:endParaRPr lang="en-GB" b="1" i="1"/>
          </a:p>
          <a:p>
            <a:endParaRPr lang="en-US"/>
          </a:p>
        </p:txBody>
      </p:sp>
      <p:sp>
        <p:nvSpPr>
          <p:cNvPr id="5" name="Content Placeholder 4">
            <a:extLst>
              <a:ext uri="{FF2B5EF4-FFF2-40B4-BE49-F238E27FC236}">
                <a16:creationId xmlns:a16="http://schemas.microsoft.com/office/drawing/2014/main" id="{D5E45E39-4808-D54A-97B6-6BDCAEFACA43}"/>
              </a:ext>
            </a:extLst>
          </p:cNvPr>
          <p:cNvSpPr>
            <a:spLocks noGrp="1"/>
          </p:cNvSpPr>
          <p:nvPr>
            <p:ph sz="half" idx="2"/>
          </p:nvPr>
        </p:nvSpPr>
        <p:spPr/>
        <p:txBody>
          <a:bodyPr/>
          <a:lstStyle/>
          <a:p>
            <a:r>
              <a:rPr lang="en-GB" b="1" i="1"/>
              <a:t>Components:</a:t>
            </a:r>
          </a:p>
          <a:p>
            <a:r>
              <a:rPr lang="en-GB" b="1" i="1"/>
              <a:t> </a:t>
            </a:r>
            <a:r>
              <a:rPr lang="en-GB"/>
              <a:t>Arduino</a:t>
            </a:r>
          </a:p>
          <a:p>
            <a:r>
              <a:rPr lang="en-GB"/>
              <a:t> Ultrasonic sensor</a:t>
            </a:r>
          </a:p>
          <a:p>
            <a:r>
              <a:rPr lang="en-GB"/>
              <a:t> Buzzer</a:t>
            </a:r>
          </a:p>
          <a:p>
            <a:r>
              <a:rPr lang="en-GB"/>
              <a:t> Battery</a:t>
            </a:r>
          </a:p>
          <a:p>
            <a:r>
              <a:rPr lang="en-GB"/>
              <a:t> Switch</a:t>
            </a:r>
          </a:p>
          <a:p>
            <a:r>
              <a:rPr lang="en-GB"/>
              <a:t> Jumper wires</a:t>
            </a:r>
          </a:p>
          <a:p>
            <a:endParaRPr lang="en-GB"/>
          </a:p>
          <a:p>
            <a:endParaRPr lang="en-GB"/>
          </a:p>
          <a:p>
            <a:endParaRPr lang="en-GB"/>
          </a:p>
          <a:p>
            <a:endParaRPr lang="en-GB"/>
          </a:p>
          <a:p>
            <a:endParaRPr lang="en-US" b="1" i="1"/>
          </a:p>
        </p:txBody>
      </p:sp>
    </p:spTree>
    <p:extLst>
      <p:ext uri="{BB962C8B-B14F-4D97-AF65-F5344CB8AC3E}">
        <p14:creationId xmlns:p14="http://schemas.microsoft.com/office/powerpoint/2010/main" val="429422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610600" cy="1293028"/>
          </a:xfrm>
        </p:spPr>
        <p:txBody>
          <a:bodyPr/>
          <a:lstStyle/>
          <a:p>
            <a:pPr algn="l"/>
            <a:r>
              <a:rPr lang="en-US" b="1" i="1" u="sng" dirty="0"/>
              <a:t>8. block DIAGRAM</a:t>
            </a:r>
          </a:p>
        </p:txBody>
      </p:sp>
      <p:pic>
        <p:nvPicPr>
          <p:cNvPr id="7" name="Content Placeholder 6" descr="WhatsApp Image 2020-09-02 at 4.50.53 PM.jpeg"/>
          <p:cNvPicPr>
            <a:picLocks noGrp="1" noChangeAspect="1"/>
          </p:cNvPicPr>
          <p:nvPr>
            <p:ph idx="1"/>
          </p:nvPr>
        </p:nvPicPr>
        <p:blipFill>
          <a:blip r:embed="rId2"/>
          <a:stretch>
            <a:fillRect/>
          </a:stretch>
        </p:blipFill>
        <p:spPr>
          <a:xfrm>
            <a:off x="1283110" y="1826428"/>
            <a:ext cx="8001000" cy="421426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FB1A4-A372-A543-BF65-5E1F8E8A65C4}"/>
              </a:ext>
            </a:extLst>
          </p:cNvPr>
          <p:cNvSpPr>
            <a:spLocks noGrp="1"/>
          </p:cNvSpPr>
          <p:nvPr>
            <p:ph idx="4294967295"/>
          </p:nvPr>
        </p:nvSpPr>
        <p:spPr>
          <a:xfrm>
            <a:off x="4448113" y="2006271"/>
            <a:ext cx="7373401" cy="4024313"/>
          </a:xfrm>
        </p:spPr>
        <p:txBody>
          <a:bodyPr anchor="ctr">
            <a:normAutofit/>
          </a:bodyPr>
          <a:lstStyle/>
          <a:p>
            <a:pPr marL="0" indent="0" algn="ctr">
              <a:buNone/>
            </a:pPr>
            <a:r>
              <a:rPr lang="en-GB" sz="5400" b="1" i="1"/>
              <a:t>Thank you. </a:t>
            </a:r>
            <a:endParaRPr lang="en-US" sz="5400" b="1" i="1"/>
          </a:p>
        </p:txBody>
      </p:sp>
    </p:spTree>
    <p:extLst>
      <p:ext uri="{BB962C8B-B14F-4D97-AF65-F5344CB8AC3E}">
        <p14:creationId xmlns:p14="http://schemas.microsoft.com/office/powerpoint/2010/main" val="361621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C1BB-4D5C-7541-87DD-1B4496447148}"/>
              </a:ext>
            </a:extLst>
          </p:cNvPr>
          <p:cNvSpPr>
            <a:spLocks noGrp="1"/>
          </p:cNvSpPr>
          <p:nvPr>
            <p:ph type="ctrTitle"/>
          </p:nvPr>
        </p:nvSpPr>
        <p:spPr>
          <a:xfrm>
            <a:off x="1868857" y="1140396"/>
            <a:ext cx="9448800" cy="1825096"/>
          </a:xfrm>
        </p:spPr>
        <p:txBody>
          <a:bodyPr>
            <a:normAutofit/>
          </a:bodyPr>
          <a:lstStyle/>
          <a:p>
            <a:r>
              <a:rPr lang="en-GB" b="1" i="1"/>
              <a:t>Ultrasonic  object           Detection glove </a:t>
            </a:r>
            <a:endParaRPr lang="en-US" b="1" i="1"/>
          </a:p>
        </p:txBody>
      </p:sp>
      <p:sp>
        <p:nvSpPr>
          <p:cNvPr id="3" name="Subtitle 2">
            <a:extLst>
              <a:ext uri="{FF2B5EF4-FFF2-40B4-BE49-F238E27FC236}">
                <a16:creationId xmlns:a16="http://schemas.microsoft.com/office/drawing/2014/main" id="{FA0F1B90-BD42-EB42-AF09-AB6D921FF45F}"/>
              </a:ext>
            </a:extLst>
          </p:cNvPr>
          <p:cNvSpPr>
            <a:spLocks noGrp="1"/>
          </p:cNvSpPr>
          <p:nvPr>
            <p:ph type="subTitle" idx="1"/>
          </p:nvPr>
        </p:nvSpPr>
        <p:spPr>
          <a:xfrm>
            <a:off x="1371600" y="3086099"/>
            <a:ext cx="9448800" cy="1825095"/>
          </a:xfrm>
        </p:spPr>
        <p:txBody>
          <a:bodyPr anchor="t">
            <a:normAutofit fontScale="85000" lnSpcReduction="20000"/>
          </a:bodyPr>
          <a:lstStyle/>
          <a:p>
            <a:pPr marL="342900" indent="-342900" algn="r">
              <a:buFont typeface="Arial" panose="020B0604020202020204" pitchFamily="34" charset="0"/>
              <a:buChar char="•"/>
            </a:pPr>
            <a:r>
              <a:rPr lang="en-GB" sz="2800" b="1" i="1" dirty="0"/>
              <a:t>Design Engineering</a:t>
            </a:r>
          </a:p>
          <a:p>
            <a:pPr marL="342900" indent="-342900" algn="r">
              <a:buFont typeface="Arial" panose="020B0604020202020204" pitchFamily="34" charset="0"/>
              <a:buChar char="•"/>
            </a:pPr>
            <a:endParaRPr lang="en-GB" sz="2800" b="1" i="1" dirty="0"/>
          </a:p>
          <a:p>
            <a:pPr marL="342900" indent="-342900" algn="r">
              <a:buFont typeface="Arial" panose="020B0604020202020204" pitchFamily="34" charset="0"/>
              <a:buChar char="•"/>
            </a:pPr>
            <a:endParaRPr lang="en-GB" sz="2800" b="1" i="1" dirty="0"/>
          </a:p>
          <a:p>
            <a:pPr algn="ctr"/>
            <a:r>
              <a:rPr lang="en-GB" sz="2200" b="1" i="1" dirty="0"/>
              <a:t>PROF. </a:t>
            </a:r>
            <a:r>
              <a:rPr lang="en-GB" sz="2200" b="1" i="1" dirty="0" err="1"/>
              <a:t>Pooja</a:t>
            </a:r>
            <a:r>
              <a:rPr lang="en-GB" sz="2200" b="1" i="1" dirty="0"/>
              <a:t> </a:t>
            </a:r>
            <a:r>
              <a:rPr lang="en-GB" sz="2200" b="1" i="1" dirty="0" err="1"/>
              <a:t>Gohel</a:t>
            </a:r>
            <a:endParaRPr lang="en-GB" sz="2200" b="1" i="1" dirty="0"/>
          </a:p>
          <a:p>
            <a:pPr algn="ctr"/>
            <a:r>
              <a:rPr lang="en-GB" sz="2200" b="1" i="1" dirty="0"/>
              <a:t>(Faculty Guide) </a:t>
            </a:r>
          </a:p>
          <a:p>
            <a:pPr lvl="1"/>
            <a:endParaRPr lang="en-GB" sz="2800" b="1" i="1" dirty="0"/>
          </a:p>
          <a:p>
            <a:pPr marL="342900" indent="-342900" algn="r">
              <a:buFont typeface="Arial" panose="020B0604020202020204" pitchFamily="34" charset="0"/>
              <a:buChar char="•"/>
            </a:pPr>
            <a:endParaRPr lang="en-GB" sz="2800" b="1" i="1" dirty="0"/>
          </a:p>
          <a:p>
            <a:pPr marL="4000500" lvl="8" indent="-342900" algn="r">
              <a:buFont typeface="Arial" panose="020B0604020202020204" pitchFamily="34" charset="0"/>
              <a:buChar char="•"/>
            </a:pPr>
            <a:endParaRPr lang="en-US" sz="2400" b="1" i="1" dirty="0"/>
          </a:p>
        </p:txBody>
      </p:sp>
    </p:spTree>
    <p:extLst>
      <p:ext uri="{BB962C8B-B14F-4D97-AF65-F5344CB8AC3E}">
        <p14:creationId xmlns:p14="http://schemas.microsoft.com/office/powerpoint/2010/main" val="394743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C555-9DE9-9847-BD3C-EB067256D5D0}"/>
              </a:ext>
            </a:extLst>
          </p:cNvPr>
          <p:cNvSpPr>
            <a:spLocks noGrp="1"/>
          </p:cNvSpPr>
          <p:nvPr>
            <p:ph type="title"/>
          </p:nvPr>
        </p:nvSpPr>
        <p:spPr/>
        <p:txBody>
          <a:bodyPr/>
          <a:lstStyle/>
          <a:p>
            <a:pPr marL="571500" indent="-571500" algn="l">
              <a:buFont typeface="Arial" panose="020B0604020202020204" pitchFamily="34" charset="0"/>
              <a:buChar char="•"/>
            </a:pPr>
            <a:r>
              <a:rPr lang="en-GB" b="1" i="1" u="sng"/>
              <a:t>Group</a:t>
            </a:r>
            <a:r>
              <a:rPr lang="en-GB" b="1" i="1"/>
              <a:t> </a:t>
            </a:r>
            <a:r>
              <a:rPr lang="en-GB" b="1" i="1" u="sng"/>
              <a:t>details</a:t>
            </a:r>
            <a:r>
              <a:rPr lang="en-GB" b="1" i="1"/>
              <a:t> :-</a:t>
            </a:r>
            <a:endParaRPr lang="en-US" b="1" i="1"/>
          </a:p>
        </p:txBody>
      </p:sp>
      <p:sp>
        <p:nvSpPr>
          <p:cNvPr id="3" name="Content Placeholder 2">
            <a:extLst>
              <a:ext uri="{FF2B5EF4-FFF2-40B4-BE49-F238E27FC236}">
                <a16:creationId xmlns:a16="http://schemas.microsoft.com/office/drawing/2014/main" id="{D8FB8C83-05E9-0B4D-A5F3-548D6382234C}"/>
              </a:ext>
            </a:extLst>
          </p:cNvPr>
          <p:cNvSpPr>
            <a:spLocks noGrp="1"/>
          </p:cNvSpPr>
          <p:nvPr>
            <p:ph idx="1"/>
          </p:nvPr>
        </p:nvSpPr>
        <p:spPr/>
        <p:txBody>
          <a:bodyPr>
            <a:normAutofit fontScale="85000" lnSpcReduction="20000"/>
          </a:bodyPr>
          <a:lstStyle/>
          <a:p>
            <a:pPr marL="0" indent="0">
              <a:buNone/>
            </a:pPr>
            <a:r>
              <a:rPr lang="en-GB" dirty="0"/>
              <a:t>1. Group Members:-
     •</a:t>
            </a:r>
            <a:r>
              <a:rPr lang="en-GB" dirty="0" err="1"/>
              <a:t>Tushar</a:t>
            </a:r>
            <a:r>
              <a:rPr lang="en-GB" dirty="0"/>
              <a:t> </a:t>
            </a:r>
            <a:r>
              <a:rPr lang="en-GB" dirty="0" err="1"/>
              <a:t>prajapati</a:t>
            </a:r>
            <a:r>
              <a:rPr lang="en-GB" dirty="0"/>
              <a:t> (190280103059) 
     •</a:t>
            </a:r>
            <a:r>
              <a:rPr lang="en-GB" dirty="0" err="1"/>
              <a:t>Gopal</a:t>
            </a:r>
            <a:r>
              <a:rPr lang="en-GB" dirty="0"/>
              <a:t> </a:t>
            </a:r>
            <a:r>
              <a:rPr lang="en-GB" dirty="0" err="1"/>
              <a:t>shankhat</a:t>
            </a:r>
            <a:r>
              <a:rPr lang="en-GB" dirty="0"/>
              <a:t> (190280103067) 
     •</a:t>
            </a:r>
            <a:r>
              <a:rPr lang="en-GB" dirty="0" err="1"/>
              <a:t>Smit</a:t>
            </a:r>
            <a:r>
              <a:rPr lang="en-GB" dirty="0"/>
              <a:t> </a:t>
            </a:r>
            <a:r>
              <a:rPr lang="en-GB" dirty="0" err="1"/>
              <a:t>patel</a:t>
            </a:r>
            <a:r>
              <a:rPr lang="en-GB" dirty="0"/>
              <a:t>(190280103053) 
     •</a:t>
            </a:r>
            <a:r>
              <a:rPr lang="en-GB" dirty="0" err="1"/>
              <a:t>Smit</a:t>
            </a:r>
            <a:r>
              <a:rPr lang="en-GB" dirty="0"/>
              <a:t> </a:t>
            </a:r>
            <a:r>
              <a:rPr lang="en-GB" dirty="0" err="1"/>
              <a:t>makvana</a:t>
            </a:r>
            <a:r>
              <a:rPr lang="en-GB" dirty="0"/>
              <a:t>(190280103023) 
2. Div:- S
3. Branch:- Biomedical Engineering 
4. </a:t>
            </a:r>
            <a:r>
              <a:rPr lang="en-GB" err="1"/>
              <a:t>Semestar</a:t>
            </a:r>
            <a:r>
              <a:rPr lang="en-GB"/>
              <a:t>:- 4’th</a:t>
            </a:r>
            <a:r>
              <a:rPr lang="en-GB" dirty="0"/>
              <a:t>
5. Team </a:t>
            </a:r>
            <a:r>
              <a:rPr lang="en-GB"/>
              <a:t>Id :- 291179</a:t>
            </a:r>
            <a:r>
              <a:rPr lang="en-GB" dirty="0"/>
              <a:t>
6. Subject :- Design Engineering
7. College:- Ld College Of Engineering
</a:t>
            </a:r>
            <a:endParaRPr lang="en-US" dirty="0"/>
          </a:p>
        </p:txBody>
      </p:sp>
    </p:spTree>
    <p:extLst>
      <p:ext uri="{BB962C8B-B14F-4D97-AF65-F5344CB8AC3E}">
        <p14:creationId xmlns:p14="http://schemas.microsoft.com/office/powerpoint/2010/main" val="296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09A1-D294-F947-A661-36A8CD60BB66}"/>
              </a:ext>
            </a:extLst>
          </p:cNvPr>
          <p:cNvSpPr>
            <a:spLocks noGrp="1"/>
          </p:cNvSpPr>
          <p:nvPr>
            <p:ph type="title"/>
          </p:nvPr>
        </p:nvSpPr>
        <p:spPr/>
        <p:txBody>
          <a:bodyPr/>
          <a:lstStyle/>
          <a:p>
            <a:pPr algn="l"/>
            <a:r>
              <a:rPr lang="en-GB" b="1" i="1"/>
              <a:t>1. </a:t>
            </a:r>
            <a:r>
              <a:rPr lang="en-GB" b="1" i="1" u="sng"/>
              <a:t>Introduction</a:t>
            </a:r>
            <a:r>
              <a:rPr lang="en-GB" b="1" i="1"/>
              <a:t> :-</a:t>
            </a:r>
            <a:endParaRPr lang="en-US" b="1" i="1" u="sng"/>
          </a:p>
        </p:txBody>
      </p:sp>
      <p:sp>
        <p:nvSpPr>
          <p:cNvPr id="3" name="Content Placeholder 2">
            <a:extLst>
              <a:ext uri="{FF2B5EF4-FFF2-40B4-BE49-F238E27FC236}">
                <a16:creationId xmlns:a16="http://schemas.microsoft.com/office/drawing/2014/main" id="{59419FF9-57A9-694A-A4D7-0882E23C5435}"/>
              </a:ext>
            </a:extLst>
          </p:cNvPr>
          <p:cNvSpPr>
            <a:spLocks noGrp="1"/>
          </p:cNvSpPr>
          <p:nvPr>
            <p:ph idx="1"/>
          </p:nvPr>
        </p:nvSpPr>
        <p:spPr/>
        <p:txBody>
          <a:bodyPr/>
          <a:lstStyle/>
          <a:p>
            <a:r>
              <a:rPr lang="en-GB"/>
              <a:t> </a:t>
            </a:r>
            <a:r>
              <a:rPr lang="en-GB" sz="2800"/>
              <a:t>Third eye for blinds is an innovation which helps the blind people to navigate with speed and confidence by detecting nearby obstacles using the help of ultrasonic waves and notify them with buzzer sound or vibration.  They only need to wear this device as a band or cloth</a:t>
            </a:r>
            <a:endParaRPr lang="en-US" sz="2800"/>
          </a:p>
        </p:txBody>
      </p:sp>
    </p:spTree>
    <p:extLst>
      <p:ext uri="{BB962C8B-B14F-4D97-AF65-F5344CB8AC3E}">
        <p14:creationId xmlns:p14="http://schemas.microsoft.com/office/powerpoint/2010/main" val="131013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80E0-E91B-1B4A-8749-990360716C38}"/>
              </a:ext>
            </a:extLst>
          </p:cNvPr>
          <p:cNvSpPr>
            <a:spLocks noGrp="1"/>
          </p:cNvSpPr>
          <p:nvPr>
            <p:ph type="title"/>
          </p:nvPr>
        </p:nvSpPr>
        <p:spPr/>
        <p:txBody>
          <a:bodyPr>
            <a:normAutofit/>
          </a:bodyPr>
          <a:lstStyle/>
          <a:p>
            <a:pPr algn="l"/>
            <a:r>
              <a:rPr lang="en-GB" sz="3200" b="1" i="1"/>
              <a:t>2.  </a:t>
            </a:r>
            <a:r>
              <a:rPr lang="en-GB" sz="3200" b="1" i="1" u="sng"/>
              <a:t>Canvas of design engineering 1</a:t>
            </a:r>
            <a:r>
              <a:rPr lang="en-GB" sz="3200" b="1" i="1"/>
              <a:t> :-</a:t>
            </a:r>
            <a:endParaRPr lang="en-US" sz="3200" b="1" i="1"/>
          </a:p>
        </p:txBody>
      </p:sp>
      <p:sp>
        <p:nvSpPr>
          <p:cNvPr id="3" name="Content Placeholder 2">
            <a:extLst>
              <a:ext uri="{FF2B5EF4-FFF2-40B4-BE49-F238E27FC236}">
                <a16:creationId xmlns:a16="http://schemas.microsoft.com/office/drawing/2014/main" id="{45EA73C6-9BFE-EE44-9386-C2FA2EEEEC4D}"/>
              </a:ext>
            </a:extLst>
          </p:cNvPr>
          <p:cNvSpPr>
            <a:spLocks noGrp="1"/>
          </p:cNvSpPr>
          <p:nvPr>
            <p:ph idx="1"/>
          </p:nvPr>
        </p:nvSpPr>
        <p:spPr/>
        <p:txBody>
          <a:bodyPr>
            <a:normAutofit/>
          </a:bodyPr>
          <a:lstStyle/>
          <a:p>
            <a:r>
              <a:rPr lang="en-GB" sz="2800"/>
              <a:t>AEIOU canvas</a:t>
            </a:r>
          </a:p>
          <a:p>
            <a:r>
              <a:rPr lang="en-GB" sz="2800"/>
              <a:t>Empathy canvas</a:t>
            </a:r>
          </a:p>
          <a:p>
            <a:r>
              <a:rPr lang="en-GB" sz="2800"/>
              <a:t> Ideation canvas</a:t>
            </a:r>
          </a:p>
          <a:p>
            <a:r>
              <a:rPr lang="en-GB" sz="2800"/>
              <a:t> Product development canvas</a:t>
            </a:r>
          </a:p>
          <a:p>
            <a:r>
              <a:rPr lang="en-GB" sz="2800"/>
              <a:t> Mind mapping</a:t>
            </a:r>
          </a:p>
          <a:p>
            <a:endParaRPr lang="en-GB" sz="2800"/>
          </a:p>
          <a:p>
            <a:endParaRPr lang="en-GB" sz="2800"/>
          </a:p>
          <a:p>
            <a:endParaRPr lang="en-GB" sz="2800"/>
          </a:p>
          <a:p>
            <a:endParaRPr lang="en-GB" sz="2800"/>
          </a:p>
          <a:p>
            <a:pPr marL="0" indent="0">
              <a:buNone/>
            </a:pPr>
            <a:endParaRPr lang="en-GB" sz="2800"/>
          </a:p>
          <a:p>
            <a:endParaRPr lang="en-GB" sz="2800"/>
          </a:p>
          <a:p>
            <a:endParaRPr lang="en-US" sz="2800"/>
          </a:p>
        </p:txBody>
      </p:sp>
    </p:spTree>
    <p:extLst>
      <p:ext uri="{BB962C8B-B14F-4D97-AF65-F5344CB8AC3E}">
        <p14:creationId xmlns:p14="http://schemas.microsoft.com/office/powerpoint/2010/main" val="59535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8E6-A282-BB49-9F20-7B1BE3149702}"/>
              </a:ext>
            </a:extLst>
          </p:cNvPr>
          <p:cNvSpPr>
            <a:spLocks noGrp="1"/>
          </p:cNvSpPr>
          <p:nvPr>
            <p:ph type="title"/>
          </p:nvPr>
        </p:nvSpPr>
        <p:spPr/>
        <p:txBody>
          <a:bodyPr/>
          <a:lstStyle/>
          <a:p>
            <a:pPr marL="571500" indent="-571500" algn="l">
              <a:buFont typeface="Arial" panose="020B0604020202020204" pitchFamily="34" charset="0"/>
              <a:buChar char="•"/>
            </a:pPr>
            <a:r>
              <a:rPr lang="en-GB" b="1" i="1" u="sng"/>
              <a:t>Aeiou canvas</a:t>
            </a:r>
            <a:r>
              <a:rPr lang="en-GB" b="1" i="1"/>
              <a:t> :-</a:t>
            </a:r>
            <a:endParaRPr lang="en-US" b="1" i="1" u="sng"/>
          </a:p>
        </p:txBody>
      </p:sp>
      <p:sp>
        <p:nvSpPr>
          <p:cNvPr id="3" name="Content Placeholder 2">
            <a:extLst>
              <a:ext uri="{FF2B5EF4-FFF2-40B4-BE49-F238E27FC236}">
                <a16:creationId xmlns:a16="http://schemas.microsoft.com/office/drawing/2014/main" id="{1F82D40E-8A68-EB49-BEEB-9D9D4E74E2B6}"/>
              </a:ext>
            </a:extLst>
          </p:cNvPr>
          <p:cNvSpPr>
            <a:spLocks noGrp="1"/>
          </p:cNvSpPr>
          <p:nvPr>
            <p:ph sz="half" idx="1"/>
          </p:nvPr>
        </p:nvSpPr>
        <p:spPr/>
        <p:txBody>
          <a:bodyPr>
            <a:normAutofit fontScale="25000" lnSpcReduction="20000"/>
          </a:bodyPr>
          <a:lstStyle/>
          <a:p>
            <a:r>
              <a:rPr lang="en-GB" sz="5600" b="1" i="1"/>
              <a:t>Activities </a:t>
            </a:r>
          </a:p>
          <a:p>
            <a:r>
              <a:rPr lang="en-GB" sz="5600" b="1" i="1"/>
              <a:t> </a:t>
            </a:r>
            <a:r>
              <a:rPr lang="en-GB" sz="5600"/>
              <a:t>Especially for blind people</a:t>
            </a:r>
          </a:p>
          <a:p>
            <a:r>
              <a:rPr lang="en-GB" sz="5600"/>
              <a:t> Ultrasonic sensor </a:t>
            </a:r>
          </a:p>
          <a:p>
            <a:r>
              <a:rPr lang="en-GB" sz="5600"/>
              <a:t> transmitter send ultrasonic waves</a:t>
            </a:r>
          </a:p>
          <a:p>
            <a:r>
              <a:rPr lang="en-GB" sz="5600"/>
              <a:t> Receiver  recive the ultrasonic waves</a:t>
            </a:r>
          </a:p>
          <a:p>
            <a:r>
              <a:rPr lang="en-GB" sz="5600"/>
              <a:t> Navigate blind people</a:t>
            </a:r>
          </a:p>
          <a:p>
            <a:endParaRPr lang="en-GB" sz="5600"/>
          </a:p>
          <a:p>
            <a:endParaRPr lang="en-GB" sz="5600"/>
          </a:p>
          <a:p>
            <a:r>
              <a:rPr lang="en-GB" sz="5600"/>
              <a:t> </a:t>
            </a:r>
            <a:r>
              <a:rPr lang="en-GB" sz="5600" b="1" i="1"/>
              <a:t>Environment</a:t>
            </a:r>
          </a:p>
          <a:p>
            <a:r>
              <a:rPr lang="en-GB" sz="5600" b="1" i="1"/>
              <a:t> </a:t>
            </a:r>
            <a:r>
              <a:rPr lang="en-GB" sz="5600"/>
              <a:t>Wireless device</a:t>
            </a:r>
          </a:p>
          <a:p>
            <a:r>
              <a:rPr lang="en-GB" sz="5600"/>
              <a:t> Safe navigation</a:t>
            </a:r>
          </a:p>
          <a:p>
            <a:r>
              <a:rPr lang="en-GB" sz="5600"/>
              <a:t> Hospital </a:t>
            </a:r>
          </a:p>
          <a:p>
            <a:r>
              <a:rPr lang="en-GB" sz="5600"/>
              <a:t>Blind people can use every place</a:t>
            </a:r>
          </a:p>
          <a:p>
            <a:endParaRPr lang="en-GB" sz="1900"/>
          </a:p>
          <a:p>
            <a:endParaRPr lang="en-GB" sz="1900"/>
          </a:p>
          <a:p>
            <a:endParaRPr lang="en-GB" sz="1900"/>
          </a:p>
          <a:p>
            <a:endParaRPr lang="en-GB" sz="1400"/>
          </a:p>
          <a:p>
            <a:endParaRPr lang="en-GB" sz="1400"/>
          </a:p>
          <a:p>
            <a:endParaRPr lang="en-GB" sz="1400"/>
          </a:p>
          <a:p>
            <a:endParaRPr lang="en-GB" sz="1400" b="1" i="1"/>
          </a:p>
          <a:p>
            <a:endParaRPr lang="en-GB" sz="2800"/>
          </a:p>
          <a:p>
            <a:endParaRPr lang="en-GB" sz="2800" b="1" i="1"/>
          </a:p>
          <a:p>
            <a:endParaRPr lang="en-GB" sz="2800" b="1" i="1"/>
          </a:p>
          <a:p>
            <a:endParaRPr lang="en-GB" sz="2800" b="1" i="1"/>
          </a:p>
          <a:p>
            <a:endParaRPr lang="en-GB" sz="2800"/>
          </a:p>
          <a:p>
            <a:endParaRPr lang="en-GB" sz="2800"/>
          </a:p>
          <a:p>
            <a:endParaRPr lang="en-GB" sz="2800" b="1" i="1"/>
          </a:p>
          <a:p>
            <a:endParaRPr lang="en-GB" sz="2800"/>
          </a:p>
          <a:p>
            <a:endParaRPr lang="en-GB" sz="2800"/>
          </a:p>
          <a:p>
            <a:endParaRPr lang="en-GB" sz="2800"/>
          </a:p>
          <a:p>
            <a:endParaRPr lang="en-GB" sz="2800"/>
          </a:p>
          <a:p>
            <a:endParaRPr lang="en-GB" sz="2800"/>
          </a:p>
          <a:p>
            <a:endParaRPr lang="en-US" sz="2800"/>
          </a:p>
        </p:txBody>
      </p:sp>
      <p:sp>
        <p:nvSpPr>
          <p:cNvPr id="4" name="Content Placeholder 3">
            <a:extLst>
              <a:ext uri="{FF2B5EF4-FFF2-40B4-BE49-F238E27FC236}">
                <a16:creationId xmlns:a16="http://schemas.microsoft.com/office/drawing/2014/main" id="{4DAD20F6-A99A-B949-A186-986693BCA074}"/>
              </a:ext>
            </a:extLst>
          </p:cNvPr>
          <p:cNvSpPr>
            <a:spLocks noGrp="1"/>
          </p:cNvSpPr>
          <p:nvPr>
            <p:ph sz="half" idx="2"/>
          </p:nvPr>
        </p:nvSpPr>
        <p:spPr/>
        <p:txBody>
          <a:bodyPr anchor="t">
            <a:normAutofit fontScale="25000" lnSpcReduction="20000"/>
          </a:bodyPr>
          <a:lstStyle/>
          <a:p>
            <a:r>
              <a:rPr lang="en-GB" sz="5600" b="1" i="1"/>
              <a:t>Interaction                       </a:t>
            </a:r>
          </a:p>
          <a:p>
            <a:r>
              <a:rPr lang="en-GB" sz="5600" b="1" i="1"/>
              <a:t> </a:t>
            </a:r>
            <a:r>
              <a:rPr lang="en-GB" sz="5600"/>
              <a:t>Doctor</a:t>
            </a:r>
          </a:p>
          <a:p>
            <a:r>
              <a:rPr lang="en-GB" sz="5600"/>
              <a:t> Nurse</a:t>
            </a:r>
          </a:p>
          <a:p>
            <a:r>
              <a:rPr lang="en-GB" sz="5600"/>
              <a:t> Blind people </a:t>
            </a:r>
          </a:p>
          <a:p>
            <a:r>
              <a:rPr lang="en-GB" sz="5600"/>
              <a:t> And other people</a:t>
            </a:r>
          </a:p>
          <a:p>
            <a:endParaRPr lang="en-GB" sz="5600"/>
          </a:p>
          <a:p>
            <a:r>
              <a:rPr lang="en-GB" sz="5600"/>
              <a:t> </a:t>
            </a:r>
            <a:r>
              <a:rPr lang="en-GB" sz="5600" b="1" i="1"/>
              <a:t>Object </a:t>
            </a:r>
          </a:p>
          <a:p>
            <a:r>
              <a:rPr lang="en-GB" sz="5600" b="1" i="1"/>
              <a:t> </a:t>
            </a:r>
            <a:r>
              <a:rPr lang="en-GB" sz="5600"/>
              <a:t>Arduino</a:t>
            </a:r>
          </a:p>
          <a:p>
            <a:r>
              <a:rPr lang="en-GB" sz="5600"/>
              <a:t> Ultrasonic sensor</a:t>
            </a:r>
          </a:p>
          <a:p>
            <a:r>
              <a:rPr lang="en-GB" sz="5600"/>
              <a:t> Battery </a:t>
            </a:r>
          </a:p>
          <a:p>
            <a:r>
              <a:rPr lang="en-GB" sz="5600"/>
              <a:t> Buzzer </a:t>
            </a:r>
          </a:p>
          <a:p>
            <a:r>
              <a:rPr lang="en-GB" sz="5600"/>
              <a:t>Switch</a:t>
            </a:r>
          </a:p>
          <a:p>
            <a:endParaRPr lang="en-GB" sz="5600"/>
          </a:p>
          <a:p>
            <a:r>
              <a:rPr lang="en-GB" sz="5600" b="1" i="1"/>
              <a:t> Users👥</a:t>
            </a:r>
          </a:p>
          <a:p>
            <a:r>
              <a:rPr lang="en-GB" sz="5600" b="1" i="1"/>
              <a:t>Blind people can use</a:t>
            </a:r>
            <a:endParaRPr lang="en-GB" sz="5600"/>
          </a:p>
          <a:p>
            <a:endParaRPr lang="en-GB"/>
          </a:p>
          <a:p>
            <a:endParaRPr lang="en-GB"/>
          </a:p>
          <a:p>
            <a:endParaRPr lang="en-GB"/>
          </a:p>
          <a:p>
            <a:endParaRPr lang="en-GB"/>
          </a:p>
          <a:p>
            <a:endParaRPr lang="en-GB"/>
          </a:p>
          <a:p>
            <a:endParaRPr lang="en-GB"/>
          </a:p>
          <a:p>
            <a:endParaRPr lang="en-US" b="1" i="1"/>
          </a:p>
        </p:txBody>
      </p:sp>
    </p:spTree>
    <p:extLst>
      <p:ext uri="{BB962C8B-B14F-4D97-AF65-F5344CB8AC3E}">
        <p14:creationId xmlns:p14="http://schemas.microsoft.com/office/powerpoint/2010/main" val="13894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E37-0BE4-824D-98F5-F8B1691A3EB2}"/>
              </a:ext>
            </a:extLst>
          </p:cNvPr>
          <p:cNvSpPr>
            <a:spLocks noGrp="1"/>
          </p:cNvSpPr>
          <p:nvPr>
            <p:ph type="title"/>
          </p:nvPr>
        </p:nvSpPr>
        <p:spPr/>
        <p:txBody>
          <a:bodyPr/>
          <a:lstStyle/>
          <a:p>
            <a:pPr marL="571500" indent="-571500" algn="l">
              <a:buFont typeface="Arial" panose="020B0604020202020204" pitchFamily="34" charset="0"/>
              <a:buChar char="•"/>
            </a:pPr>
            <a:r>
              <a:rPr lang="en-GB" b="1" i="1" u="sng"/>
              <a:t>Ideation Canvas</a:t>
            </a:r>
            <a:r>
              <a:rPr lang="en-GB" b="1" i="1"/>
              <a:t> :-</a:t>
            </a:r>
            <a:endParaRPr lang="en-US" b="1" i="1" u="sng"/>
          </a:p>
        </p:txBody>
      </p:sp>
      <p:sp>
        <p:nvSpPr>
          <p:cNvPr id="3" name="Content Placeholder 2">
            <a:extLst>
              <a:ext uri="{FF2B5EF4-FFF2-40B4-BE49-F238E27FC236}">
                <a16:creationId xmlns:a16="http://schemas.microsoft.com/office/drawing/2014/main" id="{D16D596A-644A-9349-B9A7-22F6764E2126}"/>
              </a:ext>
            </a:extLst>
          </p:cNvPr>
          <p:cNvSpPr>
            <a:spLocks noGrp="1"/>
          </p:cNvSpPr>
          <p:nvPr>
            <p:ph sz="half" idx="1"/>
          </p:nvPr>
        </p:nvSpPr>
        <p:spPr/>
        <p:txBody>
          <a:bodyPr>
            <a:normAutofit fontScale="77500" lnSpcReduction="20000"/>
          </a:bodyPr>
          <a:lstStyle/>
          <a:p>
            <a:r>
              <a:rPr lang="en-GB" sz="2800" b="1" i="1"/>
              <a:t>Activity</a:t>
            </a:r>
          </a:p>
          <a:p>
            <a:r>
              <a:rPr lang="en-GB" sz="2800" b="1" i="1"/>
              <a:t> </a:t>
            </a:r>
            <a:r>
              <a:rPr lang="en-GB" sz="2800"/>
              <a:t>Especially for blind people </a:t>
            </a:r>
          </a:p>
          <a:p>
            <a:r>
              <a:rPr lang="en-GB" sz="2800" b="1" i="1"/>
              <a:t>  </a:t>
            </a:r>
            <a:r>
              <a:rPr lang="en-GB" sz="2800"/>
              <a:t>Ultrasonic sensor</a:t>
            </a:r>
          </a:p>
          <a:p>
            <a:r>
              <a:rPr lang="en-GB" sz="2800" b="1" i="1"/>
              <a:t> </a:t>
            </a:r>
            <a:r>
              <a:rPr lang="en-GB" sz="2800"/>
              <a:t>Transmitter send ultrasonic waves </a:t>
            </a:r>
          </a:p>
          <a:p>
            <a:r>
              <a:rPr lang="en-GB" sz="2800" b="1" i="1"/>
              <a:t> </a:t>
            </a:r>
            <a:r>
              <a:rPr lang="en-GB" sz="2800"/>
              <a:t>Receiver recive the ultrasonic waves</a:t>
            </a:r>
          </a:p>
          <a:p>
            <a:endParaRPr lang="en-GB" sz="2800" b="1" i="1"/>
          </a:p>
          <a:p>
            <a:r>
              <a:rPr lang="en-GB" sz="2800" b="1" i="1"/>
              <a:t> People</a:t>
            </a:r>
          </a:p>
          <a:p>
            <a:r>
              <a:rPr lang="en-GB" sz="2800" b="1" i="1"/>
              <a:t> </a:t>
            </a:r>
            <a:r>
              <a:rPr lang="en-GB" sz="2800"/>
              <a:t>Doctor</a:t>
            </a:r>
          </a:p>
          <a:p>
            <a:r>
              <a:rPr lang="en-GB" sz="2800"/>
              <a:t> Nurse</a:t>
            </a:r>
          </a:p>
          <a:p>
            <a:r>
              <a:rPr lang="en-GB" sz="2800"/>
              <a:t> Blind people</a:t>
            </a:r>
          </a:p>
          <a:p>
            <a:endParaRPr lang="en-GB" sz="2800"/>
          </a:p>
          <a:p>
            <a:endParaRPr lang="en-GB" sz="2800"/>
          </a:p>
          <a:p>
            <a:endParaRPr lang="en-GB" sz="2800"/>
          </a:p>
          <a:p>
            <a:endParaRPr lang="en-GB" sz="2800" b="1" i="1"/>
          </a:p>
          <a:p>
            <a:endParaRPr lang="en-GB" sz="2800"/>
          </a:p>
          <a:p>
            <a:endParaRPr lang="en-GB" sz="2800"/>
          </a:p>
          <a:p>
            <a:endParaRPr lang="en-GB" sz="2800"/>
          </a:p>
          <a:p>
            <a:endParaRPr lang="en-GB" sz="2800" b="1" i="1"/>
          </a:p>
          <a:p>
            <a:pPr>
              <a:lnSpc>
                <a:spcPct val="70000"/>
              </a:lnSpc>
            </a:pPr>
            <a:endParaRPr lang="en-GB" sz="1400" b="1" i="1"/>
          </a:p>
          <a:p>
            <a:endParaRPr lang="en-US" sz="2800"/>
          </a:p>
        </p:txBody>
      </p:sp>
      <p:sp>
        <p:nvSpPr>
          <p:cNvPr id="4" name="Content Placeholder 3">
            <a:extLst>
              <a:ext uri="{FF2B5EF4-FFF2-40B4-BE49-F238E27FC236}">
                <a16:creationId xmlns:a16="http://schemas.microsoft.com/office/drawing/2014/main" id="{A3F66ADA-0255-6B43-8516-1FC3A00980CB}"/>
              </a:ext>
            </a:extLst>
          </p:cNvPr>
          <p:cNvSpPr>
            <a:spLocks noGrp="1"/>
          </p:cNvSpPr>
          <p:nvPr>
            <p:ph sz="half" idx="2"/>
          </p:nvPr>
        </p:nvSpPr>
        <p:spPr/>
        <p:txBody>
          <a:bodyPr>
            <a:normAutofit fontScale="77500" lnSpcReduction="20000"/>
          </a:bodyPr>
          <a:lstStyle/>
          <a:p>
            <a:r>
              <a:rPr lang="en-GB" b="1" i="1"/>
              <a:t>Situation/Context/Location</a:t>
            </a:r>
          </a:p>
          <a:p>
            <a:r>
              <a:rPr lang="en-GB"/>
              <a:t> Navigate the blind people</a:t>
            </a:r>
          </a:p>
          <a:p>
            <a:r>
              <a:rPr lang="en-GB"/>
              <a:t> Guide user while walking</a:t>
            </a:r>
          </a:p>
          <a:p>
            <a:r>
              <a:rPr lang="en-GB"/>
              <a:t> Navigate safely and easily every place</a:t>
            </a:r>
          </a:p>
          <a:p>
            <a:endParaRPr lang="en-GB"/>
          </a:p>
          <a:p>
            <a:endParaRPr lang="en-GB"/>
          </a:p>
          <a:p>
            <a:r>
              <a:rPr lang="en-GB"/>
              <a:t> </a:t>
            </a:r>
            <a:r>
              <a:rPr lang="en-GB" b="1" i="1"/>
              <a:t>Props/solution</a:t>
            </a:r>
          </a:p>
          <a:p>
            <a:r>
              <a:rPr lang="en-GB"/>
              <a:t> This device to help blind people walk</a:t>
            </a:r>
          </a:p>
          <a:p>
            <a:r>
              <a:rPr lang="en-GB"/>
              <a:t>Estimate the distance  From obstacles</a:t>
            </a:r>
          </a:p>
          <a:p>
            <a:r>
              <a:rPr lang="en-GB"/>
              <a:t> Daily and routine life  being easy for blind people</a:t>
            </a:r>
          </a:p>
          <a:p>
            <a:endParaRPr lang="en-GB" b="1" i="1"/>
          </a:p>
          <a:p>
            <a:endParaRPr lang="en-GB"/>
          </a:p>
          <a:p>
            <a:endParaRPr lang="en-GB"/>
          </a:p>
          <a:p>
            <a:endParaRPr lang="en-GB"/>
          </a:p>
          <a:p>
            <a:pPr marL="0" indent="0">
              <a:buNone/>
            </a:pPr>
            <a:endParaRPr lang="en-US" b="1" i="1"/>
          </a:p>
        </p:txBody>
      </p:sp>
    </p:spTree>
    <p:extLst>
      <p:ext uri="{BB962C8B-B14F-4D97-AF65-F5344CB8AC3E}">
        <p14:creationId xmlns:p14="http://schemas.microsoft.com/office/powerpoint/2010/main" val="388243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8F06-0060-A049-B444-549B70E11602}"/>
              </a:ext>
            </a:extLst>
          </p:cNvPr>
          <p:cNvSpPr>
            <a:spLocks noGrp="1"/>
          </p:cNvSpPr>
          <p:nvPr>
            <p:ph type="title"/>
          </p:nvPr>
        </p:nvSpPr>
        <p:spPr/>
        <p:txBody>
          <a:bodyPr/>
          <a:lstStyle/>
          <a:p>
            <a:pPr marL="571500" indent="-571500" algn="l">
              <a:buFont typeface="Arial" panose="020B0604020202020204" pitchFamily="34" charset="0"/>
              <a:buChar char="•"/>
            </a:pPr>
            <a:r>
              <a:rPr lang="en-GB" b="1" i="1" u="sng" dirty="0"/>
              <a:t>Empathy canvas </a:t>
            </a:r>
            <a:r>
              <a:rPr lang="en-GB" b="1" i="1" dirty="0"/>
              <a:t>:-</a:t>
            </a:r>
            <a:endParaRPr lang="en-US" b="1" i="1" dirty="0"/>
          </a:p>
        </p:txBody>
      </p:sp>
      <p:sp>
        <p:nvSpPr>
          <p:cNvPr id="3" name="Content Placeholder 2">
            <a:extLst>
              <a:ext uri="{FF2B5EF4-FFF2-40B4-BE49-F238E27FC236}">
                <a16:creationId xmlns:a16="http://schemas.microsoft.com/office/drawing/2014/main" id="{CEBBC885-8701-9E43-A38C-D8C75833BA46}"/>
              </a:ext>
            </a:extLst>
          </p:cNvPr>
          <p:cNvSpPr>
            <a:spLocks noGrp="1"/>
          </p:cNvSpPr>
          <p:nvPr>
            <p:ph sz="half" idx="1"/>
          </p:nvPr>
        </p:nvSpPr>
        <p:spPr/>
        <p:txBody>
          <a:bodyPr>
            <a:normAutofit/>
          </a:bodyPr>
          <a:lstStyle/>
          <a:p>
            <a:r>
              <a:rPr lang="en-GB" b="1" i="1" dirty="0"/>
              <a:t>Users</a:t>
            </a:r>
          </a:p>
          <a:p>
            <a:r>
              <a:rPr lang="en-GB" b="1" i="1" dirty="0"/>
              <a:t> </a:t>
            </a:r>
            <a:r>
              <a:rPr lang="en-GB" dirty="0"/>
              <a:t>Blind people</a:t>
            </a:r>
          </a:p>
          <a:p>
            <a:r>
              <a:rPr lang="en-GB" dirty="0"/>
              <a:t> General people</a:t>
            </a:r>
          </a:p>
          <a:p>
            <a:endParaRPr lang="en-GB" dirty="0"/>
          </a:p>
          <a:p>
            <a:r>
              <a:rPr lang="en-GB" dirty="0"/>
              <a:t> </a:t>
            </a:r>
            <a:r>
              <a:rPr lang="en-GB" b="1" i="1" dirty="0"/>
              <a:t>Stakeholders</a:t>
            </a:r>
          </a:p>
          <a:p>
            <a:r>
              <a:rPr lang="en-GB" b="1" i="1" dirty="0"/>
              <a:t> </a:t>
            </a:r>
            <a:r>
              <a:rPr lang="en-GB" dirty="0"/>
              <a:t>Blind student </a:t>
            </a:r>
          </a:p>
          <a:p>
            <a:r>
              <a:rPr lang="en-GB" dirty="0"/>
              <a:t>Blind people </a:t>
            </a:r>
          </a:p>
          <a:p>
            <a:r>
              <a:rPr lang="en-GB" b="1" i="1" dirty="0"/>
              <a:t> </a:t>
            </a:r>
            <a:r>
              <a:rPr lang="en-GB" dirty="0"/>
              <a:t>General people </a:t>
            </a:r>
            <a:endParaRPr lang="en-GB" b="1" i="1" dirty="0"/>
          </a:p>
          <a:p>
            <a:endParaRPr lang="en-GB" b="1" i="1" dirty="0"/>
          </a:p>
          <a:p>
            <a:endParaRPr lang="en-GB" dirty="0"/>
          </a:p>
          <a:p>
            <a:endParaRPr lang="en-GB" dirty="0"/>
          </a:p>
          <a:p>
            <a:endParaRPr lang="en-GB" b="1" i="1" dirty="0"/>
          </a:p>
          <a:p>
            <a:endParaRPr lang="en-GB" b="1" i="1" dirty="0"/>
          </a:p>
          <a:p>
            <a:endParaRPr lang="en-US" b="1" i="1" dirty="0"/>
          </a:p>
          <a:p>
            <a:pPr>
              <a:buNone/>
            </a:pPr>
            <a:endParaRPr lang="en-US" dirty="0"/>
          </a:p>
        </p:txBody>
      </p:sp>
      <p:sp>
        <p:nvSpPr>
          <p:cNvPr id="7" name="Content Placeholder 6">
            <a:extLst>
              <a:ext uri="{FF2B5EF4-FFF2-40B4-BE49-F238E27FC236}">
                <a16:creationId xmlns:a16="http://schemas.microsoft.com/office/drawing/2014/main" id="{54865704-DBDF-9441-8318-CAA067DB5822}"/>
              </a:ext>
            </a:extLst>
          </p:cNvPr>
          <p:cNvSpPr>
            <a:spLocks noGrp="1"/>
          </p:cNvSpPr>
          <p:nvPr>
            <p:ph sz="half" idx="2"/>
          </p:nvPr>
        </p:nvSpPr>
        <p:spPr/>
        <p:txBody>
          <a:bodyPr>
            <a:normAutofit/>
          </a:bodyPr>
          <a:lstStyle/>
          <a:p>
            <a:r>
              <a:rPr lang="en-GB" b="1" i="1"/>
              <a:t>Activity</a:t>
            </a:r>
          </a:p>
          <a:p>
            <a:r>
              <a:rPr lang="en-GB" b="1" i="1"/>
              <a:t> </a:t>
            </a:r>
            <a:r>
              <a:rPr lang="en-GB"/>
              <a:t>Navigate blind people</a:t>
            </a:r>
          </a:p>
          <a:p>
            <a:r>
              <a:rPr lang="en-GB"/>
              <a:t>It can make the life of blind people easier</a:t>
            </a:r>
          </a:p>
          <a:p>
            <a:endParaRPr lang="en-GB" sz="1400" b="1" i="1"/>
          </a:p>
          <a:p>
            <a:pPr marL="0" indent="0">
              <a:lnSpc>
                <a:spcPct val="70000"/>
              </a:lnSpc>
              <a:buNone/>
            </a:pPr>
            <a:endParaRPr lang="en-GB" sz="1400" b="1" i="1"/>
          </a:p>
          <a:p>
            <a:pPr marL="0" indent="0">
              <a:buNone/>
            </a:pPr>
            <a:endParaRPr lang="en-GB" b="1" i="1"/>
          </a:p>
          <a:p>
            <a:endParaRPr lang="en-GB" b="1" i="1"/>
          </a:p>
          <a:p>
            <a:endParaRPr lang="en-US"/>
          </a:p>
        </p:txBody>
      </p:sp>
    </p:spTree>
    <p:extLst>
      <p:ext uri="{BB962C8B-B14F-4D97-AF65-F5344CB8AC3E}">
        <p14:creationId xmlns:p14="http://schemas.microsoft.com/office/powerpoint/2010/main" val="99550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9A06-16F8-FC49-B873-814A62421DDE}"/>
              </a:ext>
            </a:extLst>
          </p:cNvPr>
          <p:cNvSpPr>
            <a:spLocks noGrp="1"/>
          </p:cNvSpPr>
          <p:nvPr>
            <p:ph type="title"/>
          </p:nvPr>
        </p:nvSpPr>
        <p:spPr/>
        <p:txBody>
          <a:bodyPr/>
          <a:lstStyle/>
          <a:p>
            <a:pPr marL="571500" indent="-571500" algn="l">
              <a:buFont typeface="Arial" panose="020B0604020202020204" pitchFamily="34" charset="0"/>
              <a:buChar char="•"/>
            </a:pPr>
            <a:r>
              <a:rPr lang="en-GB" b="1" i="1" u="sng"/>
              <a:t>Empathy canvas :-</a:t>
            </a:r>
            <a:endParaRPr lang="en-US" b="1" i="1" u="sng"/>
          </a:p>
        </p:txBody>
      </p:sp>
      <p:sp>
        <p:nvSpPr>
          <p:cNvPr id="3" name="Content Placeholder 2">
            <a:extLst>
              <a:ext uri="{FF2B5EF4-FFF2-40B4-BE49-F238E27FC236}">
                <a16:creationId xmlns:a16="http://schemas.microsoft.com/office/drawing/2014/main" id="{5DF8CB0D-20E6-D543-9756-E6D692E18908}"/>
              </a:ext>
            </a:extLst>
          </p:cNvPr>
          <p:cNvSpPr>
            <a:spLocks noGrp="1"/>
          </p:cNvSpPr>
          <p:nvPr>
            <p:ph idx="1"/>
          </p:nvPr>
        </p:nvSpPr>
        <p:spPr/>
        <p:txBody>
          <a:bodyPr>
            <a:normAutofit fontScale="92500" lnSpcReduction="10000"/>
          </a:bodyPr>
          <a:lstStyle/>
          <a:p>
            <a:r>
              <a:rPr lang="en-GB" sz="2800" b="1" i="1"/>
              <a:t>Story boarding:</a:t>
            </a:r>
          </a:p>
          <a:p>
            <a:pPr marL="0" indent="0">
              <a:buNone/>
            </a:pPr>
            <a:r>
              <a:rPr lang="en-GB" sz="2800" b="1" i="1"/>
              <a:t>    1.Happy:</a:t>
            </a:r>
            <a:r>
              <a:rPr lang="en-GB" sz="2800" i="1"/>
              <a:t> So the aim of the project is to develop a cheap and more efficient way to help visually impaired to navigate with greater comfort, speed and confidence</a:t>
            </a:r>
            <a:r>
              <a:rPr lang="en-GB" sz="2800" b="1" i="1"/>
              <a:t>.</a:t>
            </a:r>
            <a:r>
              <a:rPr lang="en-GB" sz="2800"/>
              <a:t> And his daily life becomes easier and he can travel  easily</a:t>
            </a:r>
          </a:p>
          <a:p>
            <a:pPr marL="0" indent="0">
              <a:buNone/>
            </a:pPr>
            <a:endParaRPr lang="en-GB" sz="2800"/>
          </a:p>
          <a:p>
            <a:pPr marL="0" indent="0">
              <a:buNone/>
            </a:pPr>
            <a:r>
              <a:rPr lang="en-GB" sz="2800"/>
              <a:t>    </a:t>
            </a:r>
            <a:r>
              <a:rPr lang="en-GB" sz="2800" b="1" i="1"/>
              <a:t>2.sad:</a:t>
            </a:r>
            <a:r>
              <a:rPr lang="en-GB" sz="2800"/>
              <a:t> This project only used for blind people , who get affected in their daily life problems . Limitation of this project is that it only notifies with the buzzer sound or Vibration by devices . It is because blind people only can understand by vibes around them . </a:t>
            </a:r>
          </a:p>
          <a:p>
            <a:pPr marL="0" indent="0">
              <a:buNone/>
            </a:pPr>
            <a:endParaRPr lang="en-US" b="1" i="1"/>
          </a:p>
        </p:txBody>
      </p:sp>
    </p:spTree>
    <p:extLst>
      <p:ext uri="{BB962C8B-B14F-4D97-AF65-F5344CB8AC3E}">
        <p14:creationId xmlns:p14="http://schemas.microsoft.com/office/powerpoint/2010/main" val="39808947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81</TotalTime>
  <Words>706</Words>
  <Application>Microsoft Office PowerPoint</Application>
  <PresentationFormat>Widescreen</PresentationFormat>
  <Paragraphs>202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Design engineering-1</vt:lpstr>
      <vt:lpstr>Ultrasonic  object           Detection glove </vt:lpstr>
      <vt:lpstr>Group details :-</vt:lpstr>
      <vt:lpstr>1. Introduction :-</vt:lpstr>
      <vt:lpstr>2.  Canvas of design engineering 1 :-</vt:lpstr>
      <vt:lpstr>Aeiou canvas :-</vt:lpstr>
      <vt:lpstr>Ideation Canvas :-</vt:lpstr>
      <vt:lpstr>Empathy canvas :-</vt:lpstr>
      <vt:lpstr>Empathy canvas :-</vt:lpstr>
      <vt:lpstr>Products development canvas:-</vt:lpstr>
      <vt:lpstr>Product development canvas :-</vt:lpstr>
      <vt:lpstr>8. block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object   for                Blind  people</dc:title>
  <dc:creator>tp116175@gmail.com</dc:creator>
  <cp:lastModifiedBy>TUSHAR PRAJAPATI</cp:lastModifiedBy>
  <cp:revision>23</cp:revision>
  <cp:lastPrinted>2025-07-05T10:21:47Z</cp:lastPrinted>
  <dcterms:created xsi:type="dcterms:W3CDTF">2020-09-02T06:12:08Z</dcterms:created>
  <dcterms:modified xsi:type="dcterms:W3CDTF">2025-07-05T10:21:58Z</dcterms:modified>
</cp:coreProperties>
</file>