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5A311-CCA1-4C81-A3A4-6DB9AAE119A5}" v="96" dt="2024-05-03T11:50:01.095"/>
    <p1510:client id="{F96AF17D-C69B-4E1C-A09A-A5761B449F2C}" v="309" dt="2024-05-03T17:53:43.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5/4/2024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5/4/2024</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drive/folders/1x0LDrmm_fBy05K5Upt80RE5CqytH3X_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817894"/>
          </a:xfrm>
        </p:spPr>
        <p:txBody>
          <a:bodyPr>
            <a:normAutofit/>
          </a:bodyPr>
          <a:lstStyle/>
          <a:p>
            <a:r>
              <a:rPr lang="en-US" dirty="0"/>
              <a:t>Capstone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66925"/>
            <a:ext cx="10993546" cy="896753"/>
          </a:xfrm>
        </p:spPr>
        <p:txBody>
          <a:bodyPr>
            <a:normAutofit/>
          </a:bodyPr>
          <a:lstStyle/>
          <a:p>
            <a:r>
              <a:rPr lang="en-US" sz="2000" dirty="0">
                <a:solidFill>
                  <a:schemeClr val="tx1">
                    <a:lumMod val="75000"/>
                    <a:lumOff val="25000"/>
                  </a:schemeClr>
                </a:solidFill>
                <a:latin typeface="+mj-lt"/>
              </a:rPr>
              <a:t>Team : </a:t>
            </a:r>
            <a:r>
              <a:rPr lang="en-US" sz="2000" dirty="0" err="1">
                <a:solidFill>
                  <a:schemeClr val="tx1">
                    <a:lumMod val="75000"/>
                    <a:lumOff val="25000"/>
                  </a:schemeClr>
                </a:solidFill>
                <a:latin typeface="+mj-lt"/>
              </a:rPr>
              <a:t>Code_sorcerers</a:t>
            </a:r>
            <a:endParaRPr lang="en-US" sz="2000" dirty="0">
              <a:solidFill>
                <a:schemeClr val="tx1">
                  <a:lumMod val="75000"/>
                  <a:lumOff val="25000"/>
                </a:schemeClr>
              </a:solidFill>
              <a:latin typeface="+mj-lt"/>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D657-5716-144E-F0B6-4CE6CE009ED5}"/>
              </a:ext>
            </a:extLst>
          </p:cNvPr>
          <p:cNvSpPr>
            <a:spLocks noGrp="1"/>
          </p:cNvSpPr>
          <p:nvPr>
            <p:ph type="title"/>
          </p:nvPr>
        </p:nvSpPr>
        <p:spPr>
          <a:xfrm>
            <a:off x="581191" y="537286"/>
            <a:ext cx="11029616" cy="690726"/>
          </a:xfrm>
        </p:spPr>
        <p:txBody>
          <a:bodyPr>
            <a:normAutofit fontScale="90000"/>
          </a:bodyPr>
          <a:lstStyle/>
          <a:p>
            <a:pPr rtl="0">
              <a:spcBef>
                <a:spcPts val="0"/>
              </a:spcBef>
              <a:spcAft>
                <a:spcPts val="0"/>
              </a:spcAft>
            </a:pPr>
            <a:br>
              <a:rPr lang="en-IN" b="0" dirty="0">
                <a:effectLst/>
              </a:rPr>
            </a:br>
            <a:br>
              <a:rPr lang="en-IN" dirty="0"/>
            </a:br>
            <a:r>
              <a:rPr lang="en-IN" dirty="0"/>
              <a:t>time complexity :</a:t>
            </a:r>
          </a:p>
        </p:txBody>
      </p:sp>
      <p:sp>
        <p:nvSpPr>
          <p:cNvPr id="3" name="Content Placeholder 2">
            <a:extLst>
              <a:ext uri="{FF2B5EF4-FFF2-40B4-BE49-F238E27FC236}">
                <a16:creationId xmlns:a16="http://schemas.microsoft.com/office/drawing/2014/main" id="{0042EB82-A852-A86E-8F98-DAA63BA86E9A}"/>
              </a:ext>
            </a:extLst>
          </p:cNvPr>
          <p:cNvSpPr>
            <a:spLocks noGrp="1"/>
          </p:cNvSpPr>
          <p:nvPr>
            <p:ph idx="1"/>
          </p:nvPr>
        </p:nvSpPr>
        <p:spPr>
          <a:xfrm>
            <a:off x="581192" y="1390650"/>
            <a:ext cx="11029615" cy="4810125"/>
          </a:xfrm>
        </p:spPr>
        <p:txBody>
          <a:bodyPr>
            <a:normAutofit lnSpcReduction="10000"/>
          </a:bodyPr>
          <a:lstStyle/>
          <a:p>
            <a:pPr fontAlgn="base">
              <a:spcBef>
                <a:spcPts val="0"/>
              </a:spcBef>
              <a:spcAft>
                <a:spcPts val="0"/>
              </a:spcAft>
            </a:pPr>
            <a:r>
              <a:rPr lang="en-US" sz="1800" b="1" i="0" u="none" strike="noStrike" dirty="0">
                <a:solidFill>
                  <a:srgbClr val="3C4043"/>
                </a:solidFill>
                <a:effectLst/>
                <a:latin typeface="Spectral"/>
              </a:rPr>
              <a:t>FUNCTION WISE :</a:t>
            </a:r>
          </a:p>
          <a:p>
            <a:pPr marL="457200"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Spectral"/>
              </a:rPr>
              <a:t>search_by_club_name</a:t>
            </a:r>
            <a:r>
              <a:rPr lang="en-US" sz="1800" b="1" i="0" u="none" strike="noStrike" dirty="0">
                <a:solidFill>
                  <a:srgbClr val="3C4043"/>
                </a:solidFill>
                <a:effectLst/>
                <a:latin typeface="Spectral"/>
              </a:rPr>
              <a:t> </a:t>
            </a:r>
            <a:r>
              <a:rPr lang="en-US" sz="1800" b="0" i="0" u="none" strike="noStrike" dirty="0">
                <a:solidFill>
                  <a:srgbClr val="3C4043"/>
                </a:solidFill>
                <a:effectLst/>
                <a:latin typeface="Spectral"/>
              </a:rPr>
              <a:t>: This function takes club name as input and give list of members with their id. Searching </a:t>
            </a:r>
            <a:r>
              <a:rPr lang="en-US" sz="1800" b="0" i="0" u="none" strike="noStrike" dirty="0" err="1">
                <a:solidFill>
                  <a:srgbClr val="3C4043"/>
                </a:solidFill>
                <a:effectLst/>
                <a:latin typeface="Spectral"/>
              </a:rPr>
              <a:t>heapens</a:t>
            </a:r>
            <a:r>
              <a:rPr lang="en-US" sz="1800" b="0" i="0" u="none" strike="noStrike" dirty="0">
                <a:solidFill>
                  <a:srgbClr val="3C4043"/>
                </a:solidFill>
                <a:effectLst/>
                <a:latin typeface="Spectral"/>
              </a:rPr>
              <a:t> in O(1) . And to print list of member it iterates through vector so there  it would be O(m) where m is number of members. Id is given with </a:t>
            </a:r>
            <a:r>
              <a:rPr lang="en-US" sz="1800" b="1" i="0" u="none" strike="noStrike" dirty="0">
                <a:solidFill>
                  <a:srgbClr val="3C4043"/>
                </a:solidFill>
                <a:effectLst/>
                <a:latin typeface="Spectral"/>
              </a:rPr>
              <a:t>O(1)</a:t>
            </a:r>
            <a:r>
              <a:rPr lang="en-US" sz="1800" b="0" i="0" u="none" strike="noStrike" dirty="0">
                <a:solidFill>
                  <a:srgbClr val="3C4043"/>
                </a:solidFill>
                <a:effectLst/>
                <a:latin typeface="Spectral"/>
              </a:rPr>
              <a:t> time complexity because of member hash table.</a:t>
            </a:r>
          </a:p>
          <a:p>
            <a:pPr marL="457200" rtl="0" fontAlgn="base">
              <a:spcBef>
                <a:spcPts val="0"/>
              </a:spcBef>
              <a:spcAft>
                <a:spcPts val="0"/>
              </a:spcAft>
              <a:buFont typeface="Arial" panose="020B0604020202020204" pitchFamily="34" charset="0"/>
              <a:buChar char="•"/>
            </a:pPr>
            <a:endParaRPr lang="en-US" sz="1800" b="0" i="0" u="none" strike="noStrike" dirty="0">
              <a:solidFill>
                <a:srgbClr val="3C4043"/>
              </a:solidFill>
              <a:effectLst/>
              <a:latin typeface="Spectral"/>
            </a:endParaRPr>
          </a:p>
          <a:p>
            <a:pPr marL="457200"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Spectral"/>
              </a:rPr>
              <a:t>search_by_member_name</a:t>
            </a:r>
            <a:r>
              <a:rPr lang="en-US" sz="1800" b="0" i="0" u="none" strike="noStrike" dirty="0">
                <a:solidFill>
                  <a:srgbClr val="3C4043"/>
                </a:solidFill>
                <a:effectLst/>
                <a:latin typeface="Spectral"/>
              </a:rPr>
              <a:t>: This function takes member name as input and with </a:t>
            </a:r>
            <a:r>
              <a:rPr lang="en-US" sz="1800" b="1" i="0" u="none" strike="noStrike" dirty="0">
                <a:solidFill>
                  <a:srgbClr val="3C4043"/>
                </a:solidFill>
                <a:effectLst/>
                <a:latin typeface="Spectral"/>
              </a:rPr>
              <a:t>O(1)</a:t>
            </a:r>
            <a:r>
              <a:rPr lang="en-US" sz="1800" b="0" i="0" u="none" strike="noStrike" dirty="0">
                <a:solidFill>
                  <a:srgbClr val="3C4043"/>
                </a:solidFill>
                <a:effectLst/>
                <a:latin typeface="Spectral"/>
              </a:rPr>
              <a:t> time complexity gives us Id and club through member hash table. Though it would take again O(m) to iterate through list of clubs.</a:t>
            </a:r>
          </a:p>
          <a:p>
            <a:pPr marL="151200" indent="0" rtl="0" fontAlgn="base">
              <a:spcBef>
                <a:spcPts val="0"/>
              </a:spcBef>
              <a:spcAft>
                <a:spcPts val="0"/>
              </a:spcAft>
              <a:buNone/>
            </a:pPr>
            <a:r>
              <a:rPr lang="en-US" sz="1800" b="0" i="0" u="none" strike="noStrike" dirty="0">
                <a:solidFill>
                  <a:srgbClr val="3C4043"/>
                </a:solidFill>
                <a:effectLst/>
                <a:latin typeface="Spectral"/>
              </a:rPr>
              <a:t> </a:t>
            </a:r>
          </a:p>
          <a:p>
            <a:pPr marL="457200"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Spectral"/>
              </a:rPr>
              <a:t>search_by_id</a:t>
            </a:r>
            <a:r>
              <a:rPr lang="en-US" sz="1800" b="0" i="0" u="none" strike="noStrike" dirty="0">
                <a:solidFill>
                  <a:srgbClr val="3C4043"/>
                </a:solidFill>
                <a:effectLst/>
                <a:latin typeface="Spectral"/>
              </a:rPr>
              <a:t>: This function gives member name &amp; clubs for given id by </a:t>
            </a:r>
            <a:r>
              <a:rPr lang="en-US" sz="1800" b="0" i="0" u="none" strike="noStrike" dirty="0" err="1">
                <a:solidFill>
                  <a:srgbClr val="3C4043"/>
                </a:solidFill>
                <a:effectLst/>
                <a:latin typeface="Spectral"/>
              </a:rPr>
              <a:t>user.It</a:t>
            </a:r>
            <a:r>
              <a:rPr lang="en-US" sz="1800" b="0" i="0" u="none" strike="noStrike" dirty="0">
                <a:solidFill>
                  <a:srgbClr val="3C4043"/>
                </a:solidFill>
                <a:effectLst/>
                <a:latin typeface="Spectral"/>
              </a:rPr>
              <a:t> iterates through member hash table until finds member with given id so it takes </a:t>
            </a:r>
            <a:r>
              <a:rPr lang="en-US" sz="1800" b="1" i="0" u="none" strike="noStrike" dirty="0">
                <a:solidFill>
                  <a:srgbClr val="3C4043"/>
                </a:solidFill>
                <a:effectLst/>
                <a:latin typeface="Spectral"/>
              </a:rPr>
              <a:t>O(n)</a:t>
            </a:r>
            <a:r>
              <a:rPr lang="en-US" sz="1800" b="0" i="0" u="none" strike="noStrike" dirty="0">
                <a:solidFill>
                  <a:srgbClr val="3C4043"/>
                </a:solidFill>
                <a:effectLst/>
                <a:latin typeface="Spectral"/>
              </a:rPr>
              <a:t> time complexity. { with help of one more hash table with Id as key we can do this in O(1) but it would require much more space.}</a:t>
            </a:r>
          </a:p>
          <a:p>
            <a:pPr marL="457200" rtl="0" fontAlgn="base">
              <a:spcBef>
                <a:spcPts val="0"/>
              </a:spcBef>
              <a:spcAft>
                <a:spcPts val="0"/>
              </a:spcAft>
              <a:buFont typeface="Arial" panose="020B0604020202020204" pitchFamily="34" charset="0"/>
              <a:buChar char="•"/>
            </a:pPr>
            <a:endParaRPr lang="en-US" sz="1800" b="0" i="0" u="none" strike="noStrike" dirty="0">
              <a:solidFill>
                <a:srgbClr val="3C4043"/>
              </a:solidFill>
              <a:effectLst/>
              <a:latin typeface="Spectral"/>
            </a:endParaRPr>
          </a:p>
          <a:p>
            <a:pPr marL="457200"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Spectral"/>
              </a:rPr>
              <a:t>search_by_club_category</a:t>
            </a:r>
            <a:r>
              <a:rPr lang="en-US" sz="1800" b="0" i="0" u="none" strike="noStrike" dirty="0">
                <a:solidFill>
                  <a:srgbClr val="3C4043"/>
                </a:solidFill>
                <a:effectLst/>
                <a:latin typeface="Spectral"/>
              </a:rPr>
              <a:t>: This function gives the details of all the members who are in clubs under a given category by user. It requires to traverse through each member and look if he is in any club of that category which would require </a:t>
            </a:r>
            <a:r>
              <a:rPr lang="en-US" sz="1800" b="1" i="0" u="none" strike="noStrike" dirty="0">
                <a:solidFill>
                  <a:srgbClr val="3C4043"/>
                </a:solidFill>
                <a:effectLst/>
                <a:latin typeface="Spectral"/>
              </a:rPr>
              <a:t>O(n)</a:t>
            </a:r>
            <a:r>
              <a:rPr lang="en-US" sz="1800" b="0" i="0" u="none" strike="noStrike" dirty="0">
                <a:solidFill>
                  <a:srgbClr val="3C4043"/>
                </a:solidFill>
                <a:effectLst/>
                <a:latin typeface="Spectral"/>
              </a:rPr>
              <a:t> time complexity cause to know category of any club is work done in O(1).{again, this could be done with O(1) with more space taken}</a:t>
            </a:r>
          </a:p>
          <a:p>
            <a:endParaRPr lang="en-IN" dirty="0"/>
          </a:p>
        </p:txBody>
      </p:sp>
    </p:spTree>
    <p:extLst>
      <p:ext uri="{BB962C8B-B14F-4D97-AF65-F5344CB8AC3E}">
        <p14:creationId xmlns:p14="http://schemas.microsoft.com/office/powerpoint/2010/main" val="2823235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92C0F-073A-5B17-7F18-BBA5C3E12C17}"/>
              </a:ext>
            </a:extLst>
          </p:cNvPr>
          <p:cNvSpPr>
            <a:spLocks noGrp="1"/>
          </p:cNvSpPr>
          <p:nvPr>
            <p:ph idx="1"/>
          </p:nvPr>
        </p:nvSpPr>
        <p:spPr>
          <a:xfrm>
            <a:off x="381000" y="1743074"/>
            <a:ext cx="11163132" cy="3724276"/>
          </a:xfrm>
        </p:spPr>
        <p:txBody>
          <a:bodyPr/>
          <a:lstStyle/>
          <a:p>
            <a:pPr marL="494100" indent="-285750" fontAlgn="base">
              <a:spcBef>
                <a:spcPts val="0"/>
              </a:spcBef>
              <a:spcAft>
                <a:spcPts val="0"/>
              </a:spcAft>
            </a:pPr>
            <a:r>
              <a:rPr lang="en-US" sz="1800" b="1" i="0" u="none" strike="noStrike" dirty="0" err="1">
                <a:solidFill>
                  <a:srgbClr val="3C4043"/>
                </a:solidFill>
                <a:effectLst/>
                <a:latin typeface="Spectral"/>
              </a:rPr>
              <a:t>add_new_club</a:t>
            </a:r>
            <a:r>
              <a:rPr lang="en-US" sz="1800" b="1" i="0" u="none" strike="noStrike" dirty="0">
                <a:solidFill>
                  <a:srgbClr val="3C4043"/>
                </a:solidFill>
                <a:effectLst/>
                <a:latin typeface="Spectral"/>
              </a:rPr>
              <a:t> </a:t>
            </a:r>
            <a:r>
              <a:rPr lang="en-US" sz="1800" b="0" i="0" u="none" strike="noStrike" dirty="0">
                <a:solidFill>
                  <a:srgbClr val="3C4043"/>
                </a:solidFill>
                <a:effectLst/>
                <a:latin typeface="Spectral"/>
              </a:rPr>
              <a:t>: O(1) to add in excel sheet &amp; hash tables.</a:t>
            </a:r>
          </a:p>
          <a:p>
            <a:pPr marL="494100" indent="-285750" fontAlgn="base">
              <a:spcBef>
                <a:spcPts val="0"/>
              </a:spcBef>
              <a:spcAft>
                <a:spcPts val="0"/>
              </a:spcAft>
            </a:pPr>
            <a:r>
              <a:rPr lang="en-US" sz="1800" b="1" i="0" u="none" strike="noStrike" dirty="0" err="1">
                <a:solidFill>
                  <a:srgbClr val="3C4043"/>
                </a:solidFill>
                <a:effectLst/>
                <a:latin typeface="Spectral"/>
              </a:rPr>
              <a:t>add_new_member</a:t>
            </a:r>
            <a:r>
              <a:rPr lang="en-US" sz="1800" b="0" i="0" u="none" strike="noStrike" dirty="0">
                <a:solidFill>
                  <a:srgbClr val="3C4043"/>
                </a:solidFill>
                <a:effectLst/>
                <a:latin typeface="Spectral"/>
              </a:rPr>
              <a:t> : O(1) to add in sheet &amp; hash tables.</a:t>
            </a:r>
          </a:p>
          <a:p>
            <a:pPr marL="494100" indent="-285750" fontAlgn="base">
              <a:spcBef>
                <a:spcPts val="0"/>
              </a:spcBef>
              <a:spcAft>
                <a:spcPts val="0"/>
              </a:spcAft>
            </a:pPr>
            <a:r>
              <a:rPr lang="en-US" sz="1800" b="1" i="0" u="none" strike="noStrike" dirty="0" err="1">
                <a:solidFill>
                  <a:srgbClr val="3C4043"/>
                </a:solidFill>
                <a:effectLst/>
                <a:latin typeface="Spectral"/>
              </a:rPr>
              <a:t>remove_member_by_id</a:t>
            </a:r>
            <a:r>
              <a:rPr lang="en-US" sz="1800" b="0" i="0" u="none" strike="noStrike" dirty="0">
                <a:solidFill>
                  <a:srgbClr val="3C4043"/>
                </a:solidFill>
                <a:effectLst/>
                <a:latin typeface="Spectral"/>
              </a:rPr>
              <a:t>: O(n) to iterate and find the member to delete and then delete.   </a:t>
            </a:r>
          </a:p>
          <a:p>
            <a:pPr marL="208350" indent="0" fontAlgn="base">
              <a:spcBef>
                <a:spcPts val="0"/>
              </a:spcBef>
              <a:spcAft>
                <a:spcPts val="0"/>
              </a:spcAft>
              <a:buNone/>
            </a:pPr>
            <a:endParaRPr lang="en-US" sz="1800" b="0" i="0" u="none" strike="noStrike" dirty="0">
              <a:solidFill>
                <a:srgbClr val="3C4043"/>
              </a:solidFill>
              <a:effectLst/>
              <a:latin typeface="Spectral"/>
            </a:endParaRPr>
          </a:p>
          <a:p>
            <a:pPr marL="494100" indent="-285750" fontAlgn="base">
              <a:spcBef>
                <a:spcPts val="0"/>
              </a:spcBef>
              <a:spcAft>
                <a:spcPts val="0"/>
              </a:spcAft>
            </a:pPr>
            <a:r>
              <a:rPr lang="en-US" sz="1800" b="0" i="0" u="none" strike="noStrike" dirty="0">
                <a:solidFill>
                  <a:srgbClr val="3C4043"/>
                </a:solidFill>
                <a:effectLst/>
                <a:latin typeface="Spectral"/>
              </a:rPr>
              <a:t>Despite these functions </a:t>
            </a:r>
            <a:r>
              <a:rPr lang="en-US" sz="1800" b="0" i="0" u="none" strike="noStrike" dirty="0" err="1">
                <a:solidFill>
                  <a:srgbClr val="3C4043"/>
                </a:solidFill>
                <a:effectLst/>
                <a:latin typeface="Spectral"/>
              </a:rPr>
              <a:t>programme</a:t>
            </a:r>
            <a:r>
              <a:rPr lang="en-US" sz="1800" b="0" i="0" u="none" strike="noStrike" dirty="0">
                <a:solidFill>
                  <a:srgbClr val="3C4043"/>
                </a:solidFill>
                <a:effectLst/>
                <a:latin typeface="Spectral"/>
              </a:rPr>
              <a:t> has basic O(n) time complexity to read data from excel sheet by iterating and adding that to hash table.</a:t>
            </a:r>
            <a:endParaRPr lang="en-US" b="0" dirty="0">
              <a:effectLst/>
            </a:endParaRPr>
          </a:p>
          <a:p>
            <a:pPr marL="0" indent="0">
              <a:buNone/>
            </a:pPr>
            <a:br>
              <a:rPr lang="en-US" dirty="0"/>
            </a:br>
            <a:endParaRPr lang="en-IN" dirty="0"/>
          </a:p>
        </p:txBody>
      </p:sp>
      <p:sp>
        <p:nvSpPr>
          <p:cNvPr id="4" name="TextBox 3">
            <a:extLst>
              <a:ext uri="{FF2B5EF4-FFF2-40B4-BE49-F238E27FC236}">
                <a16:creationId xmlns:a16="http://schemas.microsoft.com/office/drawing/2014/main" id="{57EF779A-2ED5-A093-9A31-A11A451B8FF9}"/>
              </a:ext>
            </a:extLst>
          </p:cNvPr>
          <p:cNvSpPr txBox="1"/>
          <p:nvPr/>
        </p:nvSpPr>
        <p:spPr>
          <a:xfrm>
            <a:off x="510557" y="867430"/>
            <a:ext cx="6356677" cy="523220"/>
          </a:xfrm>
          <a:prstGeom prst="rect">
            <a:avLst/>
          </a:prstGeom>
          <a:noFill/>
        </p:spPr>
        <p:txBody>
          <a:bodyPr wrap="none" rtlCol="0">
            <a:spAutoFit/>
          </a:bodyPr>
          <a:lstStyle/>
          <a:p>
            <a:r>
              <a:rPr lang="en-US" sz="2800" dirty="0">
                <a:solidFill>
                  <a:schemeClr val="tx1">
                    <a:lumMod val="75000"/>
                    <a:lumOff val="25000"/>
                  </a:schemeClr>
                </a:solidFill>
                <a:latin typeface="+mj-lt"/>
              </a:rPr>
              <a:t>BOUNS FUNCTION TIME COMPLEXITY : </a:t>
            </a:r>
            <a:endParaRPr lang="en-IN" sz="2800" dirty="0">
              <a:solidFill>
                <a:schemeClr val="tx1">
                  <a:lumMod val="75000"/>
                  <a:lumOff val="25000"/>
                </a:schemeClr>
              </a:solidFill>
              <a:latin typeface="+mj-lt"/>
            </a:endParaRPr>
          </a:p>
        </p:txBody>
      </p:sp>
    </p:spTree>
    <p:extLst>
      <p:ext uri="{BB962C8B-B14F-4D97-AF65-F5344CB8AC3E}">
        <p14:creationId xmlns:p14="http://schemas.microsoft.com/office/powerpoint/2010/main" val="136044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2419-04FE-A923-C936-D6649DFBF207}"/>
              </a:ext>
            </a:extLst>
          </p:cNvPr>
          <p:cNvSpPr>
            <a:spLocks noGrp="1"/>
          </p:cNvSpPr>
          <p:nvPr>
            <p:ph type="title"/>
          </p:nvPr>
        </p:nvSpPr>
        <p:spPr>
          <a:xfrm>
            <a:off x="485942" y="723899"/>
            <a:ext cx="11029616" cy="624051"/>
          </a:xfrm>
        </p:spPr>
        <p:txBody>
          <a:bodyPr/>
          <a:lstStyle/>
          <a:p>
            <a:r>
              <a:rPr lang="en-US" dirty="0"/>
              <a:t>Space complexity :</a:t>
            </a:r>
            <a:endParaRPr lang="en-IN" dirty="0"/>
          </a:p>
        </p:txBody>
      </p:sp>
      <p:sp>
        <p:nvSpPr>
          <p:cNvPr id="3" name="Content Placeholder 2">
            <a:extLst>
              <a:ext uri="{FF2B5EF4-FFF2-40B4-BE49-F238E27FC236}">
                <a16:creationId xmlns:a16="http://schemas.microsoft.com/office/drawing/2014/main" id="{1B842BE1-166D-EF61-19B2-18A9470DAB89}"/>
              </a:ext>
            </a:extLst>
          </p:cNvPr>
          <p:cNvSpPr>
            <a:spLocks noGrp="1"/>
          </p:cNvSpPr>
          <p:nvPr>
            <p:ph idx="1"/>
          </p:nvPr>
        </p:nvSpPr>
        <p:spPr>
          <a:xfrm>
            <a:off x="485942" y="723899"/>
            <a:ext cx="11124865" cy="5543551"/>
          </a:xfrm>
        </p:spPr>
        <p:txBody>
          <a:bodyPr>
            <a:normAutofit/>
          </a:bodyPr>
          <a:lstStyle/>
          <a:p>
            <a:pPr fontAlgn="base">
              <a:spcBef>
                <a:spcPts val="0"/>
              </a:spcBef>
              <a:spcAft>
                <a:spcPts val="0"/>
              </a:spcAft>
            </a:pPr>
            <a:r>
              <a:rPr lang="en-US" sz="1800" b="0" i="0" u="none" strike="noStrike" dirty="0">
                <a:solidFill>
                  <a:srgbClr val="3C4043"/>
                </a:solidFill>
                <a:effectLst/>
                <a:latin typeface="Spectral"/>
              </a:rPr>
              <a:t>Used Enum of categories to lessen space complexity</a:t>
            </a:r>
          </a:p>
          <a:p>
            <a:pPr fontAlgn="base">
              <a:spcBef>
                <a:spcPts val="0"/>
              </a:spcBef>
              <a:spcAft>
                <a:spcPts val="0"/>
              </a:spcAft>
            </a:pPr>
            <a:endParaRPr lang="en-US" sz="1800" b="0" i="0" u="none" strike="noStrike" dirty="0">
              <a:solidFill>
                <a:srgbClr val="3C4043"/>
              </a:solidFill>
              <a:effectLst/>
              <a:latin typeface="Spectral"/>
            </a:endParaRPr>
          </a:p>
          <a:p>
            <a:pPr fontAlgn="base">
              <a:spcBef>
                <a:spcPts val="0"/>
              </a:spcBef>
              <a:spcAft>
                <a:spcPts val="0"/>
              </a:spcAft>
            </a:pPr>
            <a:r>
              <a:rPr lang="en-US" sz="1800" b="1" i="0" u="none" strike="noStrike" dirty="0" err="1">
                <a:solidFill>
                  <a:srgbClr val="000000"/>
                </a:solidFill>
                <a:effectLst/>
                <a:latin typeface="Spectral"/>
              </a:rPr>
              <a:t>unordered_map</a:t>
            </a:r>
            <a:r>
              <a:rPr lang="en-US" sz="1800" b="1" i="0" u="none" strike="noStrike" dirty="0">
                <a:solidFill>
                  <a:srgbClr val="000000"/>
                </a:solidFill>
                <a:effectLst/>
                <a:latin typeface="Spectral"/>
              </a:rPr>
              <a:t>&lt;string, Member&gt; </a:t>
            </a:r>
            <a:r>
              <a:rPr lang="en-US" sz="1800" b="1" i="0" u="none" strike="noStrike" dirty="0" err="1">
                <a:solidFill>
                  <a:srgbClr val="000000"/>
                </a:solidFill>
                <a:effectLst/>
                <a:latin typeface="Spectral"/>
              </a:rPr>
              <a:t>member_hash_table</a:t>
            </a:r>
            <a:r>
              <a:rPr lang="en-US" sz="1800" b="0" i="0" u="none" strike="noStrike" dirty="0">
                <a:solidFill>
                  <a:srgbClr val="000000"/>
                </a:solidFill>
                <a:effectLst/>
                <a:latin typeface="Spectral"/>
              </a:rPr>
              <a:t>: </a:t>
            </a:r>
            <a:endParaRPr lang="en-US" sz="1800" b="1" i="0" u="none" strike="noStrike" dirty="0">
              <a:solidFill>
                <a:srgbClr val="3C4043"/>
              </a:solidFill>
              <a:effectLst/>
              <a:latin typeface="Spectral"/>
            </a:endParaRPr>
          </a:p>
          <a:p>
            <a:pPr marL="0" indent="0" rtl="0">
              <a:spcBef>
                <a:spcPts val="0"/>
              </a:spcBef>
              <a:spcAft>
                <a:spcPts val="0"/>
              </a:spcAft>
              <a:buNone/>
            </a:pPr>
            <a:r>
              <a:rPr lang="en-US" sz="1800" dirty="0">
                <a:solidFill>
                  <a:srgbClr val="000000"/>
                </a:solidFill>
                <a:latin typeface="Spectral"/>
              </a:rPr>
              <a:t>	</a:t>
            </a:r>
            <a:r>
              <a:rPr lang="en-US" sz="1800" b="0" i="0" u="none" strike="noStrike" dirty="0">
                <a:solidFill>
                  <a:srgbClr val="000000"/>
                </a:solidFill>
                <a:effectLst/>
                <a:latin typeface="Spectral"/>
              </a:rPr>
              <a:t>This data structure is used to store information about members. string is used as the key to store the member’s 	name, and Member struct has details like name, student ID, and clubs. It requires </a:t>
            </a:r>
            <a:r>
              <a:rPr lang="en-US" sz="1800" b="1" i="0" u="none" strike="noStrike" dirty="0">
                <a:solidFill>
                  <a:srgbClr val="000000"/>
                </a:solidFill>
                <a:effectLst/>
                <a:latin typeface="Spectral"/>
              </a:rPr>
              <a:t>O(n) </a:t>
            </a:r>
            <a:r>
              <a:rPr lang="en-US" sz="1800" b="0" i="0" u="none" strike="noStrike" dirty="0">
                <a:solidFill>
                  <a:srgbClr val="000000"/>
                </a:solidFill>
                <a:effectLst/>
                <a:latin typeface="Spectral"/>
              </a:rPr>
              <a:t>space complexity where 	n is the number of  members.</a:t>
            </a:r>
          </a:p>
          <a:p>
            <a:pPr marL="0" indent="0" rtl="0">
              <a:spcBef>
                <a:spcPts val="0"/>
              </a:spcBef>
              <a:spcAft>
                <a:spcPts val="0"/>
              </a:spcAft>
              <a:buNone/>
            </a:pPr>
            <a:endParaRPr lang="en-US" b="0" dirty="0">
              <a:effectLst/>
            </a:endParaRPr>
          </a:p>
          <a:p>
            <a:pPr fontAlgn="base">
              <a:spcBef>
                <a:spcPts val="0"/>
              </a:spcBef>
              <a:spcAft>
                <a:spcPts val="0"/>
              </a:spcAft>
            </a:pPr>
            <a:r>
              <a:rPr lang="en-US" sz="1800" b="1" i="0" u="none" strike="noStrike" dirty="0" err="1">
                <a:solidFill>
                  <a:srgbClr val="000000"/>
                </a:solidFill>
                <a:effectLst/>
                <a:latin typeface="Spectral"/>
              </a:rPr>
              <a:t>unordered_map</a:t>
            </a:r>
            <a:r>
              <a:rPr lang="en-US" sz="1800" b="1" i="0" u="none" strike="noStrike" dirty="0">
                <a:solidFill>
                  <a:srgbClr val="000000"/>
                </a:solidFill>
                <a:effectLst/>
                <a:latin typeface="Spectral"/>
              </a:rPr>
              <a:t>&lt;string, club&gt; </a:t>
            </a:r>
            <a:r>
              <a:rPr lang="en-US" sz="1800" b="1" dirty="0" err="1">
                <a:solidFill>
                  <a:srgbClr val="000000"/>
                </a:solidFill>
                <a:latin typeface="Spectral"/>
              </a:rPr>
              <a:t>club</a:t>
            </a:r>
            <a:r>
              <a:rPr lang="en-US" sz="1800" b="1" i="0" u="none" strike="noStrike" dirty="0" err="1">
                <a:solidFill>
                  <a:srgbClr val="000000"/>
                </a:solidFill>
                <a:effectLst/>
                <a:latin typeface="Spectral"/>
              </a:rPr>
              <a:t>_hash_table</a:t>
            </a:r>
            <a:r>
              <a:rPr lang="en-US" sz="1800" b="0" i="0" u="none" strike="noStrike" dirty="0">
                <a:solidFill>
                  <a:srgbClr val="000000"/>
                </a:solidFill>
                <a:effectLst/>
                <a:latin typeface="Spectral"/>
              </a:rPr>
              <a:t>: </a:t>
            </a:r>
          </a:p>
          <a:p>
            <a:pPr marL="151200" indent="0" rtl="0">
              <a:spcBef>
                <a:spcPts val="0"/>
              </a:spcBef>
              <a:spcAft>
                <a:spcPts val="0"/>
              </a:spcAft>
              <a:buNone/>
            </a:pPr>
            <a:r>
              <a:rPr lang="en-US" sz="1800" b="0" i="0" u="none" strike="noStrike" dirty="0">
                <a:solidFill>
                  <a:srgbClr val="000000"/>
                </a:solidFill>
                <a:effectLst/>
                <a:latin typeface="Spectral"/>
              </a:rPr>
              <a:t>	This data structure is used to store information about clubs. </a:t>
            </a:r>
            <a:r>
              <a:rPr lang="en-US" sz="1800" dirty="0">
                <a:solidFill>
                  <a:srgbClr val="000000"/>
                </a:solidFill>
                <a:latin typeface="Spectral"/>
              </a:rPr>
              <a:t>H</a:t>
            </a:r>
            <a:r>
              <a:rPr lang="en-US" sz="1800" b="0" i="0" u="none" strike="noStrike" dirty="0">
                <a:solidFill>
                  <a:srgbClr val="000000"/>
                </a:solidFill>
                <a:effectLst/>
                <a:latin typeface="Spectral"/>
              </a:rPr>
              <a:t>ere also string Club  struct has details like its 	</a:t>
            </a:r>
            <a:r>
              <a:rPr lang="en-US" sz="1800" b="0" i="0" u="none" strike="noStrike" dirty="0" err="1">
                <a:solidFill>
                  <a:srgbClr val="000000"/>
                </a:solidFill>
                <a:effectLst/>
                <a:latin typeface="Spectral"/>
              </a:rPr>
              <a:t>category,members</a:t>
            </a:r>
            <a:r>
              <a:rPr lang="en-US" sz="1800" b="0" i="0" u="none" strike="noStrike" dirty="0">
                <a:solidFill>
                  <a:srgbClr val="000000"/>
                </a:solidFill>
                <a:effectLst/>
                <a:latin typeface="Spectral"/>
              </a:rPr>
              <a:t> and their id. Here </a:t>
            </a:r>
            <a:r>
              <a:rPr lang="en-US" sz="1800" b="1" i="0" u="none" strike="noStrike" dirty="0">
                <a:solidFill>
                  <a:srgbClr val="000000"/>
                </a:solidFill>
                <a:effectLst/>
                <a:latin typeface="Spectral"/>
              </a:rPr>
              <a:t>O(n)  </a:t>
            </a:r>
            <a:r>
              <a:rPr lang="en-US" sz="1800" b="0" i="0" u="none" strike="noStrike" dirty="0">
                <a:solidFill>
                  <a:srgbClr val="000000"/>
                </a:solidFill>
                <a:effectLst/>
                <a:latin typeface="Spectral"/>
              </a:rPr>
              <a:t>space complexity where n is the number of  clubs.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83856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7A13-D2AA-3C5B-CFAF-048234FC782B}"/>
              </a:ext>
            </a:extLst>
          </p:cNvPr>
          <p:cNvSpPr>
            <a:spLocks noGrp="1"/>
          </p:cNvSpPr>
          <p:nvPr>
            <p:ph type="title"/>
          </p:nvPr>
        </p:nvSpPr>
        <p:spPr/>
        <p:txBody>
          <a:bodyPr/>
          <a:lstStyle/>
          <a:p>
            <a:r>
              <a:rPr lang="en-US"/>
              <a:t>Link to the video</a:t>
            </a:r>
            <a:endParaRPr lang="en-IN"/>
          </a:p>
        </p:txBody>
      </p:sp>
      <p:sp>
        <p:nvSpPr>
          <p:cNvPr id="3" name="Content Placeholder 2">
            <a:extLst>
              <a:ext uri="{FF2B5EF4-FFF2-40B4-BE49-F238E27FC236}">
                <a16:creationId xmlns:a16="http://schemas.microsoft.com/office/drawing/2014/main" id="{0519C1E4-A825-E201-BF5F-70E67709CB62}"/>
              </a:ext>
            </a:extLst>
          </p:cNvPr>
          <p:cNvSpPr>
            <a:spLocks noGrp="1"/>
          </p:cNvSpPr>
          <p:nvPr>
            <p:ph idx="1"/>
          </p:nvPr>
        </p:nvSpPr>
        <p:spPr>
          <a:xfrm>
            <a:off x="1633478" y="1796579"/>
            <a:ext cx="3309829" cy="1067272"/>
          </a:xfrm>
        </p:spPr>
        <p:txBody>
          <a:bodyPr/>
          <a:lstStyle/>
          <a:p>
            <a:pPr marL="305435" indent="-305435"/>
            <a:r>
              <a:rPr lang="en-IN" dirty="0">
                <a:hlinkClick r:id="rId2"/>
              </a:rPr>
              <a:t>Click here</a:t>
            </a:r>
            <a:endParaRPr lang="en-IN" dirty="0"/>
          </a:p>
        </p:txBody>
      </p:sp>
    </p:spTree>
    <p:extLst>
      <p:ext uri="{BB962C8B-B14F-4D97-AF65-F5344CB8AC3E}">
        <p14:creationId xmlns:p14="http://schemas.microsoft.com/office/powerpoint/2010/main" val="154980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a:t>Problem : p6 </a:t>
            </a:r>
            <a:r>
              <a:rPr lang="en-US" err="1"/>
              <a:t>daiict</a:t>
            </a:r>
            <a:r>
              <a:rPr lang="en-US"/>
              <a:t> club manager</a:t>
            </a:r>
          </a:p>
        </p:txBody>
      </p:sp>
      <p:sp>
        <p:nvSpPr>
          <p:cNvPr id="5" name="Content Placeholder 4">
            <a:extLst>
              <a:ext uri="{FF2B5EF4-FFF2-40B4-BE49-F238E27FC236}">
                <a16:creationId xmlns:a16="http://schemas.microsoft.com/office/drawing/2014/main" id="{6E000195-B3F9-4C62-02A4-6E62249FE907}"/>
              </a:ext>
            </a:extLst>
          </p:cNvPr>
          <p:cNvSpPr>
            <a:spLocks noGrp="1"/>
          </p:cNvSpPr>
          <p:nvPr>
            <p:ph idx="1"/>
          </p:nvPr>
        </p:nvSpPr>
        <p:spPr>
          <a:xfrm>
            <a:off x="581192" y="2340864"/>
            <a:ext cx="9624691" cy="3155368"/>
          </a:xfrm>
        </p:spPr>
        <p:txBody>
          <a:bodyPr/>
          <a:lstStyle/>
          <a:p>
            <a:pPr marL="457200" rtl="0">
              <a:spcBef>
                <a:spcPts val="0"/>
              </a:spcBef>
              <a:spcAft>
                <a:spcPts val="0"/>
              </a:spcAft>
            </a:pPr>
            <a:r>
              <a:rPr lang="en-US" sz="1800" b="0" i="0" u="none" strike="noStrike">
                <a:solidFill>
                  <a:srgbClr val="3C4043"/>
                </a:solidFill>
                <a:effectLst/>
                <a:latin typeface="Spectral"/>
              </a:rPr>
              <a:t>You need to build a manager for all the DA-IICT clubs. The manager ensures that a club member can be looked up in minimum time. A member can either be a faculty or a student One should be able to search by name, ID, specific club name, or club category (i.e., arts, science &amp; technology, sports, culture). Note that the user of this manager may not be a DA-IICT-</a:t>
            </a:r>
            <a:r>
              <a:rPr lang="en-US" sz="1800" b="0" i="0" u="none" strike="noStrike" err="1">
                <a:solidFill>
                  <a:srgbClr val="3C4043"/>
                </a:solidFill>
                <a:effectLst/>
                <a:latin typeface="Spectral"/>
              </a:rPr>
              <a:t>ian</a:t>
            </a:r>
            <a:r>
              <a:rPr lang="en-US" sz="1800" b="0" i="0" u="none" strike="noStrike">
                <a:solidFill>
                  <a:srgbClr val="3C4043"/>
                </a:solidFill>
                <a:effectLst/>
                <a:latin typeface="Spectral"/>
              </a:rPr>
              <a:t> and, therefore, may not know the clubs names.</a:t>
            </a:r>
            <a:endParaRPr lang="en-US" b="0">
              <a:effectLst/>
            </a:endParaRPr>
          </a:p>
          <a:p>
            <a:pPr marL="0" indent="0">
              <a:buNone/>
            </a:pPr>
            <a:br>
              <a:rPr lang="en-US"/>
            </a:br>
            <a:endParaRPr lang="en-IN"/>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F292-4CD7-F7F4-F647-2AF6922A79CB}"/>
              </a:ext>
            </a:extLst>
          </p:cNvPr>
          <p:cNvSpPr>
            <a:spLocks noGrp="1"/>
          </p:cNvSpPr>
          <p:nvPr>
            <p:ph type="title"/>
          </p:nvPr>
        </p:nvSpPr>
        <p:spPr>
          <a:xfrm>
            <a:off x="419266" y="685800"/>
            <a:ext cx="11029616" cy="671676"/>
          </a:xfrm>
        </p:spPr>
        <p:txBody>
          <a:bodyPr/>
          <a:lstStyle/>
          <a:p>
            <a:r>
              <a:rPr lang="en-US" dirty="0"/>
              <a:t>Algorithm :</a:t>
            </a:r>
            <a:endParaRPr lang="en-IN" dirty="0"/>
          </a:p>
        </p:txBody>
      </p:sp>
      <p:sp>
        <p:nvSpPr>
          <p:cNvPr id="3" name="Content Placeholder 2">
            <a:extLst>
              <a:ext uri="{FF2B5EF4-FFF2-40B4-BE49-F238E27FC236}">
                <a16:creationId xmlns:a16="http://schemas.microsoft.com/office/drawing/2014/main" id="{D73606B1-09D2-ACA6-E1C1-C8D3152A9E98}"/>
              </a:ext>
            </a:extLst>
          </p:cNvPr>
          <p:cNvSpPr>
            <a:spLocks noGrp="1"/>
          </p:cNvSpPr>
          <p:nvPr>
            <p:ph idx="1"/>
          </p:nvPr>
        </p:nvSpPr>
        <p:spPr>
          <a:xfrm>
            <a:off x="419267" y="1611756"/>
            <a:ext cx="11029615" cy="4979543"/>
          </a:xfrm>
        </p:spPr>
        <p:txBody>
          <a:bodyPr>
            <a:normAutofit fontScale="92500"/>
          </a:bodyPr>
          <a:lstStyle/>
          <a:p>
            <a:pPr algn="just" rtl="0" fontAlgn="base">
              <a:spcBef>
                <a:spcPts val="0"/>
              </a:spcBef>
              <a:spcAft>
                <a:spcPts val="0"/>
              </a:spcAft>
              <a:buFont typeface="Arial" panose="020B0604020202020204" pitchFamily="34" charset="0"/>
              <a:buChar char="•"/>
            </a:pPr>
            <a:r>
              <a:rPr lang="en-US" sz="1800" b="0" i="0" u="none" strike="noStrike" dirty="0">
                <a:solidFill>
                  <a:srgbClr val="3C4043"/>
                </a:solidFill>
                <a:effectLst/>
                <a:latin typeface="Spectral"/>
              </a:rPr>
              <a:t>First we have defined the </a:t>
            </a:r>
            <a:r>
              <a:rPr lang="en-US" sz="1800" b="0" i="0" u="none" strike="noStrike" dirty="0" err="1">
                <a:solidFill>
                  <a:srgbClr val="3C4043"/>
                </a:solidFill>
                <a:effectLst/>
                <a:latin typeface="Spectral"/>
              </a:rPr>
              <a:t>ClubCategory</a:t>
            </a:r>
            <a:r>
              <a:rPr lang="en-US" sz="1800" b="0" i="0" u="none" strike="noStrike" dirty="0">
                <a:solidFill>
                  <a:srgbClr val="3C4043"/>
                </a:solidFill>
                <a:effectLst/>
                <a:latin typeface="Spectral"/>
              </a:rPr>
              <a:t> enumeration and Member and club structures and initialized </a:t>
            </a:r>
            <a:r>
              <a:rPr lang="en-US" sz="1800" b="0" i="0" u="none" strike="noStrike" dirty="0" err="1">
                <a:solidFill>
                  <a:srgbClr val="3C4043"/>
                </a:solidFill>
                <a:effectLst/>
                <a:latin typeface="Spectral"/>
              </a:rPr>
              <a:t>member_hash_table</a:t>
            </a:r>
            <a:r>
              <a:rPr lang="en-US" sz="1800" b="0" i="0" u="none" strike="noStrike" dirty="0">
                <a:solidFill>
                  <a:srgbClr val="3C4043"/>
                </a:solidFill>
                <a:effectLst/>
                <a:latin typeface="Spectral"/>
              </a:rPr>
              <a:t> and </a:t>
            </a:r>
            <a:r>
              <a:rPr lang="en-US" sz="1800" b="0" i="0" u="none" strike="noStrike" dirty="0" err="1">
                <a:solidFill>
                  <a:srgbClr val="3C4043"/>
                </a:solidFill>
                <a:effectLst/>
                <a:latin typeface="Spectral"/>
              </a:rPr>
              <a:t>club_hash_table</a:t>
            </a:r>
            <a:r>
              <a:rPr lang="en-US" sz="1800" b="0" i="0" u="none" strike="noStrike" dirty="0">
                <a:solidFill>
                  <a:srgbClr val="3C4043"/>
                </a:solidFill>
                <a:effectLst/>
                <a:latin typeface="Spectral"/>
              </a:rPr>
              <a:t> to store member and club information respectively.</a:t>
            </a:r>
          </a:p>
          <a:p>
            <a:pPr algn="just" rtl="0" fontAlgn="base">
              <a:spcBef>
                <a:spcPts val="0"/>
              </a:spcBef>
              <a:spcAft>
                <a:spcPts val="0"/>
              </a:spcAft>
              <a:buFont typeface="Arial" panose="020B0604020202020204" pitchFamily="34" charset="0"/>
              <a:buChar char="•"/>
            </a:pPr>
            <a:endParaRPr lang="en-US" sz="1800" b="0" i="0" u="none" strike="noStrike" dirty="0">
              <a:solidFill>
                <a:srgbClr val="3C4043"/>
              </a:solidFill>
              <a:effectLst/>
              <a:latin typeface="Spectral"/>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3C4043"/>
                </a:solidFill>
                <a:effectLst/>
                <a:latin typeface="Spectral"/>
              </a:rPr>
              <a:t>Then we have defined functions for adding a new member (</a:t>
            </a:r>
            <a:r>
              <a:rPr lang="en-US" sz="1800" b="0" i="0" u="none" strike="noStrike" dirty="0" err="1">
                <a:solidFill>
                  <a:srgbClr val="3C4043"/>
                </a:solidFill>
                <a:effectLst/>
                <a:latin typeface="Spectral"/>
              </a:rPr>
              <a:t>add_member</a:t>
            </a:r>
            <a:r>
              <a:rPr lang="en-US" sz="1800" b="0" i="0" u="none" strike="noStrike" dirty="0">
                <a:solidFill>
                  <a:srgbClr val="3C4043"/>
                </a:solidFill>
                <a:effectLst/>
                <a:latin typeface="Spectral"/>
              </a:rPr>
              <a:t>), adding a member in file (</a:t>
            </a:r>
            <a:r>
              <a:rPr lang="en-US" sz="1800" b="0" i="0" u="none" strike="noStrike" dirty="0" err="1">
                <a:solidFill>
                  <a:srgbClr val="3C4043"/>
                </a:solidFill>
                <a:effectLst/>
                <a:latin typeface="Spectral"/>
              </a:rPr>
              <a:t>add_member_in_file</a:t>
            </a:r>
            <a:r>
              <a:rPr lang="en-US" sz="1800" b="0" i="0" u="none" strike="noStrike" dirty="0">
                <a:solidFill>
                  <a:srgbClr val="3C4043"/>
                </a:solidFill>
                <a:effectLst/>
                <a:latin typeface="Spectral"/>
              </a:rPr>
              <a:t>), converting club category to string (</a:t>
            </a:r>
            <a:r>
              <a:rPr lang="en-US" sz="1800" b="0" i="0" u="none" strike="noStrike" dirty="0" err="1">
                <a:solidFill>
                  <a:srgbClr val="3C4043"/>
                </a:solidFill>
                <a:effectLst/>
                <a:latin typeface="Spectral"/>
              </a:rPr>
              <a:t>str_category</a:t>
            </a:r>
            <a:r>
              <a:rPr lang="en-US" sz="1800" b="0" i="0" u="none" strike="noStrike" dirty="0">
                <a:solidFill>
                  <a:srgbClr val="3C4043"/>
                </a:solidFill>
                <a:effectLst/>
                <a:latin typeface="Spectral"/>
              </a:rPr>
              <a:t>), adding a new club (</a:t>
            </a:r>
            <a:r>
              <a:rPr lang="en-US" sz="1800" b="0" i="0" u="none" strike="noStrike" dirty="0" err="1">
                <a:solidFill>
                  <a:srgbClr val="3C4043"/>
                </a:solidFill>
                <a:effectLst/>
                <a:latin typeface="Spectral"/>
              </a:rPr>
              <a:t>add_new_club</a:t>
            </a:r>
            <a:r>
              <a:rPr lang="en-US" sz="1800" b="0" i="0" u="none" strike="noStrike" dirty="0">
                <a:solidFill>
                  <a:srgbClr val="3C4043"/>
                </a:solidFill>
                <a:effectLst/>
                <a:latin typeface="Spectral"/>
              </a:rPr>
              <a:t>), searching members by club name (</a:t>
            </a:r>
            <a:r>
              <a:rPr lang="en-US" sz="1800" b="0" i="0" u="none" strike="noStrike" dirty="0" err="1">
                <a:solidFill>
                  <a:srgbClr val="3C4043"/>
                </a:solidFill>
                <a:effectLst/>
                <a:latin typeface="Spectral"/>
              </a:rPr>
              <a:t>search_by_club_name</a:t>
            </a:r>
            <a:r>
              <a:rPr lang="en-US" sz="1800" b="0" i="0" u="none" strike="noStrike" dirty="0">
                <a:solidFill>
                  <a:srgbClr val="3C4043"/>
                </a:solidFill>
                <a:effectLst/>
                <a:latin typeface="Spectral"/>
              </a:rPr>
              <a:t>), searching members by name (</a:t>
            </a:r>
            <a:r>
              <a:rPr lang="en-US" sz="1800" b="0" i="0" u="none" strike="noStrike" dirty="0" err="1">
                <a:solidFill>
                  <a:srgbClr val="3C4043"/>
                </a:solidFill>
                <a:effectLst/>
                <a:latin typeface="Spectral"/>
              </a:rPr>
              <a:t>search_by_member_name</a:t>
            </a:r>
            <a:r>
              <a:rPr lang="en-US" sz="1800" b="0" i="0" u="none" strike="noStrike" dirty="0">
                <a:solidFill>
                  <a:srgbClr val="3C4043"/>
                </a:solidFill>
                <a:effectLst/>
                <a:latin typeface="Spectral"/>
              </a:rPr>
              <a:t>), searching members by ID (</a:t>
            </a:r>
            <a:r>
              <a:rPr lang="en-US" sz="1800" b="0" i="0" u="none" strike="noStrike" dirty="0" err="1">
                <a:solidFill>
                  <a:srgbClr val="3C4043"/>
                </a:solidFill>
                <a:effectLst/>
                <a:latin typeface="Spectral"/>
              </a:rPr>
              <a:t>search_by_id</a:t>
            </a:r>
            <a:r>
              <a:rPr lang="en-US" sz="1800" b="0" i="0" u="none" strike="noStrike" dirty="0">
                <a:solidFill>
                  <a:srgbClr val="3C4043"/>
                </a:solidFill>
                <a:effectLst/>
                <a:latin typeface="Spectral"/>
              </a:rPr>
              <a:t>), searching members by club category (</a:t>
            </a:r>
            <a:r>
              <a:rPr lang="en-US" sz="1800" b="0" i="0" u="none" strike="noStrike" dirty="0" err="1">
                <a:solidFill>
                  <a:srgbClr val="3C4043"/>
                </a:solidFill>
                <a:effectLst/>
                <a:latin typeface="Spectral"/>
              </a:rPr>
              <a:t>search_by_club_category</a:t>
            </a:r>
            <a:r>
              <a:rPr lang="en-US" sz="1800" b="0" i="0" u="none" strike="noStrike" dirty="0">
                <a:solidFill>
                  <a:srgbClr val="3C4043"/>
                </a:solidFill>
                <a:effectLst/>
                <a:latin typeface="Spectral"/>
              </a:rPr>
              <a:t>), removing a member by ID (</a:t>
            </a:r>
            <a:r>
              <a:rPr lang="en-US" sz="1800" b="0" i="0" u="none" strike="noStrike" dirty="0" err="1">
                <a:solidFill>
                  <a:srgbClr val="3C4043"/>
                </a:solidFill>
                <a:effectLst/>
                <a:latin typeface="Spectral"/>
              </a:rPr>
              <a:t>remove_member_by_id</a:t>
            </a:r>
            <a:r>
              <a:rPr lang="en-US" sz="1800" b="0" i="0" u="none" strike="noStrike" dirty="0">
                <a:solidFill>
                  <a:srgbClr val="3C4043"/>
                </a:solidFill>
                <a:effectLst/>
                <a:latin typeface="Spectral"/>
              </a:rPr>
              <a:t>), printing club categories (</a:t>
            </a:r>
            <a:r>
              <a:rPr lang="en-US" sz="1800" b="0" i="0" u="none" strike="noStrike" dirty="0" err="1">
                <a:solidFill>
                  <a:srgbClr val="3C4043"/>
                </a:solidFill>
                <a:effectLst/>
                <a:latin typeface="Spectral"/>
              </a:rPr>
              <a:t>print_category</a:t>
            </a:r>
            <a:r>
              <a:rPr lang="en-US" sz="1800" b="0" i="0" u="none" strike="noStrike" dirty="0">
                <a:solidFill>
                  <a:srgbClr val="3C4043"/>
                </a:solidFill>
                <a:effectLst/>
                <a:latin typeface="Spectral"/>
              </a:rPr>
              <a:t>), reading club members details from a file (</a:t>
            </a:r>
            <a:r>
              <a:rPr lang="en-US" sz="1800" b="0" i="0" u="none" strike="noStrike" dirty="0" err="1">
                <a:solidFill>
                  <a:srgbClr val="3C4043"/>
                </a:solidFill>
                <a:effectLst/>
                <a:latin typeface="Spectral"/>
              </a:rPr>
              <a:t>read_ClubMembersDetails</a:t>
            </a:r>
            <a:r>
              <a:rPr lang="en-US" sz="1800" b="0" i="0" u="none" strike="noStrike" dirty="0">
                <a:solidFill>
                  <a:srgbClr val="3C4043"/>
                </a:solidFill>
                <a:effectLst/>
                <a:latin typeface="Spectral"/>
              </a:rPr>
              <a:t>), and reading club categories from a file (</a:t>
            </a:r>
            <a:r>
              <a:rPr lang="en-US" sz="1800" b="0" i="0" u="none" strike="noStrike" dirty="0" err="1">
                <a:solidFill>
                  <a:srgbClr val="3C4043"/>
                </a:solidFill>
                <a:effectLst/>
                <a:latin typeface="Spectral"/>
              </a:rPr>
              <a:t>read_ClubCategories</a:t>
            </a:r>
            <a:r>
              <a:rPr lang="en-US" sz="1800" b="0" i="0" u="none" strike="noStrike" dirty="0">
                <a:solidFill>
                  <a:srgbClr val="3C4043"/>
                </a:solidFill>
                <a:effectLst/>
                <a:latin typeface="Spectral"/>
              </a:rPr>
              <a:t>).</a:t>
            </a:r>
          </a:p>
          <a:p>
            <a:pPr algn="just" rtl="0" fontAlgn="base">
              <a:spcBef>
                <a:spcPts val="0"/>
              </a:spcBef>
              <a:spcAft>
                <a:spcPts val="0"/>
              </a:spcAft>
              <a:buFont typeface="Arial" panose="020B0604020202020204" pitchFamily="34" charset="0"/>
              <a:buChar char="•"/>
            </a:pPr>
            <a:endParaRPr lang="en-US" sz="1800" b="0" i="0" u="none" strike="noStrike" dirty="0">
              <a:solidFill>
                <a:srgbClr val="3C4043"/>
              </a:solidFill>
              <a:effectLst/>
              <a:latin typeface="Spectral"/>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3C4043"/>
                </a:solidFill>
                <a:effectLst/>
                <a:latin typeface="Spectral"/>
              </a:rPr>
              <a:t>After that in the main function, we have called functions </a:t>
            </a:r>
            <a:r>
              <a:rPr lang="en-US" sz="1800" b="0" i="0" u="none" strike="noStrike" dirty="0" err="1">
                <a:solidFill>
                  <a:srgbClr val="3C4043"/>
                </a:solidFill>
                <a:effectLst/>
                <a:latin typeface="Spectral"/>
              </a:rPr>
              <a:t>read_ClubCategories</a:t>
            </a:r>
            <a:r>
              <a:rPr lang="en-US" sz="1800" b="0" i="0" u="none" strike="noStrike" dirty="0">
                <a:solidFill>
                  <a:srgbClr val="3C4043"/>
                </a:solidFill>
                <a:effectLst/>
                <a:latin typeface="Spectral"/>
              </a:rPr>
              <a:t> and </a:t>
            </a:r>
            <a:r>
              <a:rPr lang="en-US" sz="1800" b="0" i="0" u="none" strike="noStrike" dirty="0" err="1">
                <a:solidFill>
                  <a:srgbClr val="3C4043"/>
                </a:solidFill>
                <a:effectLst/>
                <a:latin typeface="Spectral"/>
              </a:rPr>
              <a:t>read_ClubMembersDetails</a:t>
            </a:r>
            <a:r>
              <a:rPr lang="en-US" sz="1800" b="0" i="0" u="none" strike="noStrike" dirty="0">
                <a:solidFill>
                  <a:srgbClr val="3C4043"/>
                </a:solidFill>
                <a:effectLst/>
                <a:latin typeface="Spectral"/>
              </a:rPr>
              <a:t> to read club categories and club members details from CSV files. Then, we have provided a menu for the user to select an operation (search by club name, member name, member ID, club category, add new club, add new member, remove member by ID, or exit). After that it performs the selected operation and repeats until the user chooses to exit. </a:t>
            </a:r>
          </a:p>
          <a:p>
            <a:pPr algn="just" rtl="0" fontAlgn="base">
              <a:spcBef>
                <a:spcPts val="0"/>
              </a:spcBef>
              <a:spcAft>
                <a:spcPts val="0"/>
              </a:spcAft>
              <a:buFont typeface="Arial" panose="020B0604020202020204" pitchFamily="34" charset="0"/>
              <a:buChar char="•"/>
            </a:pPr>
            <a:endParaRPr lang="en-US" sz="1800" b="0" i="0" u="none" strike="noStrike" dirty="0">
              <a:solidFill>
                <a:srgbClr val="3C4043"/>
              </a:solidFill>
              <a:effectLst/>
              <a:latin typeface="Spectral"/>
            </a:endParaRPr>
          </a:p>
          <a:p>
            <a:pPr algn="just" rtl="0" fontAlgn="base">
              <a:spcBef>
                <a:spcPts val="0"/>
              </a:spcBef>
              <a:spcAft>
                <a:spcPts val="0"/>
              </a:spcAft>
              <a:buFont typeface="Arial" panose="020B0604020202020204" pitchFamily="34" charset="0"/>
              <a:buChar char="•"/>
            </a:pPr>
            <a:r>
              <a:rPr lang="en-IN" dirty="0"/>
              <a:t>Detailed functions in next slides.</a:t>
            </a:r>
          </a:p>
        </p:txBody>
      </p:sp>
    </p:spTree>
    <p:extLst>
      <p:ext uri="{BB962C8B-B14F-4D97-AF65-F5344CB8AC3E}">
        <p14:creationId xmlns:p14="http://schemas.microsoft.com/office/powerpoint/2010/main" val="346065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ED51E-2455-708D-6223-643650778481}"/>
              </a:ext>
            </a:extLst>
          </p:cNvPr>
          <p:cNvSpPr>
            <a:spLocks noGrp="1"/>
          </p:cNvSpPr>
          <p:nvPr>
            <p:ph idx="1"/>
          </p:nvPr>
        </p:nvSpPr>
        <p:spPr>
          <a:xfrm>
            <a:off x="412956" y="678425"/>
            <a:ext cx="11197852" cy="6176973"/>
          </a:xfrm>
        </p:spPr>
        <p:txBody>
          <a:bodyPr>
            <a:normAutofit/>
          </a:bodyPr>
          <a:lstStyle/>
          <a:p>
            <a:pPr rtl="0" fontAlgn="base">
              <a:spcBef>
                <a:spcPts val="0"/>
              </a:spcBef>
              <a:spcAft>
                <a:spcPts val="0"/>
              </a:spcAft>
              <a:buFont typeface="Arial" panose="020B0604020202020204" pitchFamily="34" charset="0"/>
              <a:buChar char="•"/>
            </a:pPr>
            <a:r>
              <a:rPr lang="en-US" sz="1600" b="0" i="0" u="none" strike="noStrike" dirty="0" err="1">
                <a:solidFill>
                  <a:srgbClr val="3C4043"/>
                </a:solidFill>
                <a:effectLst/>
                <a:latin typeface="Spectral"/>
              </a:rPr>
              <a:t>search_by_club_name</a:t>
            </a:r>
            <a:r>
              <a:rPr lang="en-US" sz="1600" b="0" i="0" u="none" strike="noStrike" dirty="0">
                <a:solidFill>
                  <a:srgbClr val="3C4043"/>
                </a:solidFill>
                <a:effectLst/>
                <a:latin typeface="Spectral"/>
              </a:rPr>
              <a:t>() (function to search members by club name)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Input Parameters : </a:t>
            </a:r>
            <a:r>
              <a:rPr lang="en-US" b="0" i="0" u="none" strike="noStrike" dirty="0" err="1">
                <a:solidFill>
                  <a:srgbClr val="3C4043"/>
                </a:solidFill>
                <a:effectLst/>
                <a:latin typeface="Spectral"/>
              </a:rPr>
              <a:t>club_name</a:t>
            </a:r>
            <a:endParaRPr lang="en-US" b="0" i="0" u="none" strike="noStrike" dirty="0">
              <a:solidFill>
                <a:srgbClr val="3C4043"/>
              </a:solidFill>
              <a:effectLst/>
              <a:latin typeface="Spectral"/>
            </a:endParaRP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Check if the club exists in the </a:t>
            </a:r>
            <a:r>
              <a:rPr lang="en-US" b="0" i="0" u="none" strike="noStrike" dirty="0" err="1">
                <a:solidFill>
                  <a:srgbClr val="3C4043"/>
                </a:solidFill>
                <a:effectLst/>
                <a:latin typeface="Spectral"/>
              </a:rPr>
              <a:t>club_hash_table</a:t>
            </a:r>
            <a:r>
              <a:rPr lang="en-US" b="0" i="0" u="none" strike="noStrike" dirty="0">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not, display a "Club not found" message and return.</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Otherwise, iterate over the members of the club:</a:t>
            </a:r>
          </a:p>
          <a:p>
            <a:pPr marL="914400" lvl="2" indent="0" rtl="0" fontAlgn="base">
              <a:spcBef>
                <a:spcPts val="0"/>
              </a:spcBef>
              <a:spcAft>
                <a:spcPts val="0"/>
              </a:spcAft>
              <a:buNone/>
            </a:pPr>
            <a:r>
              <a:rPr lang="en-US" sz="1400" b="0" i="0" u="none" strike="noStrike" dirty="0">
                <a:solidFill>
                  <a:srgbClr val="3C4043"/>
                </a:solidFill>
                <a:effectLst/>
                <a:latin typeface="Spectral"/>
              </a:rPr>
              <a:t>Display each member's name and student ID.</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the club has no members, display a message indicating this.</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End</a:t>
            </a:r>
          </a:p>
          <a:p>
            <a:pPr marL="742950" lvl="1" indent="-285750" rtl="0" fontAlgn="base">
              <a:spcBef>
                <a:spcPts val="0"/>
              </a:spcBef>
              <a:spcAft>
                <a:spcPts val="0"/>
              </a:spcAft>
              <a:buFont typeface="Arial" panose="020B0604020202020204" pitchFamily="34" charset="0"/>
              <a:buChar char="•"/>
            </a:pPr>
            <a:endParaRPr lang="en-US" b="0" i="0" u="none" strike="noStrike" dirty="0">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600" b="0" i="0" u="none" strike="noStrike" dirty="0" err="1">
                <a:solidFill>
                  <a:srgbClr val="3C4043"/>
                </a:solidFill>
                <a:effectLst/>
                <a:latin typeface="Spectral"/>
              </a:rPr>
              <a:t>search_by_member_name</a:t>
            </a:r>
            <a:r>
              <a:rPr lang="en-US" sz="1600" b="0" i="0" u="none" strike="noStrike" dirty="0">
                <a:solidFill>
                  <a:srgbClr val="3C4043"/>
                </a:solidFill>
                <a:effectLst/>
                <a:latin typeface="Spectral"/>
              </a:rPr>
              <a:t>() (function to search member by name)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Input Parameters : </a:t>
            </a:r>
            <a:r>
              <a:rPr lang="en-US" b="0" i="0" u="none" strike="noStrike" dirty="0" err="1">
                <a:solidFill>
                  <a:srgbClr val="3C4043"/>
                </a:solidFill>
                <a:effectLst/>
                <a:latin typeface="Spectral"/>
              </a:rPr>
              <a:t>member_name</a:t>
            </a:r>
            <a:endParaRPr lang="en-US" b="0" i="0" u="none" strike="noStrike" dirty="0">
              <a:solidFill>
                <a:srgbClr val="3C4043"/>
              </a:solidFill>
              <a:effectLst/>
              <a:latin typeface="Spectral"/>
            </a:endParaRP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Search for the member in the </a:t>
            </a:r>
            <a:r>
              <a:rPr lang="en-US" b="0" i="0" u="none" strike="noStrike" dirty="0" err="1">
                <a:solidFill>
                  <a:srgbClr val="3C4043"/>
                </a:solidFill>
                <a:effectLst/>
                <a:latin typeface="Spectral"/>
              </a:rPr>
              <a:t>member_hash_table</a:t>
            </a:r>
            <a:r>
              <a:rPr lang="en-US" b="0" i="0" u="none" strike="noStrike" dirty="0">
                <a:solidFill>
                  <a:srgbClr val="3C4043"/>
                </a:solidFill>
                <a:effectLst/>
                <a:latin typeface="Spectral"/>
              </a:rPr>
              <a:t> using their name.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found:</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Display the member's name and student ID.</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Display the clubs the member belongs to.</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not found, display a "Member not found" message.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End</a:t>
            </a:r>
          </a:p>
          <a:p>
            <a:pPr marL="742950" lvl="1" indent="-285750" rtl="0" fontAlgn="base">
              <a:spcBef>
                <a:spcPts val="0"/>
              </a:spcBef>
              <a:spcAft>
                <a:spcPts val="0"/>
              </a:spcAft>
              <a:buFont typeface="Arial" panose="020B0604020202020204" pitchFamily="34" charset="0"/>
              <a:buChar char="•"/>
            </a:pPr>
            <a:endParaRPr lang="en-US" b="0" i="0" u="none" strike="noStrike" dirty="0">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600" b="0" i="0" u="none" strike="noStrike" dirty="0" err="1">
                <a:solidFill>
                  <a:srgbClr val="3C4043"/>
                </a:solidFill>
                <a:effectLst/>
                <a:latin typeface="Spectral"/>
              </a:rPr>
              <a:t>search_by_id</a:t>
            </a:r>
            <a:r>
              <a:rPr lang="en-US" sz="1600" b="0" i="0" u="none" strike="noStrike" dirty="0">
                <a:solidFill>
                  <a:srgbClr val="3C4043"/>
                </a:solidFill>
                <a:effectLst/>
                <a:latin typeface="Spectral"/>
              </a:rPr>
              <a:t>() (function to search member by ID)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Input Parameters : </a:t>
            </a:r>
            <a:r>
              <a:rPr lang="en-US" b="0" i="0" u="none" strike="noStrike" dirty="0" err="1">
                <a:solidFill>
                  <a:srgbClr val="3C4043"/>
                </a:solidFill>
                <a:effectLst/>
                <a:latin typeface="Spectral"/>
              </a:rPr>
              <a:t>student_id</a:t>
            </a:r>
            <a:endParaRPr lang="en-US" b="0" i="0" u="none" strike="noStrike" dirty="0">
              <a:solidFill>
                <a:srgbClr val="3C4043"/>
              </a:solidFill>
              <a:effectLst/>
              <a:latin typeface="Spectral"/>
            </a:endParaRP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Iterate over each member in the </a:t>
            </a:r>
            <a:r>
              <a:rPr lang="en-US" b="0" i="0" u="none" strike="noStrike" dirty="0" err="1">
                <a:solidFill>
                  <a:srgbClr val="3C4043"/>
                </a:solidFill>
                <a:effectLst/>
                <a:latin typeface="Spectral"/>
              </a:rPr>
              <a:t>member_hash_table</a:t>
            </a:r>
            <a:r>
              <a:rPr lang="en-US" b="0" i="0" u="none" strike="noStrike" dirty="0">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a member has the provided student ID:</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Display the member's name and student ID.</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Display the clubs the member belongs to.</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no member with the provided ID is found, display a message indicating this.</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End</a:t>
            </a:r>
          </a:p>
          <a:p>
            <a:pPr marL="0" indent="0">
              <a:buNone/>
            </a:pPr>
            <a:endParaRPr lang="en-IN" dirty="0"/>
          </a:p>
        </p:txBody>
      </p:sp>
      <p:sp>
        <p:nvSpPr>
          <p:cNvPr id="5" name="TextBox 4">
            <a:extLst>
              <a:ext uri="{FF2B5EF4-FFF2-40B4-BE49-F238E27FC236}">
                <a16:creationId xmlns:a16="http://schemas.microsoft.com/office/drawing/2014/main" id="{CBED8614-B611-610A-FCF9-E99BD6F1694E}"/>
              </a:ext>
            </a:extLst>
          </p:cNvPr>
          <p:cNvSpPr txBox="1"/>
          <p:nvPr/>
        </p:nvSpPr>
        <p:spPr>
          <a:xfrm>
            <a:off x="7191376" y="4586452"/>
            <a:ext cx="17038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Franklin Gothic Demi"/>
              </a:rPr>
              <a:t>Search </a:t>
            </a:r>
            <a:endParaRPr lang="en-US" dirty="0"/>
          </a:p>
          <a:p>
            <a:pPr algn="ctr"/>
            <a:r>
              <a:rPr lang="en-US" dirty="0">
                <a:latin typeface="Franklin Gothic Demi"/>
              </a:rPr>
              <a:t>by</a:t>
            </a:r>
            <a:endParaRPr lang="en-US" dirty="0">
              <a:latin typeface="Franklin Gothic Book" panose="020B0502020104020203"/>
            </a:endParaRPr>
          </a:p>
          <a:p>
            <a:pPr algn="ctr"/>
            <a:r>
              <a:rPr lang="en-US" dirty="0">
                <a:latin typeface="Franklin Gothic Demi"/>
              </a:rPr>
              <a:t>Member </a:t>
            </a:r>
            <a:endParaRPr lang="en-US" dirty="0">
              <a:latin typeface="Franklin Gothic Book" panose="020B0502020104020203"/>
            </a:endParaRPr>
          </a:p>
          <a:p>
            <a:pPr algn="ctr"/>
            <a:r>
              <a:rPr lang="en-US" dirty="0">
                <a:latin typeface="Franklin Gothic Demi"/>
              </a:rPr>
              <a:t>Name:</a:t>
            </a:r>
            <a:endParaRPr lang="en-US" dirty="0"/>
          </a:p>
        </p:txBody>
      </p:sp>
      <p:pic>
        <p:nvPicPr>
          <p:cNvPr id="6" name="Picture 5" descr="A diagram of a program&#10;&#10;Description automatically generated">
            <a:extLst>
              <a:ext uri="{FF2B5EF4-FFF2-40B4-BE49-F238E27FC236}">
                <a16:creationId xmlns:a16="http://schemas.microsoft.com/office/drawing/2014/main" id="{179F181E-56FC-1A6C-DC99-C81C6F2ADD54}"/>
              </a:ext>
            </a:extLst>
          </p:cNvPr>
          <p:cNvPicPr>
            <a:picLocks noChangeAspect="1"/>
          </p:cNvPicPr>
          <p:nvPr/>
        </p:nvPicPr>
        <p:blipFill rotWithShape="1">
          <a:blip r:embed="rId2"/>
          <a:srcRect l="142" t="184" r="398" b="7787"/>
          <a:stretch/>
        </p:blipFill>
        <p:spPr>
          <a:xfrm>
            <a:off x="8497671" y="-39049"/>
            <a:ext cx="3686774" cy="3344077"/>
          </a:xfrm>
          <a:prstGeom prst="rect">
            <a:avLst/>
          </a:prstGeom>
        </p:spPr>
      </p:pic>
      <p:sp>
        <p:nvSpPr>
          <p:cNvPr id="8" name="TextBox 7">
            <a:extLst>
              <a:ext uri="{FF2B5EF4-FFF2-40B4-BE49-F238E27FC236}">
                <a16:creationId xmlns:a16="http://schemas.microsoft.com/office/drawing/2014/main" id="{9A076BE7-FA0F-A06E-132B-D38132F391D0}"/>
              </a:ext>
            </a:extLst>
          </p:cNvPr>
          <p:cNvSpPr txBox="1"/>
          <p:nvPr/>
        </p:nvSpPr>
        <p:spPr>
          <a:xfrm>
            <a:off x="7556499" y="1129393"/>
            <a:ext cx="108857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Franklin Gothic Demi"/>
                <a:cs typeface="Segoe UI"/>
              </a:rPr>
              <a:t>Search </a:t>
            </a:r>
          </a:p>
          <a:p>
            <a:pPr algn="ctr"/>
            <a:r>
              <a:rPr lang="en-US" dirty="0">
                <a:latin typeface="Franklin Gothic Demi"/>
                <a:cs typeface="Segoe UI"/>
              </a:rPr>
              <a:t>by</a:t>
            </a:r>
          </a:p>
          <a:p>
            <a:pPr algn="ctr"/>
            <a:r>
              <a:rPr lang="en-US" dirty="0">
                <a:latin typeface="Franklin Gothic Demi"/>
                <a:cs typeface="Segoe UI"/>
              </a:rPr>
              <a:t>Club Name:</a:t>
            </a:r>
          </a:p>
          <a:p>
            <a:pPr algn="l"/>
            <a:endParaRPr lang="en-US" dirty="0">
              <a:latin typeface="Franklin Gothic Demi"/>
            </a:endParaRPr>
          </a:p>
        </p:txBody>
      </p:sp>
      <p:pic>
        <p:nvPicPr>
          <p:cNvPr id="9" name="Picture 8" descr="A diagram of a group of purple rectangular objects&#10;&#10;Description automatically generated">
            <a:extLst>
              <a:ext uri="{FF2B5EF4-FFF2-40B4-BE49-F238E27FC236}">
                <a16:creationId xmlns:a16="http://schemas.microsoft.com/office/drawing/2014/main" id="{529B4BB2-64CA-E779-A6B7-1D9985C8C804}"/>
              </a:ext>
            </a:extLst>
          </p:cNvPr>
          <p:cNvPicPr>
            <a:picLocks noChangeAspect="1"/>
          </p:cNvPicPr>
          <p:nvPr/>
        </p:nvPicPr>
        <p:blipFill rotWithShape="1">
          <a:blip r:embed="rId3"/>
          <a:srcRect t="-201" r="330" b="7154"/>
          <a:stretch/>
        </p:blipFill>
        <p:spPr>
          <a:xfrm>
            <a:off x="8497671" y="3508300"/>
            <a:ext cx="3694935" cy="3347099"/>
          </a:xfrm>
          <a:prstGeom prst="rect">
            <a:avLst/>
          </a:prstGeom>
        </p:spPr>
      </p:pic>
      <p:sp>
        <p:nvSpPr>
          <p:cNvPr id="2" name="TextBox 1">
            <a:extLst>
              <a:ext uri="{FF2B5EF4-FFF2-40B4-BE49-F238E27FC236}">
                <a16:creationId xmlns:a16="http://schemas.microsoft.com/office/drawing/2014/main" id="{BC4D17ED-6D1A-9DFE-A5D4-562BB41F6B79}"/>
              </a:ext>
            </a:extLst>
          </p:cNvPr>
          <p:cNvSpPr txBox="1"/>
          <p:nvPr/>
        </p:nvSpPr>
        <p:spPr>
          <a:xfrm>
            <a:off x="9848054" y="1868057"/>
            <a:ext cx="559769" cy="281045"/>
          </a:xfrm>
          <a:prstGeom prst="rect">
            <a:avLst/>
          </a:prstGeom>
          <a:noFill/>
        </p:spPr>
        <p:txBody>
          <a:bodyPr wrap="square" rtlCol="0">
            <a:spAutoFit/>
          </a:bodyPr>
          <a:lstStyle/>
          <a:p>
            <a:r>
              <a:rPr lang="en-US" sz="1200" dirty="0"/>
              <a:t>YES</a:t>
            </a:r>
            <a:endParaRPr lang="en-IN" sz="1200" dirty="0"/>
          </a:p>
        </p:txBody>
      </p:sp>
      <p:pic>
        <p:nvPicPr>
          <p:cNvPr id="4" name="Picture 3">
            <a:extLst>
              <a:ext uri="{FF2B5EF4-FFF2-40B4-BE49-F238E27FC236}">
                <a16:creationId xmlns:a16="http://schemas.microsoft.com/office/drawing/2014/main" id="{E4EF4AA4-4B13-42C5-0B89-AEF3ABD40355}"/>
              </a:ext>
            </a:extLst>
          </p:cNvPr>
          <p:cNvPicPr>
            <a:picLocks noChangeAspect="1"/>
          </p:cNvPicPr>
          <p:nvPr/>
        </p:nvPicPr>
        <p:blipFill>
          <a:blip r:embed="rId4"/>
          <a:stretch>
            <a:fillRect/>
          </a:stretch>
        </p:blipFill>
        <p:spPr>
          <a:xfrm>
            <a:off x="9846942" y="5372467"/>
            <a:ext cx="560881" cy="323116"/>
          </a:xfrm>
          <a:prstGeom prst="rect">
            <a:avLst/>
          </a:prstGeom>
        </p:spPr>
      </p:pic>
      <p:sp>
        <p:nvSpPr>
          <p:cNvPr id="10" name="TextBox 9">
            <a:extLst>
              <a:ext uri="{FF2B5EF4-FFF2-40B4-BE49-F238E27FC236}">
                <a16:creationId xmlns:a16="http://schemas.microsoft.com/office/drawing/2014/main" id="{744FE5C7-9E7A-CD57-EF4F-1924141CFF01}"/>
              </a:ext>
            </a:extLst>
          </p:cNvPr>
          <p:cNvSpPr txBox="1"/>
          <p:nvPr/>
        </p:nvSpPr>
        <p:spPr>
          <a:xfrm>
            <a:off x="10601325" y="1325212"/>
            <a:ext cx="657226" cy="307777"/>
          </a:xfrm>
          <a:prstGeom prst="rect">
            <a:avLst/>
          </a:prstGeom>
          <a:noFill/>
        </p:spPr>
        <p:txBody>
          <a:bodyPr wrap="square" rtlCol="0">
            <a:spAutoFit/>
          </a:bodyPr>
          <a:lstStyle/>
          <a:p>
            <a:r>
              <a:rPr lang="en-US" sz="1400" dirty="0"/>
              <a:t>NO</a:t>
            </a:r>
            <a:endParaRPr lang="en-IN" sz="1400" dirty="0"/>
          </a:p>
        </p:txBody>
      </p:sp>
      <p:pic>
        <p:nvPicPr>
          <p:cNvPr id="12" name="Picture 11">
            <a:extLst>
              <a:ext uri="{FF2B5EF4-FFF2-40B4-BE49-F238E27FC236}">
                <a16:creationId xmlns:a16="http://schemas.microsoft.com/office/drawing/2014/main" id="{B4AE9ACF-11E7-BD92-04FD-775AAB035A57}"/>
              </a:ext>
            </a:extLst>
          </p:cNvPr>
          <p:cNvPicPr>
            <a:picLocks noChangeAspect="1"/>
          </p:cNvPicPr>
          <p:nvPr/>
        </p:nvPicPr>
        <p:blipFill>
          <a:blip r:embed="rId5"/>
          <a:stretch>
            <a:fillRect/>
          </a:stretch>
        </p:blipFill>
        <p:spPr>
          <a:xfrm>
            <a:off x="10581836" y="4897357"/>
            <a:ext cx="676715" cy="377985"/>
          </a:xfrm>
          <a:prstGeom prst="rect">
            <a:avLst/>
          </a:prstGeom>
        </p:spPr>
      </p:pic>
    </p:spTree>
    <p:extLst>
      <p:ext uri="{BB962C8B-B14F-4D97-AF65-F5344CB8AC3E}">
        <p14:creationId xmlns:p14="http://schemas.microsoft.com/office/powerpoint/2010/main" val="368946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ED5B0-2222-2841-F84A-A307233FC409}"/>
              </a:ext>
            </a:extLst>
          </p:cNvPr>
          <p:cNvSpPr>
            <a:spLocks noGrp="1"/>
          </p:cNvSpPr>
          <p:nvPr>
            <p:ph idx="1"/>
          </p:nvPr>
        </p:nvSpPr>
        <p:spPr>
          <a:xfrm>
            <a:off x="352425" y="671697"/>
            <a:ext cx="11258383" cy="6062478"/>
          </a:xfrm>
        </p:spPr>
        <p:txBody>
          <a:bodyPr>
            <a:normAutofit fontScale="92500" lnSpcReduction="10000"/>
          </a:bodyPr>
          <a:lstStyle/>
          <a:p>
            <a:pPr marL="305435" indent="-305435" fontAlgn="base">
              <a:spcBef>
                <a:spcPts val="0"/>
              </a:spcBef>
              <a:spcAft>
                <a:spcPts val="0"/>
              </a:spcAft>
              <a:buFont typeface="Arial" panose="020B0604020202020204" pitchFamily="34" charset="0"/>
              <a:buChar char="•"/>
            </a:pPr>
            <a:r>
              <a:rPr lang="en-US" b="0" i="0" u="none" strike="noStrike" dirty="0" err="1">
                <a:solidFill>
                  <a:srgbClr val="3C4043"/>
                </a:solidFill>
                <a:effectLst/>
                <a:latin typeface="Spectral"/>
              </a:rPr>
              <a:t>search_by_club_category</a:t>
            </a:r>
            <a:r>
              <a:rPr lang="en-US" b="0" i="0" u="none" strike="noStrike" dirty="0">
                <a:solidFill>
                  <a:srgbClr val="3C4043"/>
                </a:solidFill>
                <a:effectLst/>
                <a:latin typeface="Spectral"/>
              </a:rPr>
              <a:t>() (function to search all members</a:t>
            </a:r>
            <a:r>
              <a:rPr lang="en-US" sz="1900" dirty="0">
                <a:solidFill>
                  <a:srgbClr val="404040"/>
                </a:solidFill>
                <a:latin typeface="Franklin Gothic Book"/>
              </a:rPr>
              <a:t> </a:t>
            </a:r>
            <a:r>
              <a:rPr lang="en-US" b="0" i="0" u="none" strike="noStrike" dirty="0">
                <a:solidFill>
                  <a:srgbClr val="3C4043"/>
                </a:solidFill>
                <a:effectLst/>
                <a:latin typeface="Spectral"/>
              </a:rPr>
              <a:t>associated with given club category)</a:t>
            </a:r>
            <a:endParaRPr lang="en-US" dirty="0">
              <a:solidFill>
                <a:srgbClr val="404040"/>
              </a:solidFill>
            </a:endParaRP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Input Parameters : category</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Print the list of available club categories.</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Prompt the user to enter the category number.</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Convert the user's input into a </a:t>
            </a:r>
            <a:r>
              <a:rPr lang="en-US" sz="1500" b="0" i="0" u="none" strike="noStrike" dirty="0" err="1">
                <a:solidFill>
                  <a:srgbClr val="3C4043"/>
                </a:solidFill>
                <a:effectLst/>
                <a:latin typeface="Spectral"/>
              </a:rPr>
              <a:t>ClubCategory</a:t>
            </a:r>
            <a:r>
              <a:rPr lang="en-US" sz="1500" b="0" i="0" u="none" strike="noStrike" dirty="0">
                <a:solidFill>
                  <a:srgbClr val="3C4043"/>
                </a:solidFill>
                <a:effectLst/>
                <a:latin typeface="Spectral"/>
              </a:rPr>
              <a:t> </a:t>
            </a:r>
            <a:r>
              <a:rPr lang="en-US" sz="1500" b="0" i="0" u="none" strike="noStrike" dirty="0" err="1">
                <a:solidFill>
                  <a:srgbClr val="3C4043"/>
                </a:solidFill>
                <a:effectLst/>
                <a:latin typeface="Spectral"/>
              </a:rPr>
              <a:t>enum</a:t>
            </a:r>
            <a:r>
              <a:rPr lang="en-US" sz="1500" b="0" i="0" u="none" strike="noStrike" dirty="0">
                <a:solidFill>
                  <a:srgbClr val="3C4043"/>
                </a:solidFill>
                <a:effectLst/>
                <a:latin typeface="Spectral"/>
              </a:rPr>
              <a:t> value.</a:t>
            </a:r>
          </a:p>
          <a:p>
            <a:pPr marL="742950" lvl="1" indent="-28575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Check </a:t>
            </a:r>
            <a:r>
              <a:rPr lang="en-US" sz="1500" dirty="0">
                <a:solidFill>
                  <a:srgbClr val="3C4043"/>
                </a:solidFill>
                <a:latin typeface="Spectral"/>
                <a:cs typeface="Arial"/>
              </a:rPr>
              <a:t>if the entered category is valid</a:t>
            </a:r>
            <a:endParaRPr lang="en-US" sz="1500" b="0" i="0" u="none" strike="noStrike" dirty="0">
              <a:solidFill>
                <a:srgbClr val="3C4043"/>
              </a:solidFill>
              <a:effectLst/>
              <a:latin typeface="Spectral"/>
              <a:cs typeface="Arial"/>
            </a:endParaRP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If the category is invalid, print a message and return.</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If the category is valid, print the selected category.</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Set a flag to track if any clubs with members are found in the selected category.</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Iterate through each club in the </a:t>
            </a:r>
            <a:r>
              <a:rPr lang="en-US" sz="1500" b="0" i="0" u="none" strike="noStrike" dirty="0" err="1">
                <a:solidFill>
                  <a:srgbClr val="3C4043"/>
                </a:solidFill>
                <a:effectLst/>
                <a:latin typeface="Spectral"/>
              </a:rPr>
              <a:t>club_hash_table</a:t>
            </a:r>
            <a:r>
              <a:rPr lang="en-US" sz="1500" b="0" i="0" u="none" strike="noStrike" dirty="0">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For each club:</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Check if the club belongs to the selected category.</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If it does, set the flag to true and call </a:t>
            </a:r>
            <a:r>
              <a:rPr lang="en-US" sz="1500" b="0" i="0" u="none" strike="noStrike" dirty="0" err="1">
                <a:solidFill>
                  <a:srgbClr val="3C4043"/>
                </a:solidFill>
                <a:effectLst/>
                <a:latin typeface="Spectral"/>
              </a:rPr>
              <a:t>search_by_club_name</a:t>
            </a:r>
            <a:r>
              <a:rPr lang="en-US" sz="1500" b="0" i="0" u="none" strike="noStrike" dirty="0">
                <a:solidFill>
                  <a:srgbClr val="3C4043"/>
                </a:solidFill>
                <a:effectLst/>
                <a:latin typeface="Spectral"/>
              </a:rPr>
              <a:t> to print the club's members.</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End</a:t>
            </a:r>
          </a:p>
          <a:p>
            <a:pPr marL="742950" lvl="1" indent="-285750" rtl="0" fontAlgn="base">
              <a:spcBef>
                <a:spcPts val="0"/>
              </a:spcBef>
              <a:spcAft>
                <a:spcPts val="0"/>
              </a:spcAft>
              <a:buFont typeface="Arial" panose="020B0604020202020204" pitchFamily="34" charset="0"/>
              <a:buChar char="•"/>
            </a:pPr>
            <a:endParaRPr lang="en-US" sz="1500" b="0" i="0" u="none" strike="noStrike" dirty="0">
              <a:solidFill>
                <a:srgbClr val="3C4043"/>
              </a:solidFill>
              <a:effectLst/>
              <a:latin typeface="Spectral"/>
            </a:endParaRPr>
          </a:p>
          <a:p>
            <a:pPr marL="305435" indent="-305435" rtl="0" fontAlgn="base">
              <a:spcBef>
                <a:spcPts val="0"/>
              </a:spcBef>
              <a:spcAft>
                <a:spcPts val="0"/>
              </a:spcAft>
              <a:buFont typeface="Arial" panose="020B0604020202020204" pitchFamily="34" charset="0"/>
              <a:buChar char="•"/>
            </a:pPr>
            <a:r>
              <a:rPr lang="en-US" b="0" i="0" u="none" strike="noStrike" dirty="0" err="1">
                <a:solidFill>
                  <a:srgbClr val="3C4043"/>
                </a:solidFill>
                <a:effectLst/>
                <a:latin typeface="Spectral"/>
              </a:rPr>
              <a:t>remove_member_by_id</a:t>
            </a:r>
            <a:r>
              <a:rPr lang="en-US" b="0" i="0" u="none" strike="noStrike" dirty="0">
                <a:solidFill>
                  <a:srgbClr val="3C4043"/>
                </a:solidFill>
                <a:effectLst/>
                <a:latin typeface="Spectral"/>
              </a:rPr>
              <a:t>() (function to remove member details from file and maps)</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Input Parameters : </a:t>
            </a:r>
            <a:r>
              <a:rPr lang="en-US" sz="1500" b="0" i="0" u="none" strike="noStrike" dirty="0" err="1">
                <a:solidFill>
                  <a:srgbClr val="3C4043"/>
                </a:solidFill>
                <a:effectLst/>
                <a:latin typeface="Spectral"/>
              </a:rPr>
              <a:t>student_id</a:t>
            </a:r>
            <a:endParaRPr lang="en-US" sz="1500" b="0" i="0" u="none" strike="noStrike" dirty="0">
              <a:solidFill>
                <a:srgbClr val="3C4043"/>
              </a:solidFill>
              <a:effectLst/>
              <a:latin typeface="Spectral"/>
            </a:endParaRP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Open the "ClubMembersDetails.csv" file for reading.</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Open a new file for writing.</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Read each line from the original file:</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If the student ID matches the provided ID, skip that line.</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Otherwise, write the line to the new file.</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Close both files.</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Delete the original file and rename the new file to the original file's name.</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If the member was found and removed:</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Remove the member's name from the club memberships in </a:t>
            </a:r>
            <a:r>
              <a:rPr lang="en-US" sz="1500" b="0" i="0" u="none" strike="noStrike" dirty="0" err="1">
                <a:solidFill>
                  <a:srgbClr val="3C4043"/>
                </a:solidFill>
                <a:effectLst/>
                <a:latin typeface="Spectral"/>
              </a:rPr>
              <a:t>club_hash_table</a:t>
            </a:r>
            <a:r>
              <a:rPr lang="en-US" sz="1500" b="0" i="0" u="none" strike="noStrike" dirty="0">
                <a:solidFill>
                  <a:srgbClr val="3C4043"/>
                </a:solidFill>
                <a:effectLst/>
                <a:latin typeface="Spectral"/>
              </a:rPr>
              <a:t>.</a:t>
            </a:r>
          </a:p>
          <a:p>
            <a:pPr marL="1143000" lvl="2" indent="-22860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Remove the member from </a:t>
            </a:r>
            <a:r>
              <a:rPr lang="en-US" sz="1500" b="0" i="0" u="none" strike="noStrike" dirty="0" err="1">
                <a:solidFill>
                  <a:srgbClr val="3C4043"/>
                </a:solidFill>
                <a:effectLst/>
                <a:latin typeface="Spectral"/>
              </a:rPr>
              <a:t>member_hash_table</a:t>
            </a:r>
            <a:r>
              <a:rPr lang="en-US" sz="1500" b="0" i="0" u="none" strike="noStrike" dirty="0">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Display a success or failure message based on whether the member was found and removed.</a:t>
            </a:r>
          </a:p>
          <a:p>
            <a:pPr marL="742950" lvl="1" indent="-285750" rtl="0" fontAlgn="base">
              <a:spcBef>
                <a:spcPts val="0"/>
              </a:spcBef>
              <a:spcAft>
                <a:spcPts val="0"/>
              </a:spcAft>
              <a:buFont typeface="Arial" panose="020B0604020202020204" pitchFamily="34" charset="0"/>
              <a:buChar char="•"/>
            </a:pPr>
            <a:r>
              <a:rPr lang="en-US" sz="1500" b="0" i="0" u="none" strike="noStrike" dirty="0">
                <a:solidFill>
                  <a:srgbClr val="3C4043"/>
                </a:solidFill>
                <a:effectLst/>
                <a:latin typeface="Spectral"/>
              </a:rPr>
              <a:t>End</a:t>
            </a:r>
          </a:p>
          <a:p>
            <a:pPr marL="305435" indent="-305435"/>
            <a:endParaRPr lang="en-IN" dirty="0"/>
          </a:p>
        </p:txBody>
      </p:sp>
      <p:pic>
        <p:nvPicPr>
          <p:cNvPr id="2" name="Picture 1" descr="A diagram of a program&#10;&#10;Description automatically generated">
            <a:extLst>
              <a:ext uri="{FF2B5EF4-FFF2-40B4-BE49-F238E27FC236}">
                <a16:creationId xmlns:a16="http://schemas.microsoft.com/office/drawing/2014/main" id="{C56EB752-8249-C882-98E5-AAE546BABC87}"/>
              </a:ext>
            </a:extLst>
          </p:cNvPr>
          <p:cNvPicPr>
            <a:picLocks noChangeAspect="1"/>
          </p:cNvPicPr>
          <p:nvPr/>
        </p:nvPicPr>
        <p:blipFill>
          <a:blip r:embed="rId2"/>
          <a:stretch>
            <a:fillRect/>
          </a:stretch>
        </p:blipFill>
        <p:spPr>
          <a:xfrm>
            <a:off x="8773753" y="-6461"/>
            <a:ext cx="3419475" cy="3333750"/>
          </a:xfrm>
          <a:prstGeom prst="rect">
            <a:avLst/>
          </a:prstGeom>
        </p:spPr>
      </p:pic>
      <p:pic>
        <p:nvPicPr>
          <p:cNvPr id="4" name="Picture 3" descr="A diagram of a computer program&#10;&#10;Description automatically generated">
            <a:extLst>
              <a:ext uri="{FF2B5EF4-FFF2-40B4-BE49-F238E27FC236}">
                <a16:creationId xmlns:a16="http://schemas.microsoft.com/office/drawing/2014/main" id="{4C97563A-6EEA-AD53-77E7-A6EE2764E8F3}"/>
              </a:ext>
            </a:extLst>
          </p:cNvPr>
          <p:cNvPicPr>
            <a:picLocks noChangeAspect="1"/>
          </p:cNvPicPr>
          <p:nvPr/>
        </p:nvPicPr>
        <p:blipFill>
          <a:blip r:embed="rId3"/>
          <a:stretch>
            <a:fillRect/>
          </a:stretch>
        </p:blipFill>
        <p:spPr>
          <a:xfrm>
            <a:off x="8767366" y="3389608"/>
            <a:ext cx="3549421" cy="3481954"/>
          </a:xfrm>
          <a:prstGeom prst="rect">
            <a:avLst/>
          </a:prstGeom>
        </p:spPr>
      </p:pic>
      <p:sp>
        <p:nvSpPr>
          <p:cNvPr id="5" name="TextBox 4">
            <a:extLst>
              <a:ext uri="{FF2B5EF4-FFF2-40B4-BE49-F238E27FC236}">
                <a16:creationId xmlns:a16="http://schemas.microsoft.com/office/drawing/2014/main" id="{AC928C62-326C-869E-23B7-06F9F4DD11E1}"/>
              </a:ext>
            </a:extLst>
          </p:cNvPr>
          <p:cNvSpPr txBox="1"/>
          <p:nvPr/>
        </p:nvSpPr>
        <p:spPr>
          <a:xfrm>
            <a:off x="7758838" y="1308565"/>
            <a:ext cx="10816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Franklin Gothic Demi"/>
              </a:rPr>
              <a:t>Search </a:t>
            </a:r>
          </a:p>
          <a:p>
            <a:pPr algn="ctr"/>
            <a:r>
              <a:rPr lang="en-US" dirty="0">
                <a:latin typeface="Franklin Gothic Demi"/>
              </a:rPr>
              <a:t>by</a:t>
            </a:r>
          </a:p>
          <a:p>
            <a:pPr algn="ctr"/>
            <a:r>
              <a:rPr lang="en-US" dirty="0">
                <a:latin typeface="Franklin Gothic Demi"/>
              </a:rPr>
              <a:t>Student ID:</a:t>
            </a:r>
          </a:p>
          <a:p>
            <a:endParaRPr lang="en-US" dirty="0">
              <a:latin typeface="Franklin Gothic Demi"/>
            </a:endParaRPr>
          </a:p>
        </p:txBody>
      </p:sp>
      <p:sp>
        <p:nvSpPr>
          <p:cNvPr id="6" name="TextBox 5">
            <a:extLst>
              <a:ext uri="{FF2B5EF4-FFF2-40B4-BE49-F238E27FC236}">
                <a16:creationId xmlns:a16="http://schemas.microsoft.com/office/drawing/2014/main" id="{B1A489E1-BE35-120A-0079-5060E86B2F70}"/>
              </a:ext>
            </a:extLst>
          </p:cNvPr>
          <p:cNvSpPr txBox="1"/>
          <p:nvPr/>
        </p:nvSpPr>
        <p:spPr>
          <a:xfrm>
            <a:off x="7610315" y="4207255"/>
            <a:ext cx="123017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Franklin Gothic Demi"/>
              </a:rPr>
              <a:t>Search </a:t>
            </a:r>
            <a:endParaRPr lang="en-US" dirty="0">
              <a:latin typeface="Franklin Gothic Book" panose="020B0502020104020203"/>
            </a:endParaRPr>
          </a:p>
          <a:p>
            <a:pPr algn="ctr"/>
            <a:r>
              <a:rPr lang="en-US" dirty="0">
                <a:latin typeface="Franklin Gothic Demi"/>
              </a:rPr>
              <a:t>by</a:t>
            </a:r>
            <a:endParaRPr lang="en-US" dirty="0"/>
          </a:p>
          <a:p>
            <a:pPr algn="ctr"/>
            <a:r>
              <a:rPr lang="en-US" dirty="0">
                <a:latin typeface="Franklin Gothic Demi"/>
              </a:rPr>
              <a:t>Category:</a:t>
            </a:r>
          </a:p>
        </p:txBody>
      </p:sp>
      <p:pic>
        <p:nvPicPr>
          <p:cNvPr id="7" name="Picture 6">
            <a:extLst>
              <a:ext uri="{FF2B5EF4-FFF2-40B4-BE49-F238E27FC236}">
                <a16:creationId xmlns:a16="http://schemas.microsoft.com/office/drawing/2014/main" id="{A848990C-F695-D96A-8E79-C13706EDE399}"/>
              </a:ext>
            </a:extLst>
          </p:cNvPr>
          <p:cNvPicPr>
            <a:picLocks noChangeAspect="1"/>
          </p:cNvPicPr>
          <p:nvPr/>
        </p:nvPicPr>
        <p:blipFill>
          <a:blip r:embed="rId4"/>
          <a:stretch>
            <a:fillRect/>
          </a:stretch>
        </p:blipFill>
        <p:spPr>
          <a:xfrm>
            <a:off x="9981195" y="1794389"/>
            <a:ext cx="560881" cy="323116"/>
          </a:xfrm>
          <a:prstGeom prst="rect">
            <a:avLst/>
          </a:prstGeom>
        </p:spPr>
      </p:pic>
      <p:pic>
        <p:nvPicPr>
          <p:cNvPr id="8" name="Picture 7">
            <a:extLst>
              <a:ext uri="{FF2B5EF4-FFF2-40B4-BE49-F238E27FC236}">
                <a16:creationId xmlns:a16="http://schemas.microsoft.com/office/drawing/2014/main" id="{3D7DCB53-4D9E-1510-5953-53884CCD495D}"/>
              </a:ext>
            </a:extLst>
          </p:cNvPr>
          <p:cNvPicPr>
            <a:picLocks noChangeAspect="1"/>
          </p:cNvPicPr>
          <p:nvPr/>
        </p:nvPicPr>
        <p:blipFill>
          <a:blip r:embed="rId4"/>
          <a:stretch>
            <a:fillRect/>
          </a:stretch>
        </p:blipFill>
        <p:spPr>
          <a:xfrm>
            <a:off x="11402915" y="2122691"/>
            <a:ext cx="560881" cy="323116"/>
          </a:xfrm>
          <a:prstGeom prst="rect">
            <a:avLst/>
          </a:prstGeom>
        </p:spPr>
      </p:pic>
      <p:pic>
        <p:nvPicPr>
          <p:cNvPr id="9" name="Picture 8">
            <a:extLst>
              <a:ext uri="{FF2B5EF4-FFF2-40B4-BE49-F238E27FC236}">
                <a16:creationId xmlns:a16="http://schemas.microsoft.com/office/drawing/2014/main" id="{427E006A-511B-6499-91F9-4F272752904C}"/>
              </a:ext>
            </a:extLst>
          </p:cNvPr>
          <p:cNvPicPr>
            <a:picLocks noChangeAspect="1"/>
          </p:cNvPicPr>
          <p:nvPr/>
        </p:nvPicPr>
        <p:blipFill>
          <a:blip r:embed="rId4"/>
          <a:stretch>
            <a:fillRect/>
          </a:stretch>
        </p:blipFill>
        <p:spPr>
          <a:xfrm>
            <a:off x="10644734" y="5391517"/>
            <a:ext cx="560881" cy="323116"/>
          </a:xfrm>
          <a:prstGeom prst="rect">
            <a:avLst/>
          </a:prstGeom>
        </p:spPr>
      </p:pic>
      <p:pic>
        <p:nvPicPr>
          <p:cNvPr id="10" name="Picture 9">
            <a:extLst>
              <a:ext uri="{FF2B5EF4-FFF2-40B4-BE49-F238E27FC236}">
                <a16:creationId xmlns:a16="http://schemas.microsoft.com/office/drawing/2014/main" id="{1FF305FC-EDE1-67DD-0691-1CDB3E19497C}"/>
              </a:ext>
            </a:extLst>
          </p:cNvPr>
          <p:cNvPicPr>
            <a:picLocks noChangeAspect="1"/>
          </p:cNvPicPr>
          <p:nvPr/>
        </p:nvPicPr>
        <p:blipFill>
          <a:blip r:embed="rId5"/>
          <a:stretch>
            <a:fillRect/>
          </a:stretch>
        </p:blipFill>
        <p:spPr>
          <a:xfrm>
            <a:off x="10542076" y="1385244"/>
            <a:ext cx="676715" cy="377985"/>
          </a:xfrm>
          <a:prstGeom prst="rect">
            <a:avLst/>
          </a:prstGeom>
        </p:spPr>
      </p:pic>
      <p:pic>
        <p:nvPicPr>
          <p:cNvPr id="11" name="Picture 10">
            <a:extLst>
              <a:ext uri="{FF2B5EF4-FFF2-40B4-BE49-F238E27FC236}">
                <a16:creationId xmlns:a16="http://schemas.microsoft.com/office/drawing/2014/main" id="{8B5757C0-14C5-6C0A-6DB8-036C23078378}"/>
              </a:ext>
            </a:extLst>
          </p:cNvPr>
          <p:cNvPicPr>
            <a:picLocks noChangeAspect="1"/>
          </p:cNvPicPr>
          <p:nvPr/>
        </p:nvPicPr>
        <p:blipFill>
          <a:blip r:embed="rId5"/>
          <a:stretch>
            <a:fillRect/>
          </a:stretch>
        </p:blipFill>
        <p:spPr>
          <a:xfrm>
            <a:off x="11064557" y="930580"/>
            <a:ext cx="676715" cy="377985"/>
          </a:xfrm>
          <a:prstGeom prst="rect">
            <a:avLst/>
          </a:prstGeom>
        </p:spPr>
      </p:pic>
      <p:pic>
        <p:nvPicPr>
          <p:cNvPr id="12" name="Picture 11">
            <a:extLst>
              <a:ext uri="{FF2B5EF4-FFF2-40B4-BE49-F238E27FC236}">
                <a16:creationId xmlns:a16="http://schemas.microsoft.com/office/drawing/2014/main" id="{A3A8DD9B-7734-A841-5FEA-F00E7A47696E}"/>
              </a:ext>
            </a:extLst>
          </p:cNvPr>
          <p:cNvPicPr>
            <a:picLocks noChangeAspect="1"/>
          </p:cNvPicPr>
          <p:nvPr/>
        </p:nvPicPr>
        <p:blipFill>
          <a:blip r:embed="rId5"/>
          <a:stretch>
            <a:fillRect/>
          </a:stretch>
        </p:blipFill>
        <p:spPr>
          <a:xfrm>
            <a:off x="9981195" y="5808318"/>
            <a:ext cx="676715" cy="377985"/>
          </a:xfrm>
          <a:prstGeom prst="rect">
            <a:avLst/>
          </a:prstGeom>
        </p:spPr>
      </p:pic>
    </p:spTree>
    <p:extLst>
      <p:ext uri="{BB962C8B-B14F-4D97-AF65-F5344CB8AC3E}">
        <p14:creationId xmlns:p14="http://schemas.microsoft.com/office/powerpoint/2010/main" val="396644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5E903-C3C0-34C0-EEA5-FDF6C4D45CEA}"/>
              </a:ext>
            </a:extLst>
          </p:cNvPr>
          <p:cNvSpPr>
            <a:spLocks noGrp="1"/>
          </p:cNvSpPr>
          <p:nvPr>
            <p:ph idx="1"/>
          </p:nvPr>
        </p:nvSpPr>
        <p:spPr>
          <a:xfrm>
            <a:off x="581192" y="647700"/>
            <a:ext cx="11029615" cy="6143625"/>
          </a:xfrm>
        </p:spPr>
        <p:txBody>
          <a:bodyPr>
            <a:normAutofit lnSpcReduction="10000"/>
          </a:bodyPr>
          <a:lstStyle/>
          <a:p>
            <a:pPr rtl="0" fontAlgn="base">
              <a:spcBef>
                <a:spcPts val="0"/>
              </a:spcBef>
              <a:spcAft>
                <a:spcPts val="0"/>
              </a:spcAft>
              <a:buFont typeface="Arial" panose="020B0604020202020204" pitchFamily="34" charset="0"/>
              <a:buChar char="•"/>
            </a:pPr>
            <a:r>
              <a:rPr lang="en-US" sz="1600" b="0" i="0" u="none" strike="noStrike" dirty="0" err="1">
                <a:solidFill>
                  <a:srgbClr val="3C4043"/>
                </a:solidFill>
                <a:effectLst/>
                <a:latin typeface="Spectral"/>
              </a:rPr>
              <a:t>add_member_in_file</a:t>
            </a:r>
            <a:r>
              <a:rPr lang="en-US" sz="1600" b="0" i="0" u="none" strike="noStrike" dirty="0">
                <a:solidFill>
                  <a:srgbClr val="3C4043"/>
                </a:solidFill>
                <a:effectLst/>
                <a:latin typeface="Spectral"/>
              </a:rPr>
              <a:t>() (function to store member details in .csv  file)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Input Parameters : name, </a:t>
            </a:r>
            <a:r>
              <a:rPr lang="en-US" b="0" i="0" u="none" strike="noStrike" dirty="0" err="1">
                <a:solidFill>
                  <a:srgbClr val="3C4043"/>
                </a:solidFill>
                <a:effectLst/>
                <a:latin typeface="Spectral"/>
              </a:rPr>
              <a:t>student_id</a:t>
            </a:r>
            <a:r>
              <a:rPr lang="en-US" b="0" i="0" u="none" strike="noStrike" dirty="0">
                <a:solidFill>
                  <a:srgbClr val="3C4043"/>
                </a:solidFill>
                <a:effectLst/>
                <a:latin typeface="Spectral"/>
              </a:rPr>
              <a:t>, clubs</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Open the "ClubMembersDetails.csv" file in append mode.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the file fails to open, display an error message and return.</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Write the member's name and ID to the file.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For each club the member is part of:</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Write the club name to the file.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Close the file.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Display a success message.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End </a:t>
            </a:r>
          </a:p>
          <a:p>
            <a:pPr marL="742950" lvl="1" indent="-285750" rtl="0" fontAlgn="base">
              <a:spcBef>
                <a:spcPts val="0"/>
              </a:spcBef>
              <a:spcAft>
                <a:spcPts val="0"/>
              </a:spcAft>
              <a:buFont typeface="Arial" panose="020B0604020202020204" pitchFamily="34" charset="0"/>
              <a:buChar char="•"/>
            </a:pPr>
            <a:endParaRPr lang="en-US" b="0" i="0" u="none" strike="noStrike" dirty="0">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600" b="0" i="0" u="none" strike="noStrike" dirty="0" err="1">
                <a:solidFill>
                  <a:srgbClr val="3C4043"/>
                </a:solidFill>
                <a:effectLst/>
                <a:latin typeface="Spectral"/>
              </a:rPr>
              <a:t>add_new_club</a:t>
            </a:r>
            <a:r>
              <a:rPr lang="en-US" sz="1600" b="0" i="0" u="none" strike="noStrike" dirty="0">
                <a:solidFill>
                  <a:srgbClr val="3C4043"/>
                </a:solidFill>
                <a:effectLst/>
                <a:latin typeface="Spectral"/>
              </a:rPr>
              <a:t>() (function to add new club in ClubCategoriesDetails.csv file)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Input Parameters : </a:t>
            </a:r>
            <a:r>
              <a:rPr lang="en-US" b="0" i="0" u="none" strike="noStrike" dirty="0" err="1">
                <a:solidFill>
                  <a:srgbClr val="3C4043"/>
                </a:solidFill>
                <a:effectLst/>
                <a:latin typeface="Spectral"/>
              </a:rPr>
              <a:t>club_name</a:t>
            </a:r>
            <a:r>
              <a:rPr lang="en-US" b="0" i="0" u="none" strike="noStrike" dirty="0">
                <a:solidFill>
                  <a:srgbClr val="3C4043"/>
                </a:solidFill>
                <a:effectLst/>
                <a:latin typeface="Spectral"/>
              </a:rPr>
              <a:t> (name of the new club), category (category of the new club)</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Open the ClubCategoriesDetails.csv file in append mode.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the file fails to open, display an error message and return.</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Write the </a:t>
            </a:r>
            <a:r>
              <a:rPr lang="en-US" b="0" i="0" u="none" strike="noStrike" dirty="0" err="1">
                <a:solidFill>
                  <a:srgbClr val="3C4043"/>
                </a:solidFill>
                <a:effectLst/>
                <a:latin typeface="Spectral"/>
              </a:rPr>
              <a:t>club_name</a:t>
            </a:r>
            <a:r>
              <a:rPr lang="en-US" b="0" i="0" u="none" strike="noStrike" dirty="0">
                <a:solidFill>
                  <a:srgbClr val="3C4043"/>
                </a:solidFill>
                <a:effectLst/>
                <a:latin typeface="Spectral"/>
              </a:rPr>
              <a:t> and its corresponding category to the file.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Close the file.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Add the club to the </a:t>
            </a:r>
            <a:r>
              <a:rPr lang="en-US" b="0" i="0" u="none" strike="noStrike" dirty="0" err="1">
                <a:solidFill>
                  <a:srgbClr val="3C4043"/>
                </a:solidFill>
                <a:effectLst/>
                <a:latin typeface="Spectral"/>
              </a:rPr>
              <a:t>club_hash_table</a:t>
            </a:r>
            <a:r>
              <a:rPr lang="en-US" b="0" i="0" u="none" strike="noStrike" dirty="0">
                <a:solidFill>
                  <a:srgbClr val="3C4043"/>
                </a:solidFill>
                <a:effectLst/>
                <a:latin typeface="Spectral"/>
              </a:rPr>
              <a:t> with its category.</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Display a success message.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End</a:t>
            </a:r>
          </a:p>
          <a:p>
            <a:pPr marL="742950" lvl="1" indent="-285750" rtl="0" fontAlgn="base">
              <a:spcBef>
                <a:spcPts val="0"/>
              </a:spcBef>
              <a:spcAft>
                <a:spcPts val="0"/>
              </a:spcAft>
              <a:buFont typeface="Arial" panose="020B0604020202020204" pitchFamily="34" charset="0"/>
              <a:buChar char="•"/>
            </a:pPr>
            <a:endParaRPr lang="en-US" b="0" i="0" u="none" strike="noStrike" dirty="0">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600" b="0" i="0" u="none" strike="noStrike" dirty="0" err="1">
                <a:solidFill>
                  <a:srgbClr val="3C4043"/>
                </a:solidFill>
                <a:effectLst/>
                <a:latin typeface="Spectral"/>
              </a:rPr>
              <a:t>read_ClubMembersDetails</a:t>
            </a:r>
            <a:r>
              <a:rPr lang="en-US" sz="1600" b="0" i="0" u="none" strike="noStrike" dirty="0">
                <a:solidFill>
                  <a:srgbClr val="3C4043"/>
                </a:solidFill>
                <a:effectLst/>
                <a:latin typeface="Spectral"/>
              </a:rPr>
              <a:t>() (function to read club member details from .csv file)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Input Parameters : filename (ClubMembersDetails.csv)</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Open the ClubMembersDetails.csv file for reading.</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the file fails to open, display an error message and return.</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Read each line from the file:</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Parse the line to extract member details (name, student ID, clubs).</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Add the member to the </a:t>
            </a:r>
            <a:r>
              <a:rPr lang="en-US" sz="1400" b="0" i="0" u="none" strike="noStrike" dirty="0" err="1">
                <a:solidFill>
                  <a:srgbClr val="3C4043"/>
                </a:solidFill>
                <a:effectLst/>
                <a:latin typeface="Spectral"/>
              </a:rPr>
              <a:t>member_hash_table</a:t>
            </a:r>
            <a:r>
              <a:rPr lang="en-US" sz="1400" b="0" i="0" u="none" strike="noStrike" dirty="0">
                <a:solidFill>
                  <a:srgbClr val="3C4043"/>
                </a:solidFill>
                <a:effectLst/>
                <a:latin typeface="Spectral"/>
              </a:rPr>
              <a:t> using their name as the key.</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Close the file.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End</a:t>
            </a:r>
          </a:p>
          <a:p>
            <a:endParaRPr lang="en-IN" dirty="0"/>
          </a:p>
        </p:txBody>
      </p:sp>
    </p:spTree>
    <p:extLst>
      <p:ext uri="{BB962C8B-B14F-4D97-AF65-F5344CB8AC3E}">
        <p14:creationId xmlns:p14="http://schemas.microsoft.com/office/powerpoint/2010/main" val="194233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CC822-F7B3-578B-444E-8654C1CCC1C9}"/>
              </a:ext>
            </a:extLst>
          </p:cNvPr>
          <p:cNvSpPr>
            <a:spLocks noGrp="1"/>
          </p:cNvSpPr>
          <p:nvPr>
            <p:ph idx="1"/>
          </p:nvPr>
        </p:nvSpPr>
        <p:spPr>
          <a:xfrm>
            <a:off x="581192" y="542925"/>
            <a:ext cx="11029615" cy="6315075"/>
          </a:xfrm>
        </p:spPr>
        <p:txBody>
          <a:bodyPr>
            <a:normAutofit/>
          </a:bodyPr>
          <a:lstStyle/>
          <a:p>
            <a:pPr rtl="0" fontAlgn="base">
              <a:spcBef>
                <a:spcPts val="0"/>
              </a:spcBef>
              <a:spcAft>
                <a:spcPts val="0"/>
              </a:spcAft>
              <a:buFont typeface="Arial" panose="020B0604020202020204" pitchFamily="34" charset="0"/>
              <a:buChar char="•"/>
            </a:pPr>
            <a:r>
              <a:rPr lang="en-US" sz="1600" b="0" i="0" u="none" strike="noStrike" dirty="0" err="1">
                <a:solidFill>
                  <a:srgbClr val="3C4043"/>
                </a:solidFill>
                <a:effectLst/>
                <a:latin typeface="Spectral"/>
              </a:rPr>
              <a:t>read_ClubCategories</a:t>
            </a:r>
            <a:r>
              <a:rPr lang="en-US" sz="1600" b="0" i="0" u="none" strike="noStrike" dirty="0">
                <a:solidFill>
                  <a:srgbClr val="3C4043"/>
                </a:solidFill>
                <a:effectLst/>
                <a:latin typeface="Spectral"/>
              </a:rPr>
              <a:t>() (function to read club names and their categories from .csv file)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Input Parameters : filename (ClubCategoriesDetails.csv)</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Open the ClubCategoriesDetails.csv file for reading.</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the file fails to open, display an error message and return.</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Read each line from the file:</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Parse the line to extract club category details (club name, category).</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Determine the category </a:t>
            </a:r>
            <a:r>
              <a:rPr lang="en-US" sz="1400" b="0" i="0" u="none" strike="noStrike" dirty="0" err="1">
                <a:solidFill>
                  <a:srgbClr val="3C4043"/>
                </a:solidFill>
                <a:effectLst/>
                <a:latin typeface="Spectral"/>
              </a:rPr>
              <a:t>enum</a:t>
            </a:r>
            <a:r>
              <a:rPr lang="en-US" sz="1400" b="0" i="0" u="none" strike="noStrike" dirty="0">
                <a:solidFill>
                  <a:srgbClr val="3C4043"/>
                </a:solidFill>
                <a:effectLst/>
                <a:latin typeface="Spectral"/>
              </a:rPr>
              <a:t> value corresponding to the category string.</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Add the club to the </a:t>
            </a:r>
            <a:r>
              <a:rPr lang="en-US" sz="1400" b="0" i="0" u="none" strike="noStrike" dirty="0" err="1">
                <a:solidFill>
                  <a:srgbClr val="3C4043"/>
                </a:solidFill>
                <a:effectLst/>
                <a:latin typeface="Spectral"/>
              </a:rPr>
              <a:t>club_hash_table</a:t>
            </a:r>
            <a:r>
              <a:rPr lang="en-US" sz="1400" b="0" i="0" u="none" strike="noStrike" dirty="0">
                <a:solidFill>
                  <a:srgbClr val="3C4043"/>
                </a:solidFill>
                <a:effectLst/>
                <a:latin typeface="Spectral"/>
              </a:rPr>
              <a:t> with its category.</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Close the file.</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Print the categories along with their corresponding clubs:</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Iterate over each entry in the </a:t>
            </a:r>
            <a:r>
              <a:rPr lang="en-US" sz="1400" b="0" i="0" u="none" strike="noStrike" dirty="0" err="1">
                <a:solidFill>
                  <a:srgbClr val="3C4043"/>
                </a:solidFill>
                <a:effectLst/>
                <a:latin typeface="Spectral"/>
              </a:rPr>
              <a:t>club_hash_table</a:t>
            </a:r>
            <a:r>
              <a:rPr lang="en-US" sz="1400" b="0" i="0" u="none" strike="noStrike" dirty="0">
                <a:solidFill>
                  <a:srgbClr val="3C4043"/>
                </a:solidFill>
                <a:effectLst/>
                <a:latin typeface="Spectral"/>
              </a:rPr>
              <a:t>.</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If the category has not been printed before:</a:t>
            </a:r>
          </a:p>
          <a:p>
            <a:pPr marL="1600200" lvl="3"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Print the category name.</a:t>
            </a:r>
          </a:p>
          <a:p>
            <a:pPr marL="1600200" lvl="3" indent="-228600" rtl="0" fontAlgn="base">
              <a:spcBef>
                <a:spcPts val="0"/>
              </a:spcBef>
              <a:spcAft>
                <a:spcPts val="0"/>
              </a:spcAft>
              <a:buFont typeface="Arial" panose="020B0604020202020204" pitchFamily="34" charset="0"/>
              <a:buChar char="•"/>
            </a:pPr>
            <a:r>
              <a:rPr lang="en-US" sz="1400" b="0" i="0" u="none" strike="noStrike" dirty="0">
                <a:solidFill>
                  <a:srgbClr val="3C4043"/>
                </a:solidFill>
                <a:effectLst/>
                <a:latin typeface="Spectral"/>
              </a:rPr>
              <a:t>Print the clubs belonging to that category.</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End</a:t>
            </a:r>
          </a:p>
          <a:p>
            <a:pPr marL="742950" lvl="1" indent="-285750" rtl="0" fontAlgn="base">
              <a:spcBef>
                <a:spcPts val="0"/>
              </a:spcBef>
              <a:spcAft>
                <a:spcPts val="0"/>
              </a:spcAft>
              <a:buFont typeface="Arial" panose="020B0604020202020204" pitchFamily="34" charset="0"/>
              <a:buChar char="•"/>
            </a:pPr>
            <a:endParaRPr lang="en-US" b="0" i="0" u="none" strike="noStrike" dirty="0">
              <a:solidFill>
                <a:srgbClr val="3C4043"/>
              </a:solidFill>
              <a:effectLst/>
              <a:latin typeface="Spectral"/>
            </a:endParaRPr>
          </a:p>
          <a:p>
            <a:pPr rtl="0" fontAlgn="base">
              <a:spcBef>
                <a:spcPts val="0"/>
              </a:spcBef>
              <a:spcAft>
                <a:spcPts val="0"/>
              </a:spcAft>
              <a:buFont typeface="Arial" panose="020B0604020202020204" pitchFamily="34" charset="0"/>
              <a:buChar char="•"/>
            </a:pPr>
            <a:r>
              <a:rPr lang="en-US" sz="1600" b="0" i="0" u="none" strike="noStrike" dirty="0" err="1">
                <a:solidFill>
                  <a:srgbClr val="3C4043"/>
                </a:solidFill>
                <a:effectLst/>
                <a:latin typeface="Spectral"/>
              </a:rPr>
              <a:t>printclubandcategories</a:t>
            </a:r>
            <a:r>
              <a:rPr lang="en-US" sz="1600" b="0" i="0" u="none" strike="noStrike" dirty="0">
                <a:solidFill>
                  <a:srgbClr val="3C4043"/>
                </a:solidFill>
                <a:effectLst/>
                <a:latin typeface="Spectral"/>
              </a:rPr>
              <a:t>() (function to print all clubs and categories) :</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Print a header indicating the beginning of the category and club listing.</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Initialize an unordered set to keep track of printed categories.</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Iterate through each entry in the </a:t>
            </a:r>
            <a:r>
              <a:rPr lang="en-US" b="0" i="0" u="none" strike="noStrike" dirty="0" err="1">
                <a:solidFill>
                  <a:srgbClr val="3C4043"/>
                </a:solidFill>
                <a:effectLst/>
                <a:latin typeface="Spectral"/>
              </a:rPr>
              <a:t>club_hash_table</a:t>
            </a:r>
            <a:r>
              <a:rPr lang="en-US" b="0" i="0" u="none" strike="noStrike" dirty="0">
                <a:solidFill>
                  <a:srgbClr val="3C4043"/>
                </a:solidFill>
                <a:effectLst/>
                <a:latin typeface="Spectral"/>
              </a:rPr>
              <a:t>.</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For each category entry</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Check if the category has been printed already.</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If not printed, print the category and its corresponding clubs.</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Mark the category as printed.</a:t>
            </a:r>
          </a:p>
          <a:p>
            <a:pPr marL="742950" lvl="1" indent="-285750" rtl="0" fontAlgn="base">
              <a:spcBef>
                <a:spcPts val="0"/>
              </a:spcBef>
              <a:spcAft>
                <a:spcPts val="0"/>
              </a:spcAft>
              <a:buFont typeface="Arial" panose="020B0604020202020204" pitchFamily="34" charset="0"/>
              <a:buChar char="•"/>
            </a:pPr>
            <a:r>
              <a:rPr lang="en-US" b="0" i="0" u="none" strike="noStrike" dirty="0">
                <a:solidFill>
                  <a:srgbClr val="3C4043"/>
                </a:solidFill>
                <a:effectLst/>
                <a:latin typeface="Spectral"/>
              </a:rPr>
              <a:t>End</a:t>
            </a:r>
          </a:p>
          <a:p>
            <a:endParaRPr lang="en-IN" dirty="0"/>
          </a:p>
        </p:txBody>
      </p:sp>
    </p:spTree>
    <p:extLst>
      <p:ext uri="{BB962C8B-B14F-4D97-AF65-F5344CB8AC3E}">
        <p14:creationId xmlns:p14="http://schemas.microsoft.com/office/powerpoint/2010/main" val="64613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57E31-C2F2-0552-CB83-C18113EBBD9C}"/>
              </a:ext>
            </a:extLst>
          </p:cNvPr>
          <p:cNvSpPr>
            <a:spLocks noGrp="1"/>
          </p:cNvSpPr>
          <p:nvPr>
            <p:ph idx="1"/>
          </p:nvPr>
        </p:nvSpPr>
        <p:spPr>
          <a:xfrm>
            <a:off x="581192" y="542925"/>
            <a:ext cx="11029615" cy="5432425"/>
          </a:xfrm>
        </p:spPr>
        <p:txBody>
          <a:bodyPr/>
          <a:lstStyle/>
          <a:p>
            <a:pPr rtl="0" fontAlgn="base">
              <a:spcBef>
                <a:spcPts val="0"/>
              </a:spcBef>
              <a:spcAft>
                <a:spcPts val="0"/>
              </a:spcAft>
              <a:buFont typeface="Arial" panose="020B0604020202020204" pitchFamily="34" charset="0"/>
              <a:buChar char="•"/>
            </a:pPr>
            <a:r>
              <a:rPr lang="en-US" sz="1800" b="0" i="0" u="none" strike="noStrike" dirty="0" err="1">
                <a:solidFill>
                  <a:srgbClr val="3C4043"/>
                </a:solidFill>
                <a:effectLst/>
                <a:latin typeface="Spectral"/>
              </a:rPr>
              <a:t>view_all_members_by_club_and_category</a:t>
            </a:r>
            <a:r>
              <a:rPr lang="en-US" sz="1800" b="0" i="0" u="none" strike="noStrike" dirty="0">
                <a:solidFill>
                  <a:srgbClr val="3C4043"/>
                </a:solidFill>
                <a:effectLst/>
                <a:latin typeface="Spectral"/>
              </a:rPr>
              <a:t>() (function to print all member’s details club wise) :</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Iterate through each club category.</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For each category:</a:t>
            </a:r>
          </a:p>
          <a:p>
            <a:pPr marL="1143000" lvl="2" indent="-22860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Convert the category to its corresponding string representation.</a:t>
            </a:r>
          </a:p>
          <a:p>
            <a:pPr marL="1143000" lvl="2" indent="-22860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Print the category header.</a:t>
            </a:r>
          </a:p>
          <a:p>
            <a:pPr marL="1143000" lvl="2" indent="-22860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Iterate through each club in the category.</a:t>
            </a:r>
          </a:p>
          <a:p>
            <a:pPr marL="1143000" lvl="2" indent="-22860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For each club:</a:t>
            </a:r>
          </a:p>
          <a:p>
            <a:pPr marL="1600200" lvl="3" indent="-22860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Print the members of the club using the </a:t>
            </a:r>
            <a:r>
              <a:rPr lang="en-US" sz="1600" b="0" i="0" u="none" strike="noStrike" dirty="0" err="1">
                <a:solidFill>
                  <a:srgbClr val="3C4043"/>
                </a:solidFill>
                <a:effectLst/>
                <a:latin typeface="Spectral"/>
              </a:rPr>
              <a:t>search_by_club_name</a:t>
            </a:r>
            <a:r>
              <a:rPr lang="en-US" sz="1600" b="0" i="0" u="none" strike="noStrike" dirty="0">
                <a:solidFill>
                  <a:srgbClr val="3C4043"/>
                </a:solidFill>
                <a:effectLst/>
                <a:latin typeface="Spectral"/>
              </a:rPr>
              <a:t> function.</a:t>
            </a:r>
          </a:p>
          <a:p>
            <a:pPr marL="1600200" lvl="3" indent="-22860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Print a newline after printing all the clubs in the category.</a:t>
            </a:r>
          </a:p>
          <a:p>
            <a:pPr marL="742950" lvl="1" indent="-285750" rtl="0" fontAlgn="base">
              <a:spcBef>
                <a:spcPts val="0"/>
              </a:spcBef>
              <a:spcAft>
                <a:spcPts val="0"/>
              </a:spcAft>
              <a:buFont typeface="Arial" panose="020B0604020202020204" pitchFamily="34" charset="0"/>
              <a:buChar char="•"/>
            </a:pPr>
            <a:r>
              <a:rPr lang="en-US" sz="1600" b="0" i="0" u="none" strike="noStrike" dirty="0">
                <a:solidFill>
                  <a:srgbClr val="3C4043"/>
                </a:solidFill>
                <a:effectLst/>
                <a:latin typeface="Spectral"/>
              </a:rPr>
              <a:t>End</a:t>
            </a:r>
          </a:p>
          <a:p>
            <a:endParaRPr lang="en-IN" dirty="0"/>
          </a:p>
        </p:txBody>
      </p:sp>
    </p:spTree>
    <p:extLst>
      <p:ext uri="{BB962C8B-B14F-4D97-AF65-F5344CB8AC3E}">
        <p14:creationId xmlns:p14="http://schemas.microsoft.com/office/powerpoint/2010/main" val="137076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DC4C-5FC5-CC2D-BD40-19D03309647B}"/>
              </a:ext>
            </a:extLst>
          </p:cNvPr>
          <p:cNvSpPr>
            <a:spLocks noGrp="1"/>
          </p:cNvSpPr>
          <p:nvPr>
            <p:ph type="title"/>
          </p:nvPr>
        </p:nvSpPr>
        <p:spPr>
          <a:xfrm>
            <a:off x="581191" y="704849"/>
            <a:ext cx="11029616" cy="643101"/>
          </a:xfrm>
        </p:spPr>
        <p:txBody>
          <a:bodyPr/>
          <a:lstStyle/>
          <a:p>
            <a:r>
              <a:rPr lang="en-US" dirty="0"/>
              <a:t>DATA structure- hash table :</a:t>
            </a:r>
            <a:endParaRPr lang="en-IN" dirty="0"/>
          </a:p>
        </p:txBody>
      </p:sp>
      <p:sp>
        <p:nvSpPr>
          <p:cNvPr id="3" name="Content Placeholder 2">
            <a:extLst>
              <a:ext uri="{FF2B5EF4-FFF2-40B4-BE49-F238E27FC236}">
                <a16:creationId xmlns:a16="http://schemas.microsoft.com/office/drawing/2014/main" id="{90862E5A-0124-E1FD-E2B6-0B072ACD71D2}"/>
              </a:ext>
            </a:extLst>
          </p:cNvPr>
          <p:cNvSpPr>
            <a:spLocks noGrp="1"/>
          </p:cNvSpPr>
          <p:nvPr>
            <p:ph idx="1"/>
          </p:nvPr>
        </p:nvSpPr>
        <p:spPr>
          <a:xfrm>
            <a:off x="581192" y="1200150"/>
            <a:ext cx="11029615" cy="5048250"/>
          </a:xfrm>
        </p:spPr>
        <p:txBody>
          <a:bodyPr/>
          <a:lstStyle/>
          <a:p>
            <a:pPr fontAlgn="base">
              <a:spcBef>
                <a:spcPts val="0"/>
              </a:spcBef>
              <a:spcAft>
                <a:spcPts val="0"/>
              </a:spcAft>
            </a:pPr>
            <a:r>
              <a:rPr lang="en-US" sz="1800" b="0" i="0" u="none" strike="noStrike" dirty="0">
                <a:solidFill>
                  <a:srgbClr val="3C4043"/>
                </a:solidFill>
                <a:effectLst/>
                <a:latin typeface="Spectral"/>
              </a:rPr>
              <a:t>We used Hash Table [</a:t>
            </a:r>
            <a:r>
              <a:rPr lang="en-US" sz="1800" b="0" i="0" u="none" strike="noStrike" dirty="0" err="1">
                <a:solidFill>
                  <a:srgbClr val="3C4043"/>
                </a:solidFill>
                <a:effectLst/>
                <a:latin typeface="Spectral"/>
              </a:rPr>
              <a:t>unorderd_map</a:t>
            </a:r>
            <a:r>
              <a:rPr lang="en-US" sz="1800" b="0" i="0" u="none" strike="noStrike" dirty="0">
                <a:solidFill>
                  <a:srgbClr val="3C4043"/>
                </a:solidFill>
                <a:effectLst/>
                <a:latin typeface="Spectral"/>
              </a:rPr>
              <a:t> in </a:t>
            </a:r>
            <a:r>
              <a:rPr lang="en-US" sz="1800" b="0" i="0" u="none" strike="noStrike" dirty="0" err="1">
                <a:solidFill>
                  <a:srgbClr val="3C4043"/>
                </a:solidFill>
                <a:effectLst/>
                <a:latin typeface="Spectral"/>
              </a:rPr>
              <a:t>c++</a:t>
            </a:r>
            <a:r>
              <a:rPr lang="en-US" sz="1800" b="0" i="0" u="none" strike="noStrike" dirty="0">
                <a:solidFill>
                  <a:srgbClr val="3C4043"/>
                </a:solidFill>
                <a:effectLst/>
                <a:latin typeface="Spectral"/>
              </a:rPr>
              <a:t>] data structure as our main data structure to store details of members and clubs from excel files.</a:t>
            </a:r>
          </a:p>
          <a:p>
            <a:pPr fontAlgn="base">
              <a:spcBef>
                <a:spcPts val="0"/>
              </a:spcBef>
              <a:spcAft>
                <a:spcPts val="0"/>
              </a:spcAft>
            </a:pPr>
            <a:endParaRPr lang="en-US" sz="1800" b="0" i="0" u="none" strike="noStrike" dirty="0">
              <a:solidFill>
                <a:srgbClr val="3C4043"/>
              </a:solidFill>
              <a:effectLst/>
              <a:latin typeface="Spectral"/>
            </a:endParaRPr>
          </a:p>
          <a:p>
            <a:pPr fontAlgn="base">
              <a:spcBef>
                <a:spcPts val="0"/>
              </a:spcBef>
              <a:spcAft>
                <a:spcPts val="0"/>
              </a:spcAft>
            </a:pPr>
            <a:r>
              <a:rPr lang="en-US" sz="1800" b="0" i="0" u="none" strike="noStrike" dirty="0">
                <a:solidFill>
                  <a:srgbClr val="3C4043"/>
                </a:solidFill>
                <a:effectLst/>
                <a:latin typeface="Spectral"/>
              </a:rPr>
              <a:t>Hash Table is here best choice as data structure according to us because </a:t>
            </a:r>
            <a:r>
              <a:rPr lang="en-US" sz="1800" b="0" i="0" u="none" strike="noStrike" dirty="0">
                <a:solidFill>
                  <a:srgbClr val="000000"/>
                </a:solidFill>
                <a:effectLst/>
                <a:latin typeface="Spectral"/>
              </a:rPr>
              <a:t>Using an unordered map provides constant-time average complexity for insertions, deletions, and searches, making it efficient for storing and getting  member information</a:t>
            </a:r>
            <a:r>
              <a:rPr lang="en-US" sz="1800" b="0" i="0" u="none" strike="noStrike" dirty="0">
                <a:solidFill>
                  <a:srgbClr val="3C4043"/>
                </a:solidFill>
                <a:effectLst/>
                <a:latin typeface="Spectral"/>
              </a:rPr>
              <a:t>. Here searching is our main priority as given in the problem. Explanation of data structure and its complexity is given below.</a:t>
            </a:r>
          </a:p>
          <a:p>
            <a:pPr fontAlgn="base">
              <a:spcBef>
                <a:spcPts val="0"/>
              </a:spcBef>
              <a:spcAft>
                <a:spcPts val="0"/>
              </a:spcAft>
            </a:pPr>
            <a:endParaRPr lang="en-US" sz="1800" b="0" i="0" u="none" strike="noStrike" dirty="0">
              <a:solidFill>
                <a:srgbClr val="3C4043"/>
              </a:solidFill>
              <a:effectLst/>
              <a:latin typeface="Spectral"/>
            </a:endParaRPr>
          </a:p>
          <a:p>
            <a:pPr fontAlgn="base">
              <a:spcBef>
                <a:spcPts val="0"/>
              </a:spcBef>
              <a:spcAft>
                <a:spcPts val="0"/>
              </a:spcAft>
            </a:pPr>
            <a:r>
              <a:rPr lang="en-US" sz="1800" b="0" i="0" u="none" strike="noStrike" dirty="0">
                <a:solidFill>
                  <a:srgbClr val="3C4043"/>
                </a:solidFill>
                <a:effectLst/>
                <a:latin typeface="Spectral"/>
              </a:rPr>
              <a:t>In the </a:t>
            </a:r>
            <a:r>
              <a:rPr lang="en-US" sz="1800" b="0" i="0" u="none" strike="noStrike" dirty="0" err="1">
                <a:solidFill>
                  <a:srgbClr val="3C4043"/>
                </a:solidFill>
                <a:effectLst/>
                <a:latin typeface="Spectral"/>
              </a:rPr>
              <a:t>programme</a:t>
            </a:r>
            <a:r>
              <a:rPr lang="en-US" sz="1800" b="0" i="0" u="none" strike="noStrike" dirty="0">
                <a:solidFill>
                  <a:srgbClr val="3C4043"/>
                </a:solidFill>
                <a:effectLst/>
                <a:latin typeface="Spectral"/>
              </a:rPr>
              <a:t> we have used two hash table (</a:t>
            </a:r>
            <a:r>
              <a:rPr lang="en-US" sz="1800" b="0" i="0" u="none" strike="noStrike" dirty="0" err="1">
                <a:solidFill>
                  <a:srgbClr val="3C4043"/>
                </a:solidFill>
                <a:effectLst/>
                <a:latin typeface="Spectral"/>
              </a:rPr>
              <a:t>unordered_map</a:t>
            </a:r>
            <a:r>
              <a:rPr lang="en-US" sz="1800" b="0" i="0" u="none" strike="noStrike" dirty="0">
                <a:solidFill>
                  <a:srgbClr val="3C4043"/>
                </a:solidFill>
                <a:effectLst/>
                <a:latin typeface="Spectral"/>
              </a:rPr>
              <a:t>) one to store details specified for members where member name is the key and details stored with structure including member </a:t>
            </a:r>
            <a:r>
              <a:rPr lang="en-US" sz="1800" b="0" i="0" u="none" strike="noStrike" dirty="0" err="1">
                <a:solidFill>
                  <a:srgbClr val="3C4043"/>
                </a:solidFill>
                <a:effectLst/>
                <a:latin typeface="Spectral"/>
              </a:rPr>
              <a:t>name,Id,list</a:t>
            </a:r>
            <a:r>
              <a:rPr lang="en-US" sz="1800" b="0" i="0" u="none" strike="noStrike" dirty="0">
                <a:solidFill>
                  <a:srgbClr val="3C4043"/>
                </a:solidFill>
                <a:effectLst/>
                <a:latin typeface="Spectral"/>
              </a:rPr>
              <a:t> of clubs  &amp; the other one for classification of clubs with details of each club i.e. category and list of members.</a:t>
            </a:r>
          </a:p>
          <a:p>
            <a:pPr rtl="0" fontAlgn="base">
              <a:spcBef>
                <a:spcPts val="0"/>
              </a:spcBef>
              <a:spcAft>
                <a:spcPts val="0"/>
              </a:spcAft>
              <a:buFont typeface="Arial" panose="020B0604020202020204" pitchFamily="34" charset="0"/>
              <a:buChar char="•"/>
            </a:pPr>
            <a:endParaRPr lang="en-US" sz="1800" b="0" i="0" u="none" strike="noStrike" dirty="0">
              <a:solidFill>
                <a:srgbClr val="3C4043"/>
              </a:solidFill>
              <a:effectLst/>
              <a:latin typeface="Spectral"/>
            </a:endParaRPr>
          </a:p>
          <a:p>
            <a:endParaRPr lang="en-IN" dirty="0"/>
          </a:p>
        </p:txBody>
      </p:sp>
    </p:spTree>
    <p:extLst>
      <p:ext uri="{BB962C8B-B14F-4D97-AF65-F5344CB8AC3E}">
        <p14:creationId xmlns:p14="http://schemas.microsoft.com/office/powerpoint/2010/main" val="276981914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{B2C2A571-55C3-46F6-91C0-7620CA45764B}tf33552983_win32</Template>
  <TotalTime>69</TotalTime>
  <Words>2220</Words>
  <Application>Microsoft Office PowerPoint</Application>
  <PresentationFormat>Widescreen</PresentationFormat>
  <Paragraphs>181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Franklin Gothic Book</vt:lpstr>
      <vt:lpstr>Franklin Gothic Demi</vt:lpstr>
      <vt:lpstr>Spectral</vt:lpstr>
      <vt:lpstr>Wingdings 2</vt:lpstr>
      <vt:lpstr>DividendVTI</vt:lpstr>
      <vt:lpstr>Capstone project</vt:lpstr>
      <vt:lpstr>Problem : p6 daiict club manager</vt:lpstr>
      <vt:lpstr>Algorithm :</vt:lpstr>
      <vt:lpstr>PowerPoint Presentation</vt:lpstr>
      <vt:lpstr>PowerPoint Presentation</vt:lpstr>
      <vt:lpstr>PowerPoint Presentation</vt:lpstr>
      <vt:lpstr>PowerPoint Presentation</vt:lpstr>
      <vt:lpstr>PowerPoint Presentation</vt:lpstr>
      <vt:lpstr>DATA structure- hash table :</vt:lpstr>
      <vt:lpstr>  time complexity :</vt:lpstr>
      <vt:lpstr>PowerPoint Presentation</vt:lpstr>
      <vt:lpstr>Space complexity :</vt:lpstr>
      <vt:lpstr>Link to the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Darshan Ramani</dc:creator>
  <cp:lastModifiedBy>Tushal Mendpara</cp:lastModifiedBy>
  <cp:revision>101</cp:revision>
  <dcterms:created xsi:type="dcterms:W3CDTF">2024-05-03T11:04:35Z</dcterms:created>
  <dcterms:modified xsi:type="dcterms:W3CDTF">2024-05-04T07:28:05Z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