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>
      <p:cViewPr varScale="1">
        <p:scale>
          <a:sx n="75" d="100"/>
          <a:sy n="75" d="100"/>
        </p:scale>
        <p:origin x="758" y="62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3" y="1168401"/>
            <a:ext cx="6663068" cy="2387600"/>
          </a:xfrm>
          <a:noFill/>
        </p:spPr>
        <p:txBody>
          <a:bodyPr/>
          <a:lstStyle/>
          <a:p>
            <a:r>
              <a:rPr lang="en-US" dirty="0"/>
              <a:t>IBM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0027" y="3731247"/>
            <a:ext cx="9135454" cy="1655762"/>
          </a:xfrm>
          <a:noFill/>
        </p:spPr>
        <p:txBody>
          <a:bodyPr/>
          <a:lstStyle/>
          <a:p>
            <a:r>
              <a:rPr lang="en-US" dirty="0"/>
              <a:t>Tushar </a:t>
            </a:r>
            <a:r>
              <a:rPr lang="en-US" dirty="0" err="1"/>
              <a:t>Desale</a:t>
            </a:r>
            <a:r>
              <a:rPr lang="en-US" dirty="0"/>
              <a:t> </a:t>
            </a:r>
          </a:p>
          <a:p>
            <a:r>
              <a:rPr lang="en-US" dirty="0"/>
              <a:t>12/07/2025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5244445" y="262505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Dashboard Tab 1: Current Technology Usage</a:t>
            </a:r>
          </a:p>
          <a:p>
            <a:pPr marL="0" indent="0">
              <a:buFont typeface="Arial"/>
              <a:buNone/>
            </a:pPr>
            <a:endParaRPr lang="en-US" sz="16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Font typeface="Arial"/>
              <a:buNone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Dashboard Tab 2: Future Technology Trend</a:t>
            </a:r>
          </a:p>
          <a:p>
            <a:pPr marL="0" indent="0">
              <a:buFont typeface="Arial"/>
              <a:buNone/>
            </a:pPr>
            <a:endParaRPr lang="en-US" sz="1600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Font typeface="Arial"/>
              <a:buNone/>
            </a:pPr>
            <a:r>
              <a:rPr lang="en-US" sz="16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Dashboard Tab 3: Demographics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6BBB5-E781-9F88-4F6A-00F94FCF2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37413" y="1897573"/>
            <a:ext cx="8117173" cy="3862617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C334B-35FF-AEF3-A0DA-2764F3CD4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7255" y="1929289"/>
            <a:ext cx="7637489" cy="381417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3D2B0-4D1A-E886-60A4-22410EB56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47078" y="1863554"/>
            <a:ext cx="7097844" cy="3765763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Cloud computing and AI-driven development are reshaping the skills required for IT professionals.</a:t>
            </a:r>
          </a:p>
          <a:p>
            <a:r>
              <a:rPr lang="en-US" dirty="0"/>
              <a:t>Employers must invest in training programs to keep their workforce competitive in a rapidly evolving industry.</a:t>
            </a:r>
          </a:p>
          <a:p>
            <a:r>
              <a:rPr lang="en-US" dirty="0"/>
              <a:t>The underrepresentation of women in IT highlights the need for stronger diversity initiatives.</a:t>
            </a:r>
          </a:p>
          <a:p>
            <a:r>
              <a:rPr lang="en-US" dirty="0"/>
              <a:t>The increasing popularity of PostgreSQL suggests a shift toward open-source database solutions.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IT workforce is predominantly young, with numbers declining after age 30.</a:t>
            </a:r>
          </a:p>
          <a:p>
            <a:r>
              <a:rPr lang="en-US" dirty="0"/>
              <a:t>AI is transforming the IT industry by simplifying coding and automation.</a:t>
            </a:r>
          </a:p>
          <a:p>
            <a:r>
              <a:rPr lang="en-US" dirty="0"/>
              <a:t>The popularity of programming languages and databases shifts frequently.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must implement retention strategies and continuous learning opportunities to maintain experienced professionals.</a:t>
            </a:r>
          </a:p>
          <a:p>
            <a:r>
              <a:rPr lang="en-US" dirty="0"/>
              <a:t>IT professionals need to adopt AI-driven tools to enhance efficiency and remain competitive in the evolving job market.</a:t>
            </a:r>
          </a:p>
          <a:p>
            <a:r>
              <a:rPr lang="en-US" dirty="0"/>
              <a:t>Professionals must stay adaptable and continuously update their technical skills to align with industry trends.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2050478"/>
            <a:ext cx="6809509" cy="4365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Scripting languages, particularly Bash, remain essential in IT, indicating that automation and lightweight scripting continue to be in high demand.</a:t>
            </a:r>
          </a:p>
          <a:p>
            <a:r>
              <a:rPr lang="en-US" dirty="0"/>
              <a:t>Despite the variety of available databases, PostgreSQL is the most desired for learning, suggesting a shift toward open-source, scalable database solutions.</a:t>
            </a:r>
          </a:p>
          <a:p>
            <a:r>
              <a:rPr lang="en-US" dirty="0"/>
              <a:t>AI-driven tools are being adopted at an increasing rate, showing a growing trend where professionals rely on AI to enhance productivity and simplify complex coding tasks.</a:t>
            </a:r>
          </a:p>
          <a:p>
            <a:r>
              <a:rPr lang="en-US" dirty="0"/>
              <a:t>The IT workforce exhibits a high level of educational attainment, with most professionals holding at least a bachelor’s degree, reinforcing the importance of formal education in securing IT roles.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Include any relevant additional charts, or tables that you may have created during the analysis phase.</a:t>
            </a:r>
            <a:endParaRPr lang="en-US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/>
              <a:t>In Module 1 you have collected the job posting data using Job API in a file named “</a:t>
            </a:r>
            <a:r>
              <a:rPr lang="en-IN" sz="2400"/>
              <a:t>job-postings.xlsx</a:t>
            </a:r>
            <a:r>
              <a:rPr lang="en-US" sz="2200"/>
              <a:t>”. Present that data using a bar chart here. Order the bar chart in the descending order of the number of job postings.</a:t>
            </a:r>
            <a:endParaRPr 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878305" y="21913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IT workforce is undergoing rapid transformation, driven by evolving programming languages, database preferences, and automation tools.</a:t>
            </a:r>
          </a:p>
          <a:p>
            <a:r>
              <a:rPr lang="en-US" sz="2000" dirty="0"/>
              <a:t>This study delves into industry shifts, focusing on the adaptability required to keep pace with emerging technologies.</a:t>
            </a:r>
          </a:p>
          <a:p>
            <a:r>
              <a:rPr lang="en-US" sz="2000" dirty="0"/>
              <a:t>Career longevity in IT is a growing challenge, as the field sees a steep decline in professionals over 30, highlighting retention issues.</a:t>
            </a:r>
          </a:p>
          <a:p>
            <a:r>
              <a:rPr lang="en-US" sz="2000" dirty="0"/>
              <a:t>Despite increased awareness, gender diversity remains a significant gap in the industry, calling for structural changes in hiring and education.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367521" y="2262036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The IT industry is rapidly evolving, requiring professionals to adapt to new technologies and tools.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This study examines key aspects of the IT workforce, including technology usage, future trends, and demographic shifts.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Understanding programming language and database trends helps professionals and organizations stay competitive in the industry.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research is based on data-driven insights gathered from multiple sources to ensure accuracy and relevance.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322550" y="2125434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Data was collected from multiple sources, including web scraping, provided datasets, and online courses.</a:t>
            </a:r>
          </a:p>
          <a:p>
            <a:r>
              <a:rPr lang="en-US" sz="2000" dirty="0"/>
              <a:t>The analysis focused on key areas such as current technology usage, future trends, and workforce demographics.</a:t>
            </a:r>
          </a:p>
          <a:p>
            <a:r>
              <a:rPr lang="en-US" sz="2000" dirty="0"/>
              <a:t>Various visualization techniques, including graphs, dashboards, and charts, were used to present the findings effectively.</a:t>
            </a:r>
          </a:p>
          <a:p>
            <a:r>
              <a:rPr lang="en-US" sz="2000" dirty="0"/>
              <a:t>The data was cleaned, processed, and analyzed using statistical and analytical tools to ensure accuracy and relevance.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0207D-EEBF-867F-C424-5A431D612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54" y="2446820"/>
            <a:ext cx="5358438" cy="3497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24E6F-8839-CB47-0E49-958BC9069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2339729"/>
            <a:ext cx="5508817" cy="35705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Scripting languages like Bash/Shell continue to be widely used, showing the importance of automation in IT operations. </a:t>
            </a:r>
          </a:p>
          <a:p>
            <a:r>
              <a:rPr lang="en-US" sz="2200" dirty="0"/>
              <a:t>The demand for frontend technologies (HTML/CSS) and backend languages (C#) indicates a balanced need for full-stack development skills. </a:t>
            </a:r>
          </a:p>
          <a:p>
            <a:r>
              <a:rPr lang="en-US" sz="2200" dirty="0"/>
              <a:t>Older languages like Assembly are still in use, proving that legacy systems remain relevant despite newer programming innovations.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Automation skills are becoming essential, meaning IT professionals should prioritize learning scripting languages for efficiency. </a:t>
            </a:r>
          </a:p>
          <a:p>
            <a:r>
              <a:rPr lang="en-US" sz="2000" dirty="0"/>
              <a:t>The continued relevance of both frontend and backend languages highlights the growing need for well-rounded developers who can work across different layers of applications. </a:t>
            </a:r>
          </a:p>
          <a:p>
            <a:r>
              <a:rPr lang="en-US" sz="2000" dirty="0"/>
              <a:t>Legacy programming knowledge remains valuable, so professionals should maintain expertise in older languages for maintaining and upgrading existing systems.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44DA1C-DCA0-6FB4-83C5-CE1C20462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65" y="2531599"/>
            <a:ext cx="5173810" cy="3367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4D8E41-4C36-89AC-2343-1580F59AC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65187"/>
            <a:ext cx="5423722" cy="35650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The chart shows that these two databases SQL, Server &amp; PostgreSQL dominance are the most used.</a:t>
            </a:r>
          </a:p>
          <a:p>
            <a:r>
              <a:rPr lang="en-US" sz="2200" dirty="0"/>
              <a:t>The usage of other databases is relatively evenly distributed, with no single dominant alternative.</a:t>
            </a:r>
          </a:p>
          <a:p>
            <a:r>
              <a:rPr lang="en-US" sz="2200" dirty="0"/>
              <a:t> PostgreSQL is the most desired database for learning, surpassing other databases.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Organizations should focus on PostgreSQL and Microsoft SQL Server training, as they remain industry standards.</a:t>
            </a:r>
          </a:p>
          <a:p>
            <a:r>
              <a:rPr lang="en-US" sz="2200" dirty="0"/>
              <a:t>The increasing interest in PostgreSQL suggests a shift toward open-source, scalable database solutions over proprietary alternatives.</a:t>
            </a:r>
          </a:p>
          <a:p>
            <a:r>
              <a:rPr lang="en-US" sz="2200" dirty="0"/>
              <a:t>IT professionals need to stay adaptable and gain expertise in multiple databases to remain competitive in the job market.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919</TotalTime>
  <Words>925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Microsoft YaHei</vt:lpstr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IBM Capstone Project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tushardesale193@gmail.com</cp:lastModifiedBy>
  <cp:revision>7</cp:revision>
  <dcterms:created xsi:type="dcterms:W3CDTF">2024-10-30T05:40:03Z</dcterms:created>
  <dcterms:modified xsi:type="dcterms:W3CDTF">2025-08-12T11:05:42Z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