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0" r:id="rId2"/>
    <p:sldId id="258" r:id="rId3"/>
    <p:sldId id="283" r:id="rId4"/>
    <p:sldId id="261" r:id="rId5"/>
    <p:sldId id="262" r:id="rId6"/>
    <p:sldId id="284" r:id="rId7"/>
    <p:sldId id="263" r:id="rId8"/>
    <p:sldId id="259" r:id="rId9"/>
    <p:sldId id="274" r:id="rId10"/>
    <p:sldId id="277" r:id="rId11"/>
    <p:sldId id="280" r:id="rId12"/>
    <p:sldId id="281"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16F0B1D-C3BB-4EC0-9C68-C2D1157B9F42}"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3640959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F0B1D-C3BB-4EC0-9C68-C2D1157B9F42}"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9894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F0B1D-C3BB-4EC0-9C68-C2D1157B9F42}"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04893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F0B1D-C3BB-4EC0-9C68-C2D1157B9F42}"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181300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16F0B1D-C3BB-4EC0-9C68-C2D1157B9F42}"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5949055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16F0B1D-C3BB-4EC0-9C68-C2D1157B9F42}" type="datetimeFigureOut">
              <a:rPr lang="en-IN" smtClean="0"/>
              <a:t>07-07-2021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304830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16F0B1D-C3BB-4EC0-9C68-C2D1157B9F42}"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275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F0B1D-C3BB-4EC0-9C68-C2D1157B9F42}" type="datetimeFigureOut">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16400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F0B1D-C3BB-4EC0-9C68-C2D1157B9F42}" type="datetimeFigureOut">
              <a:rPr lang="en-IN" smtClean="0"/>
              <a:t>07-07-2021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52005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16F0B1D-C3BB-4EC0-9C68-C2D1157B9F42}" type="datetimeFigureOut">
              <a:rPr lang="en-IN" smtClean="0"/>
              <a:t>07-07-2021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64102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16F0B1D-C3BB-4EC0-9C68-C2D1157B9F42}" type="datetimeFigureOut">
              <a:rPr lang="en-IN" smtClean="0"/>
              <a:t>07-07-2021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61815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16F0B1D-C3BB-4EC0-9C68-C2D1157B9F42}" type="datetimeFigureOut">
              <a:rPr lang="en-IN" smtClean="0"/>
              <a:t>07-07-2021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6EA31E-96D2-4189-B6EA-C5817BB83BDE}" type="slidenum">
              <a:rPr lang="en-IN" smtClean="0"/>
              <a:t>‹#›</a:t>
            </a:fld>
            <a:endParaRPr lang="en-IN"/>
          </a:p>
        </p:txBody>
      </p:sp>
    </p:spTree>
    <p:extLst>
      <p:ext uri="{BB962C8B-B14F-4D97-AF65-F5344CB8AC3E}">
        <p14:creationId xmlns:p14="http://schemas.microsoft.com/office/powerpoint/2010/main" val="374038312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darc.org/statisticalhelp/advancedstatisticaltopics/hypothesisTesting.html#AH" TargetMode="External"/><Relationship Id="rId2" Type="http://schemas.openxmlformats.org/officeDocument/2006/relationships/hyperlink" Target="https://www.nedarc.org/statisticalhelp/advancedstatisticaltopics/hypothesisTesting.html#NH" TargetMode="External"/><Relationship Id="rId1" Type="http://schemas.openxmlformats.org/officeDocument/2006/relationships/slideLayout" Target="../slideLayouts/slideLayout2.xml"/><Relationship Id="rId6" Type="http://schemas.openxmlformats.org/officeDocument/2006/relationships/hyperlink" Target="https://www.nedarc.org/statisticalhelp/advancedstatisticaltopics/hypothesisTesting.html#DC" TargetMode="External"/><Relationship Id="rId5" Type="http://schemas.openxmlformats.org/officeDocument/2006/relationships/hyperlink" Target="https://www.nedarc.org/statisticalhelp/advancedstatisticaltopics/hypothesisTesting.html#PV" TargetMode="External"/><Relationship Id="rId4" Type="http://schemas.openxmlformats.org/officeDocument/2006/relationships/hyperlink" Target="https://www.nedarc.org/statisticalhelp/advancedstatisticaltopics/hypothesisTesting.html#S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0C17-750B-40CD-80C5-63595AA51295}"/>
              </a:ext>
            </a:extLst>
          </p:cNvPr>
          <p:cNvSpPr>
            <a:spLocks noGrp="1"/>
          </p:cNvSpPr>
          <p:nvPr>
            <p:ph type="title"/>
          </p:nvPr>
        </p:nvSpPr>
        <p:spPr>
          <a:xfrm>
            <a:off x="2231136" y="985520"/>
            <a:ext cx="7729728" cy="4409440"/>
          </a:xfrm>
        </p:spPr>
        <p:txBody>
          <a:bodyPr>
            <a:normAutofit/>
          </a:bodyPr>
          <a:lstStyle/>
          <a:p>
            <a:r>
              <a:rPr lang="en-US" sz="7200" b="1" dirty="0">
                <a:solidFill>
                  <a:srgbClr val="CC00CC"/>
                </a:solidFill>
                <a:latin typeface="Times New Roman" panose="02020603050405020304" pitchFamily="18" charset="0"/>
                <a:cs typeface="Times New Roman" panose="02020603050405020304" pitchFamily="18" charset="0"/>
              </a:rPr>
              <a:t>HYPOTHESIS TESTING</a:t>
            </a:r>
            <a:endParaRPr lang="en-IN" sz="7200" b="1" dirty="0">
              <a:solidFill>
                <a:srgbClr val="CC00CC"/>
              </a:solidFill>
            </a:endParaRPr>
          </a:p>
        </p:txBody>
      </p:sp>
    </p:spTree>
    <p:extLst>
      <p:ext uri="{BB962C8B-B14F-4D97-AF65-F5344CB8AC3E}">
        <p14:creationId xmlns:p14="http://schemas.microsoft.com/office/powerpoint/2010/main" val="17531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DD09EA3-182C-46FE-B722-8E2365900299}"/>
              </a:ext>
            </a:extLst>
          </p:cNvPr>
          <p:cNvSpPr>
            <a:spLocks noGrp="1" noChangeArrowheads="1"/>
          </p:cNvSpPr>
          <p:nvPr>
            <p:ph type="title"/>
          </p:nvPr>
        </p:nvSpPr>
        <p:spPr>
          <a:xfrm>
            <a:off x="2231136" y="243840"/>
            <a:ext cx="7729728" cy="94488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Type I Errors</a:t>
            </a:r>
          </a:p>
        </p:txBody>
      </p:sp>
      <p:sp>
        <p:nvSpPr>
          <p:cNvPr id="23555" name="Rectangle 3">
            <a:extLst>
              <a:ext uri="{FF2B5EF4-FFF2-40B4-BE49-F238E27FC236}">
                <a16:creationId xmlns:a16="http://schemas.microsoft.com/office/drawing/2014/main" id="{B7C1D5CE-FC41-4DCE-9F02-50456DCB6F26}"/>
              </a:ext>
            </a:extLst>
          </p:cNvPr>
          <p:cNvSpPr>
            <a:spLocks noGrp="1" noChangeArrowheads="1"/>
          </p:cNvSpPr>
          <p:nvPr>
            <p:ph type="body" idx="1"/>
          </p:nvPr>
        </p:nvSpPr>
        <p:spPr>
          <a:xfrm>
            <a:off x="1981200" y="1600200"/>
            <a:ext cx="8382000" cy="4724400"/>
          </a:xfrm>
        </p:spPr>
        <p:txBody>
          <a:bodyPr/>
          <a:lstStyle/>
          <a:p>
            <a:pPr>
              <a:lnSpc>
                <a:spcPct val="90000"/>
              </a:lnSpc>
            </a:pPr>
            <a:r>
              <a:rPr lang="en-US" altLang="en-US" sz="2500" dirty="0"/>
              <a:t>A </a:t>
            </a:r>
            <a:r>
              <a:rPr lang="en-US" altLang="en-US" sz="2500" b="1" dirty="0"/>
              <a:t>Type I error</a:t>
            </a:r>
            <a:r>
              <a:rPr lang="en-US" altLang="en-US" sz="2500" dirty="0"/>
              <a:t> occurs when the sample data appear to show a treatment effect when, in fact, there is none. </a:t>
            </a:r>
          </a:p>
          <a:p>
            <a:pPr>
              <a:lnSpc>
                <a:spcPct val="90000"/>
              </a:lnSpc>
            </a:pPr>
            <a:r>
              <a:rPr lang="en-US" altLang="en-US" sz="2500" dirty="0"/>
              <a:t> In this case the researcher will reject the null hypothesis and falsely conclude that the treatment has an effect.  </a:t>
            </a:r>
          </a:p>
          <a:p>
            <a:pPr>
              <a:lnSpc>
                <a:spcPct val="90000"/>
              </a:lnSpc>
            </a:pPr>
            <a:r>
              <a:rPr lang="en-US" altLang="en-US" sz="2500" dirty="0"/>
              <a:t>Type I errors are caused by unusual, unrepresentative samples. Just by chance the researcher selects an extreme sample with the result that the sample falls in the critical region even though the treatment has no effect.  </a:t>
            </a:r>
          </a:p>
          <a:p>
            <a:pPr>
              <a:lnSpc>
                <a:spcPct val="90000"/>
              </a:lnSpc>
            </a:pPr>
            <a:r>
              <a:rPr lang="en-US" altLang="en-US" sz="2500" dirty="0"/>
              <a:t>The hypothesis test is structured so that Type I errors are very unlikely; specifically, the probability of a Type I error is equal to the alpha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0C311A3-FEA6-472D-B0D3-895331B7A196}"/>
              </a:ext>
            </a:extLst>
          </p:cNvPr>
          <p:cNvSpPr>
            <a:spLocks noGrp="1" noChangeArrowheads="1"/>
          </p:cNvSpPr>
          <p:nvPr>
            <p:ph type="title"/>
          </p:nvPr>
        </p:nvSpPr>
        <p:spPr>
          <a:xfrm>
            <a:off x="2231136" y="91440"/>
            <a:ext cx="7729728" cy="103632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Type II Errors</a:t>
            </a:r>
          </a:p>
        </p:txBody>
      </p:sp>
      <p:sp>
        <p:nvSpPr>
          <p:cNvPr id="26627" name="Rectangle 3">
            <a:extLst>
              <a:ext uri="{FF2B5EF4-FFF2-40B4-BE49-F238E27FC236}">
                <a16:creationId xmlns:a16="http://schemas.microsoft.com/office/drawing/2014/main" id="{9F10EE93-E869-4791-9DC2-6EDA6A6DCD2D}"/>
              </a:ext>
            </a:extLst>
          </p:cNvPr>
          <p:cNvSpPr>
            <a:spLocks noGrp="1" noChangeArrowheads="1"/>
          </p:cNvSpPr>
          <p:nvPr>
            <p:ph type="body" idx="1"/>
          </p:nvPr>
        </p:nvSpPr>
        <p:spPr>
          <a:xfrm>
            <a:off x="1981200" y="1600200"/>
            <a:ext cx="8229600" cy="4648200"/>
          </a:xfrm>
        </p:spPr>
        <p:txBody>
          <a:bodyPr/>
          <a:lstStyle/>
          <a:p>
            <a:pPr>
              <a:lnSpc>
                <a:spcPct val="90000"/>
              </a:lnSpc>
            </a:pPr>
            <a:r>
              <a:rPr lang="en-US" altLang="en-US" sz="2800" dirty="0"/>
              <a:t>A </a:t>
            </a:r>
            <a:r>
              <a:rPr lang="en-US" altLang="en-US" sz="2800" b="1" dirty="0"/>
              <a:t>Type II error</a:t>
            </a:r>
            <a:r>
              <a:rPr lang="en-US" altLang="en-US" sz="2800" dirty="0"/>
              <a:t> occurs when the sample does not appear to have been affected by the treatment when, in fact, the treatment does have an effect.  </a:t>
            </a:r>
          </a:p>
          <a:p>
            <a:pPr>
              <a:lnSpc>
                <a:spcPct val="90000"/>
              </a:lnSpc>
            </a:pPr>
            <a:r>
              <a:rPr lang="en-US" altLang="en-US" sz="2800" dirty="0"/>
              <a:t>In this case, the researcher will fail to reject the null hypothesis and falsely conclude that the treatment does not have an effect.  </a:t>
            </a:r>
          </a:p>
          <a:p>
            <a:pPr>
              <a:lnSpc>
                <a:spcPct val="90000"/>
              </a:lnSpc>
            </a:pPr>
            <a:r>
              <a:rPr lang="en-US" altLang="en-US" sz="2800" dirty="0"/>
              <a:t>Type II errors are commonly the result of a very small treatment effect.  Although the treatment does have an effect, it is not large enough to show up in the research study.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4271-5837-4CED-A651-3BA05AE2269A}"/>
              </a:ext>
            </a:extLst>
          </p:cNvPr>
          <p:cNvSpPr>
            <a:spLocks noGrp="1"/>
          </p:cNvSpPr>
          <p:nvPr>
            <p:ph type="title"/>
          </p:nvPr>
        </p:nvSpPr>
        <p:spPr>
          <a:xfrm>
            <a:off x="2231136" y="223520"/>
            <a:ext cx="7729728" cy="741680"/>
          </a:xfrm>
        </p:spPr>
        <p:txBody>
          <a:bodyPr>
            <a:noAutofit/>
          </a:bodyPr>
          <a:lstStyle/>
          <a:p>
            <a:r>
              <a:rPr lang="en-US" b="1" dirty="0">
                <a:solidFill>
                  <a:srgbClr val="CC00CC"/>
                </a:solidFill>
                <a:latin typeface="Times New Roman" panose="02020603050405020304" pitchFamily="18" charset="0"/>
                <a:cs typeface="Times New Roman" panose="02020603050405020304" pitchFamily="18" charset="0"/>
              </a:rPr>
              <a:t>Need of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3C9ED8A-E4E3-4A6D-8DAC-1EEC92C70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1158240"/>
            <a:ext cx="7731125" cy="4496610"/>
          </a:xfrm>
        </p:spPr>
      </p:pic>
    </p:spTree>
    <p:extLst>
      <p:ext uri="{BB962C8B-B14F-4D97-AF65-F5344CB8AC3E}">
        <p14:creationId xmlns:p14="http://schemas.microsoft.com/office/powerpoint/2010/main" val="159924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DA5-1BAB-4CE2-A423-9E227DBE30E3}"/>
              </a:ext>
            </a:extLst>
          </p:cNvPr>
          <p:cNvSpPr>
            <a:spLocks noGrp="1"/>
          </p:cNvSpPr>
          <p:nvPr>
            <p:ph type="title"/>
          </p:nvPr>
        </p:nvSpPr>
        <p:spPr>
          <a:xfrm>
            <a:off x="2231136" y="193040"/>
            <a:ext cx="7729728" cy="924933"/>
          </a:xfrm>
        </p:spPr>
        <p:txBody>
          <a:bodyPr/>
          <a:lstStyle/>
          <a:p>
            <a:r>
              <a:rPr lang="en-US" b="1" dirty="0">
                <a:solidFill>
                  <a:srgbClr val="CC00CC"/>
                </a:solidFill>
                <a:latin typeface="Times New Roman" panose="02020603050405020304" pitchFamily="18" charset="0"/>
                <a:cs typeface="Times New Roman" panose="02020603050405020304" pitchFamily="18" charset="0"/>
              </a:rPr>
              <a:t>P- values</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3049B99-F39F-46F3-BD3D-22BF6678F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1300480"/>
            <a:ext cx="7731125" cy="4917440"/>
          </a:xfrm>
        </p:spPr>
      </p:pic>
    </p:spTree>
    <p:extLst>
      <p:ext uri="{BB962C8B-B14F-4D97-AF65-F5344CB8AC3E}">
        <p14:creationId xmlns:p14="http://schemas.microsoft.com/office/powerpoint/2010/main" val="2614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396B-E19E-4FFF-B722-8A50BC980A48}"/>
              </a:ext>
            </a:extLst>
          </p:cNvPr>
          <p:cNvSpPr>
            <a:spLocks noGrp="1"/>
          </p:cNvSpPr>
          <p:nvPr>
            <p:ph type="title"/>
          </p:nvPr>
        </p:nvSpPr>
        <p:spPr>
          <a:xfrm>
            <a:off x="1798320" y="223520"/>
            <a:ext cx="9987280" cy="894453"/>
          </a:xfrm>
        </p:spPr>
        <p:txBody>
          <a:bodyPr>
            <a:normAutofit/>
          </a:bodyPr>
          <a:lstStyle/>
          <a:p>
            <a:r>
              <a:rPr lang="en-US" b="1" dirty="0">
                <a:solidFill>
                  <a:srgbClr val="CC00CC"/>
                </a:solidFill>
                <a:latin typeface="Times New Roman" panose="02020603050405020304" pitchFamily="18" charset="0"/>
                <a:cs typeface="Times New Roman" panose="02020603050405020304" pitchFamily="18" charset="0"/>
              </a:rPr>
              <a:t>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E89C7B-D85B-41DE-948C-BF3C48B8DB6C}"/>
              </a:ext>
            </a:extLst>
          </p:cNvPr>
          <p:cNvSpPr>
            <a:spLocks noGrp="1"/>
          </p:cNvSpPr>
          <p:nvPr>
            <p:ph idx="1"/>
          </p:nvPr>
        </p:nvSpPr>
        <p:spPr>
          <a:xfrm>
            <a:off x="1798320" y="1320800"/>
            <a:ext cx="9987280" cy="5008880"/>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Statistics is all about data .finding out meaningful insights from data is very important that is where hypothesis testing comes into action. </a:t>
            </a:r>
          </a:p>
          <a:p>
            <a:r>
              <a:rPr lang="en-US" sz="2400" b="1" dirty="0">
                <a:latin typeface="Times New Roman" panose="02020603050405020304" pitchFamily="18" charset="0"/>
                <a:cs typeface="Times New Roman" panose="02020603050405020304" pitchFamily="18" charset="0"/>
              </a:rPr>
              <a:t>Hypothesis test:</a:t>
            </a:r>
          </a:p>
          <a:p>
            <a:r>
              <a:rPr lang="en-US" sz="2400" b="1" dirty="0">
                <a:latin typeface="Times New Roman" panose="02020603050405020304" pitchFamily="18" charset="0"/>
                <a:cs typeface="Times New Roman" panose="02020603050405020304" pitchFamily="18" charset="0"/>
              </a:rPr>
              <a:t>In Hypothesis test we evaluate 2 mutual exclusive statements on populations using a sample of data.</a:t>
            </a:r>
          </a:p>
          <a:p>
            <a:r>
              <a:rPr lang="en-US" sz="2400" b="1" i="0" dirty="0">
                <a:solidFill>
                  <a:srgbClr val="777777"/>
                </a:solidFill>
                <a:effectLst/>
                <a:latin typeface="Times New Roman" panose="02020603050405020304" pitchFamily="18" charset="0"/>
                <a:cs typeface="Times New Roman" panose="02020603050405020304" pitchFamily="18" charset="0"/>
              </a:rPr>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 </a:t>
            </a:r>
          </a:p>
          <a:p>
            <a:br>
              <a:rPr lang="en-US" sz="2400" dirty="0"/>
            </a:br>
            <a:r>
              <a:rPr lang="en-US" sz="2600" b="1" i="0" dirty="0">
                <a:solidFill>
                  <a:srgbClr val="000000"/>
                </a:solidFill>
                <a:effectLst/>
                <a:latin typeface="Times New Roman" panose="02020603050405020304" pitchFamily="18" charset="0"/>
                <a:cs typeface="Times New Roman" panose="02020603050405020304" pitchFamily="18" charset="0"/>
              </a:rPr>
              <a:t>Hypothesis testing is generally used when you are </a:t>
            </a:r>
            <a:r>
              <a:rPr lang="en-US" sz="2600" b="1" i="0" dirty="0">
                <a:solidFill>
                  <a:srgbClr val="376DED"/>
                </a:solidFill>
                <a:effectLst/>
                <a:latin typeface="Times New Roman" panose="02020603050405020304" pitchFamily="18" charset="0"/>
                <a:cs typeface="Times New Roman" panose="02020603050405020304" pitchFamily="18" charset="0"/>
              </a:rPr>
              <a:t>comparing two or more groups.</a:t>
            </a:r>
            <a:r>
              <a:rPr lang="en-US" sz="2600" b="1" i="0" dirty="0">
                <a:solidFill>
                  <a:srgbClr val="000000"/>
                </a:solidFill>
                <a:effectLst/>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0003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4ABB-4C85-402E-AAB8-004BF741BB7A}"/>
              </a:ext>
            </a:extLst>
          </p:cNvPr>
          <p:cNvSpPr>
            <a:spLocks noGrp="1"/>
          </p:cNvSpPr>
          <p:nvPr>
            <p:ph type="title"/>
          </p:nvPr>
        </p:nvSpPr>
        <p:spPr>
          <a:xfrm>
            <a:off x="2231136" y="81280"/>
            <a:ext cx="9574784" cy="863600"/>
          </a:xfrm>
        </p:spPr>
        <p:txBody>
          <a:bodyPr/>
          <a:lstStyle/>
          <a:p>
            <a:r>
              <a:rPr lang="en-US" b="1" dirty="0">
                <a:solidFill>
                  <a:srgbClr val="CC00CC"/>
                </a:solidFill>
                <a:latin typeface="Times New Roman" panose="02020603050405020304" pitchFamily="18" charset="0"/>
                <a:cs typeface="Times New Roman" panose="02020603050405020304" pitchFamily="18" charset="0"/>
              </a:rPr>
              <a:t>Steps of hypothesis testing</a:t>
            </a:r>
            <a:endParaRPr lang="en-IN" dirty="0"/>
          </a:p>
        </p:txBody>
      </p:sp>
      <p:sp>
        <p:nvSpPr>
          <p:cNvPr id="3" name="Content Placeholder 2">
            <a:extLst>
              <a:ext uri="{FF2B5EF4-FFF2-40B4-BE49-F238E27FC236}">
                <a16:creationId xmlns:a16="http://schemas.microsoft.com/office/drawing/2014/main" id="{6492098A-6BE7-44B9-BFC4-C6AD02D7B39A}"/>
              </a:ext>
            </a:extLst>
          </p:cNvPr>
          <p:cNvSpPr>
            <a:spLocks noGrp="1"/>
          </p:cNvSpPr>
          <p:nvPr>
            <p:ph idx="1"/>
          </p:nvPr>
        </p:nvSpPr>
        <p:spPr>
          <a:xfrm>
            <a:off x="2231136" y="1290320"/>
            <a:ext cx="9574784" cy="4449707"/>
          </a:xfrm>
        </p:spPr>
        <p:txBody>
          <a:bodyPr/>
          <a:lstStyle/>
          <a:p>
            <a:r>
              <a:rPr lang="en-US" dirty="0"/>
              <a:t>01. Initial assumptions.</a:t>
            </a:r>
          </a:p>
          <a:p>
            <a:r>
              <a:rPr lang="en-US" dirty="0"/>
              <a:t>02 collecting the evidences . (Population sample).</a:t>
            </a:r>
          </a:p>
          <a:p>
            <a:r>
              <a:rPr lang="en-US" dirty="0"/>
              <a:t>03  Analyzing to reject NULL or not (based on P values).</a:t>
            </a:r>
          </a:p>
          <a:p>
            <a:r>
              <a:rPr lang="en-US" dirty="0"/>
              <a:t>04 if null is proven to be False, we go for H1.</a:t>
            </a:r>
            <a:endParaRPr lang="en-IN" dirty="0"/>
          </a:p>
        </p:txBody>
      </p:sp>
    </p:spTree>
    <p:extLst>
      <p:ext uri="{BB962C8B-B14F-4D97-AF65-F5344CB8AC3E}">
        <p14:creationId xmlns:p14="http://schemas.microsoft.com/office/powerpoint/2010/main" val="74315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6561-18E3-439C-9783-18D872CBFD93}"/>
              </a:ext>
            </a:extLst>
          </p:cNvPr>
          <p:cNvSpPr>
            <a:spLocks noGrp="1"/>
          </p:cNvSpPr>
          <p:nvPr>
            <p:ph type="title"/>
          </p:nvPr>
        </p:nvSpPr>
        <p:spPr>
          <a:xfrm>
            <a:off x="2231136" y="203200"/>
            <a:ext cx="9564624" cy="914773"/>
          </a:xfrm>
        </p:spPr>
        <p:txBody>
          <a:bodyPr/>
          <a:lstStyle/>
          <a:p>
            <a:r>
              <a:rPr lang="en-US" b="1" dirty="0">
                <a:solidFill>
                  <a:srgbClr val="CC00CC"/>
                </a:solidFill>
                <a:latin typeface="Times New Roman" panose="02020603050405020304" pitchFamily="18" charset="0"/>
                <a:cs typeface="Times New Roman" panose="02020603050405020304" pitchFamily="18" charset="0"/>
              </a:rPr>
              <a:t>Steps of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8A9F0-9390-4309-B0D1-5390E5777704}"/>
              </a:ext>
            </a:extLst>
          </p:cNvPr>
          <p:cNvSpPr>
            <a:spLocks noGrp="1"/>
          </p:cNvSpPr>
          <p:nvPr>
            <p:ph idx="1"/>
          </p:nvPr>
        </p:nvSpPr>
        <p:spPr>
          <a:xfrm>
            <a:off x="2231136" y="1229360"/>
            <a:ext cx="9564624" cy="5425440"/>
          </a:xfrm>
        </p:spPr>
        <p:txBody>
          <a:bodyPr/>
          <a:lstStyle/>
          <a:p>
            <a:r>
              <a:rPr lang="en-US" b="0" i="0" dirty="0">
                <a:solidFill>
                  <a:srgbClr val="000000"/>
                </a:solidFill>
                <a:effectLst/>
                <a:latin typeface="Verdana" panose="020B0604030504040204" pitchFamily="34" charset="0"/>
              </a:rPr>
              <a:t>When you are evaluating a hypothesis, you need to </a:t>
            </a:r>
            <a:r>
              <a:rPr lang="en-US" b="1" i="0" dirty="0">
                <a:solidFill>
                  <a:srgbClr val="376DED"/>
                </a:solidFill>
                <a:effectLst/>
                <a:latin typeface="Verdana" panose="020B0604030504040204" pitchFamily="34" charset="0"/>
              </a:rPr>
              <a:t>account for both the variability in your sample and how large your sample is.</a:t>
            </a:r>
            <a:r>
              <a:rPr lang="en-US" b="0" i="0" dirty="0">
                <a:solidFill>
                  <a:srgbClr val="000000"/>
                </a:solidFill>
                <a:effectLst/>
                <a:latin typeface="Verdana" panose="020B0604030504040204" pitchFamily="34" charset="0"/>
              </a:rPr>
              <a:t>  Based on this information, you'd like to make an assessment of whether any differences you see are </a:t>
            </a:r>
            <a:r>
              <a:rPr lang="en-US" b="1" i="0" dirty="0">
                <a:solidFill>
                  <a:srgbClr val="376DED"/>
                </a:solidFill>
                <a:effectLst/>
                <a:latin typeface="Verdana" panose="020B0604030504040204" pitchFamily="34" charset="0"/>
              </a:rPr>
              <a:t>meaningful,</a:t>
            </a:r>
            <a:r>
              <a:rPr lang="en-US" b="0" i="0" dirty="0">
                <a:solidFill>
                  <a:srgbClr val="000000"/>
                </a:solidFill>
                <a:effectLst/>
                <a:latin typeface="Verdana" panose="020B0604030504040204" pitchFamily="34" charset="0"/>
              </a:rPr>
              <a:t> or if they are likely just </a:t>
            </a:r>
            <a:r>
              <a:rPr lang="en-US" b="1" i="0" dirty="0">
                <a:solidFill>
                  <a:srgbClr val="376DED"/>
                </a:solidFill>
                <a:effectLst/>
                <a:latin typeface="Verdana" panose="020B0604030504040204" pitchFamily="34" charset="0"/>
              </a:rPr>
              <a:t>due to chance.</a:t>
            </a:r>
            <a:r>
              <a:rPr lang="en-US" b="0" i="0" dirty="0">
                <a:solidFill>
                  <a:srgbClr val="000000"/>
                </a:solidFill>
                <a:effectLst/>
                <a:latin typeface="Verdana" panose="020B0604030504040204" pitchFamily="34" charset="0"/>
              </a:rPr>
              <a:t>  This is formally done through a process called hypothesis testing. </a:t>
            </a:r>
          </a:p>
          <a:p>
            <a:pPr marL="0" indent="0">
              <a:buNone/>
            </a:pPr>
            <a:endParaRPr lang="en-US" b="0" i="0" dirty="0">
              <a:solidFill>
                <a:srgbClr val="000000"/>
              </a:solidFill>
              <a:effectLst/>
              <a:latin typeface="Verdana" panose="020B0604030504040204" pitchFamily="34" charset="0"/>
            </a:endParaRPr>
          </a:p>
          <a:p>
            <a:pPr algn="l"/>
            <a:r>
              <a:rPr lang="en-US" dirty="0">
                <a:solidFill>
                  <a:srgbClr val="000000"/>
                </a:solidFill>
                <a:latin typeface="Verdana" panose="020B0604030504040204" pitchFamily="34" charset="0"/>
              </a:rPr>
              <a:t> </a:t>
            </a:r>
            <a:r>
              <a:rPr lang="en-US" b="1" i="1" dirty="0">
                <a:solidFill>
                  <a:srgbClr val="000000"/>
                </a:solidFill>
                <a:effectLst/>
                <a:latin typeface="Geneva"/>
              </a:rPr>
              <a:t>Five Steps in Hypothesis Testing: </a:t>
            </a:r>
          </a:p>
          <a:p>
            <a:pPr algn="l"/>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2"/>
              </a:rPr>
              <a:t>Specify the Null Hypothesis</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3"/>
              </a:rPr>
              <a:t>Specify the Alternative Hypothesis</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4"/>
              </a:rPr>
              <a:t>Set the Significance Level (</a:t>
            </a:r>
            <a:r>
              <a:rPr lang="en-US" b="0" i="0" u="sng" dirty="0">
                <a:solidFill>
                  <a:srgbClr val="000066"/>
                </a:solidFill>
                <a:effectLst/>
                <a:latin typeface="Symbol" panose="05050102010706020507" pitchFamily="18" charset="2"/>
                <a:hlinkClick r:id="rId4"/>
              </a:rPr>
              <a:t>a</a:t>
            </a:r>
            <a:r>
              <a:rPr lang="en-US" b="0" i="0" u="sng" dirty="0">
                <a:solidFill>
                  <a:srgbClr val="000066"/>
                </a:solidFill>
                <a:effectLst/>
                <a:latin typeface="Verdana" panose="020B0604030504040204" pitchFamily="34" charset="0"/>
                <a:hlinkClick r:id="rId4"/>
              </a:rPr>
              <a:t>)</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5"/>
              </a:rPr>
              <a:t>Calculate the Test Statistic and Corresponding P-Value</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6"/>
              </a:rPr>
              <a:t>Drawing a Conclusion</a:t>
            </a:r>
            <a:r>
              <a:rPr lang="en-US" b="0" i="0" u="sng" dirty="0">
                <a:solidFill>
                  <a:srgbClr val="000066"/>
                </a:solidFill>
                <a:effectLst/>
                <a:latin typeface="Verdana" panose="020B0604030504040204" pitchFamily="34" charset="0"/>
              </a:rPr>
              <a:t>.</a:t>
            </a:r>
            <a:endParaRPr lang="en-US" b="0" i="0" dirty="0">
              <a:solidFill>
                <a:srgbClr val="000000"/>
              </a:solidFill>
              <a:effectLst/>
              <a:latin typeface="Verdana" panose="020B060403050404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041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6902-7C9A-4DAC-9F77-0AECFE0B5F9E}"/>
              </a:ext>
            </a:extLst>
          </p:cNvPr>
          <p:cNvSpPr>
            <a:spLocks noGrp="1"/>
          </p:cNvSpPr>
          <p:nvPr>
            <p:ph type="title"/>
          </p:nvPr>
        </p:nvSpPr>
        <p:spPr>
          <a:xfrm>
            <a:off x="2231136" y="121920"/>
            <a:ext cx="9686544" cy="731520"/>
          </a:xfrm>
        </p:spPr>
        <p:txBody>
          <a:bodyPr>
            <a:noAutofit/>
          </a:bodyPr>
          <a:lstStyle/>
          <a:p>
            <a:r>
              <a:rPr lang="en-US" b="1" dirty="0">
                <a:solidFill>
                  <a:srgbClr val="CC00CC"/>
                </a:solidFill>
                <a:latin typeface="Times New Roman" panose="02020603050405020304" pitchFamily="18" charset="0"/>
                <a:cs typeface="Times New Roman" panose="02020603050405020304" pitchFamily="18" charset="0"/>
              </a:rPr>
              <a:t>HOW TO PERFORM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DBCDE-760F-4DB3-849E-329DFD391532}"/>
              </a:ext>
            </a:extLst>
          </p:cNvPr>
          <p:cNvSpPr>
            <a:spLocks noGrp="1"/>
          </p:cNvSpPr>
          <p:nvPr>
            <p:ph idx="1"/>
          </p:nvPr>
        </p:nvSpPr>
        <p:spPr>
          <a:xfrm>
            <a:off x="2231136" y="1016000"/>
            <a:ext cx="9686544" cy="5466080"/>
          </a:xfrm>
        </p:spPr>
        <p:txBody>
          <a:bodyPr>
            <a:normAutofit fontScale="92500"/>
          </a:bodyPr>
          <a:lstStyle/>
          <a:p>
            <a:r>
              <a:rPr lang="en-US" sz="2400" b="1" dirty="0">
                <a:latin typeface="Times New Roman" panose="02020603050405020304" pitchFamily="18" charset="0"/>
                <a:cs typeface="Times New Roman" panose="02020603050405020304" pitchFamily="18" charset="0"/>
              </a:rPr>
              <a:t>When we have huge amount of data, we try to analyze that data we consider sample data of population &amp; we perform some analysis &amp; testing on that sample to get important information about the &amp; population data </a:t>
            </a:r>
          </a:p>
          <a:p>
            <a:r>
              <a:rPr lang="en-US" sz="2400" b="1" dirty="0">
                <a:latin typeface="Times New Roman" panose="02020603050405020304" pitchFamily="18" charset="0"/>
                <a:cs typeface="Times New Roman" panose="02020603050405020304" pitchFamily="18" charset="0"/>
              </a:rPr>
              <a:t>To test for hypothesis we will have both the hypothesis .(Null &amp; Alternate). </a:t>
            </a:r>
          </a:p>
          <a:p>
            <a:r>
              <a:rPr lang="en-US" sz="2400" b="1" dirty="0">
                <a:latin typeface="Times New Roman" panose="02020603050405020304" pitchFamily="18" charset="0"/>
                <a:cs typeface="Times New Roman" panose="02020603050405020304" pitchFamily="18" charset="0"/>
              </a:rPr>
              <a:t>While analyzing the data / evidence, we obtain P value / significance values.</a:t>
            </a:r>
          </a:p>
          <a:p>
            <a:r>
              <a:rPr lang="en-US" sz="2400" b="1" dirty="0">
                <a:latin typeface="Times New Roman" panose="02020603050405020304" pitchFamily="18" charset="0"/>
                <a:cs typeface="Times New Roman" panose="02020603050405020304" pitchFamily="18" charset="0"/>
              </a:rPr>
              <a:t>If P  &lt;= 0.05 (Reject H0)</a:t>
            </a:r>
          </a:p>
          <a:p>
            <a:r>
              <a:rPr lang="en-US" sz="2400" b="1" dirty="0">
                <a:latin typeface="Times New Roman" panose="02020603050405020304" pitchFamily="18" charset="0"/>
                <a:cs typeface="Times New Roman" panose="02020603050405020304" pitchFamily="18" charset="0"/>
              </a:rPr>
              <a:t>Else consider H0.</a:t>
            </a:r>
          </a:p>
          <a:p>
            <a:r>
              <a:rPr lang="en-US" sz="2400" b="1" dirty="0">
                <a:latin typeface="Times New Roman" panose="02020603050405020304" pitchFamily="18" charset="0"/>
                <a:cs typeface="Times New Roman" panose="02020603050405020304" pitchFamily="18" charset="0"/>
              </a:rPr>
              <a:t>Methods to perform hypothesis testing.</a:t>
            </a:r>
          </a:p>
          <a:p>
            <a:r>
              <a:rPr lang="en-US" sz="2400" b="1" dirty="0">
                <a:latin typeface="Times New Roman" panose="02020603050405020304" pitchFamily="18" charset="0"/>
                <a:cs typeface="Times New Roman" panose="02020603050405020304" pitchFamily="18" charset="0"/>
              </a:rPr>
              <a:t>01 . P value.</a:t>
            </a:r>
          </a:p>
          <a:p>
            <a:r>
              <a:rPr lang="en-US" sz="2400" b="1" dirty="0">
                <a:latin typeface="Times New Roman" panose="02020603050405020304" pitchFamily="18" charset="0"/>
                <a:cs typeface="Times New Roman" panose="02020603050405020304" pitchFamily="18" charset="0"/>
              </a:rPr>
              <a:t>02. chi- square test.</a:t>
            </a:r>
          </a:p>
          <a:p>
            <a:r>
              <a:rPr lang="en-US" sz="2400" b="1" dirty="0">
                <a:latin typeface="Times New Roman" panose="02020603050405020304" pitchFamily="18" charset="0"/>
                <a:cs typeface="Times New Roman" panose="02020603050405020304" pitchFamily="18" charset="0"/>
              </a:rPr>
              <a:t>03. T-test.</a:t>
            </a:r>
          </a:p>
          <a:p>
            <a:r>
              <a:rPr lang="en-US" sz="2400" b="1" dirty="0">
                <a:latin typeface="Times New Roman" panose="02020603050405020304" pitchFamily="18" charset="0"/>
                <a:cs typeface="Times New Roman" panose="02020603050405020304" pitchFamily="18" charset="0"/>
              </a:rPr>
              <a:t>04. ANOVA Test.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08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8B7C-38F6-4A10-8462-72685706CE7C}"/>
              </a:ext>
            </a:extLst>
          </p:cNvPr>
          <p:cNvSpPr>
            <a:spLocks noGrp="1"/>
          </p:cNvSpPr>
          <p:nvPr>
            <p:ph type="title"/>
          </p:nvPr>
        </p:nvSpPr>
        <p:spPr>
          <a:xfrm>
            <a:off x="2231136" y="213360"/>
            <a:ext cx="9036304" cy="843280"/>
          </a:xfrm>
        </p:spPr>
        <p:txBody>
          <a:bodyPr>
            <a:normAutofit/>
          </a:bodyPr>
          <a:lstStyle/>
          <a:p>
            <a:r>
              <a:rPr lang="en-US" b="1" dirty="0">
                <a:solidFill>
                  <a:srgbClr val="CC00CC"/>
                </a:solidFill>
                <a:latin typeface="Times New Roman" panose="02020603050405020304" pitchFamily="18" charset="0"/>
                <a:cs typeface="Times New Roman" panose="02020603050405020304" pitchFamily="18" charset="0"/>
              </a:rPr>
              <a:t>HOW TO PERFORM HYPOTHESIS TESTING</a:t>
            </a:r>
            <a:endParaRPr lang="en-IN" dirty="0"/>
          </a:p>
        </p:txBody>
      </p:sp>
      <p:sp>
        <p:nvSpPr>
          <p:cNvPr id="3" name="Content Placeholder 2">
            <a:extLst>
              <a:ext uri="{FF2B5EF4-FFF2-40B4-BE49-F238E27FC236}">
                <a16:creationId xmlns:a16="http://schemas.microsoft.com/office/drawing/2014/main" id="{DB51963C-BCFA-40AB-B35E-AEDEBCE7476B}"/>
              </a:ext>
            </a:extLst>
          </p:cNvPr>
          <p:cNvSpPr>
            <a:spLocks noGrp="1"/>
          </p:cNvSpPr>
          <p:nvPr>
            <p:ph idx="1"/>
          </p:nvPr>
        </p:nvSpPr>
        <p:spPr>
          <a:xfrm>
            <a:off x="1158240" y="1595119"/>
            <a:ext cx="10251440" cy="2499361"/>
          </a:xfrm>
        </p:spPr>
        <p:txBody>
          <a:bodyPr>
            <a:noAutofit/>
          </a:bodyPr>
          <a:lstStyle/>
          <a:p>
            <a:r>
              <a:rPr lang="en-US" sz="2000" b="1" dirty="0">
                <a:latin typeface="Times New Roman" panose="02020603050405020304" pitchFamily="18" charset="0"/>
                <a:cs typeface="Times New Roman" panose="02020603050405020304" pitchFamily="18" charset="0"/>
              </a:rPr>
              <a:t>If(2 categorical features  )                                                     -&gt; chi square test.</a:t>
            </a:r>
          </a:p>
          <a:p>
            <a:r>
              <a:rPr lang="en-US" sz="2000" b="1" dirty="0">
                <a:latin typeface="Times New Roman" panose="02020603050405020304" pitchFamily="18" charset="0"/>
                <a:cs typeface="Times New Roman" panose="02020603050405020304" pitchFamily="18" charset="0"/>
              </a:rPr>
              <a:t>If(1 categorical features &amp; 1 continuous features)                   -&gt;  T – Test.</a:t>
            </a:r>
          </a:p>
          <a:p>
            <a:r>
              <a:rPr lang="en-US" sz="2000" b="1" dirty="0">
                <a:latin typeface="Times New Roman" panose="02020603050405020304" pitchFamily="18" charset="0"/>
                <a:cs typeface="Times New Roman" panose="02020603050405020304" pitchFamily="18" charset="0"/>
              </a:rPr>
              <a:t>If( categorical data having more than 3 unique values)             -&gt;  ANOVA Test.</a:t>
            </a:r>
          </a:p>
          <a:p>
            <a:endParaRPr lang="en-IN" sz="2400" dirty="0"/>
          </a:p>
        </p:txBody>
      </p:sp>
    </p:spTree>
    <p:extLst>
      <p:ext uri="{BB962C8B-B14F-4D97-AF65-F5344CB8AC3E}">
        <p14:creationId xmlns:p14="http://schemas.microsoft.com/office/powerpoint/2010/main" val="125738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535-3FF3-4CF4-87FB-977ADB9D3E15}"/>
              </a:ext>
            </a:extLst>
          </p:cNvPr>
          <p:cNvSpPr>
            <a:spLocks noGrp="1"/>
          </p:cNvSpPr>
          <p:nvPr>
            <p:ph type="title"/>
          </p:nvPr>
        </p:nvSpPr>
        <p:spPr>
          <a:xfrm>
            <a:off x="2231136" y="213360"/>
            <a:ext cx="7729728" cy="904613"/>
          </a:xfrm>
        </p:spPr>
        <p:txBody>
          <a:bodyPr>
            <a:noAutofit/>
          </a:bodyPr>
          <a:lstStyle/>
          <a:p>
            <a:r>
              <a:rPr lang="en-US" sz="3200" b="1" dirty="0">
                <a:solidFill>
                  <a:srgbClr val="CC00CC"/>
                </a:solidFill>
                <a:latin typeface="Times New Roman" panose="02020603050405020304" pitchFamily="18" charset="0"/>
                <a:cs typeface="Times New Roman" panose="02020603050405020304" pitchFamily="18" charset="0"/>
              </a:rPr>
              <a:t>Dataset for hypothesis testing example</a:t>
            </a:r>
            <a:endParaRPr lang="en-IN" sz="3200" b="1" dirty="0">
              <a:solidFill>
                <a:srgbClr val="CC00CC"/>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0536B3A7-8708-40DB-A3D1-2CF005FD9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741" y="1330960"/>
            <a:ext cx="8148739" cy="4978400"/>
          </a:xfrm>
        </p:spPr>
      </p:pic>
    </p:spTree>
    <p:extLst>
      <p:ext uri="{BB962C8B-B14F-4D97-AF65-F5344CB8AC3E}">
        <p14:creationId xmlns:p14="http://schemas.microsoft.com/office/powerpoint/2010/main" val="344224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58BAA0D-D96C-41C6-8BE7-6C6779B5A159}"/>
              </a:ext>
            </a:extLst>
          </p:cNvPr>
          <p:cNvSpPr>
            <a:spLocks noGrp="1" noChangeArrowheads="1"/>
          </p:cNvSpPr>
          <p:nvPr>
            <p:ph type="title"/>
          </p:nvPr>
        </p:nvSpPr>
        <p:spPr>
          <a:xfrm>
            <a:off x="2231136" y="254000"/>
            <a:ext cx="7729728" cy="103632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Errors in Hypothesis Tests</a:t>
            </a:r>
          </a:p>
        </p:txBody>
      </p:sp>
      <p:sp>
        <p:nvSpPr>
          <p:cNvPr id="5123" name="Rectangle 3">
            <a:extLst>
              <a:ext uri="{FF2B5EF4-FFF2-40B4-BE49-F238E27FC236}">
                <a16:creationId xmlns:a16="http://schemas.microsoft.com/office/drawing/2014/main" id="{AE6E5E02-054A-47BB-A951-B30A00AFD307}"/>
              </a:ext>
            </a:extLst>
          </p:cNvPr>
          <p:cNvSpPr>
            <a:spLocks noGrp="1" noChangeArrowheads="1"/>
          </p:cNvSpPr>
          <p:nvPr>
            <p:ph type="body" idx="1"/>
          </p:nvPr>
        </p:nvSpPr>
        <p:spPr>
          <a:xfrm>
            <a:off x="2231136" y="1554480"/>
            <a:ext cx="7729728" cy="4185547"/>
          </a:xfrm>
        </p:spPr>
        <p:txBody>
          <a:bodyPr>
            <a:normAutofit/>
          </a:bodyPr>
          <a:lstStyle/>
          <a:p>
            <a:pPr>
              <a:lnSpc>
                <a:spcPct val="90000"/>
              </a:lnSpc>
            </a:pPr>
            <a:r>
              <a:rPr lang="en-US" altLang="en-US" sz="3200" b="1" dirty="0">
                <a:latin typeface="Times New Roman" panose="02020603050405020304" pitchFamily="18" charset="0"/>
                <a:cs typeface="Times New Roman" panose="02020603050405020304" pitchFamily="18" charset="0"/>
              </a:rPr>
              <a:t>Just because the sample mean (following treatment) is different from the original population mean does not necessarily indicate that the treatment has caused a change.  </a:t>
            </a:r>
          </a:p>
          <a:p>
            <a:pPr>
              <a:lnSpc>
                <a:spcPct val="90000"/>
              </a:lnSpc>
            </a:pPr>
            <a:r>
              <a:rPr lang="en-US" altLang="en-US" sz="3200" b="1" dirty="0">
                <a:latin typeface="Times New Roman" panose="02020603050405020304" pitchFamily="18" charset="0"/>
                <a:cs typeface="Times New Roman" panose="02020603050405020304" pitchFamily="18" charset="0"/>
              </a:rPr>
              <a:t>You should recall that there usually is some discrepancy between a sample mean and the population mean simply as a result of sampling error.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6D987F-28FC-4AA9-962B-48882DA7C72D}"/>
              </a:ext>
            </a:extLst>
          </p:cNvPr>
          <p:cNvSpPr>
            <a:spLocks noGrp="1" noChangeArrowheads="1"/>
          </p:cNvSpPr>
          <p:nvPr>
            <p:ph type="title"/>
          </p:nvPr>
        </p:nvSpPr>
        <p:spPr>
          <a:xfrm>
            <a:off x="2231136" y="223520"/>
            <a:ext cx="7729728" cy="1219200"/>
          </a:xfrm>
        </p:spPr>
        <p:txBody>
          <a:bodyPr>
            <a:normAutofit/>
          </a:bodyPr>
          <a:lstStyle/>
          <a:p>
            <a:r>
              <a:rPr lang="en-US" altLang="en-US" b="1" dirty="0">
                <a:solidFill>
                  <a:srgbClr val="CC00CC"/>
                </a:solidFill>
                <a:latin typeface="Times New Roman" panose="02020603050405020304" pitchFamily="18" charset="0"/>
                <a:cs typeface="Times New Roman" panose="02020603050405020304" pitchFamily="18" charset="0"/>
              </a:rPr>
              <a:t>Errors in Hypothesis Tests (cont.)</a:t>
            </a:r>
          </a:p>
        </p:txBody>
      </p:sp>
      <p:sp>
        <p:nvSpPr>
          <p:cNvPr id="20483" name="Rectangle 3">
            <a:extLst>
              <a:ext uri="{FF2B5EF4-FFF2-40B4-BE49-F238E27FC236}">
                <a16:creationId xmlns:a16="http://schemas.microsoft.com/office/drawing/2014/main" id="{05C814CE-FD93-4033-96F7-F31289FE311D}"/>
              </a:ext>
            </a:extLst>
          </p:cNvPr>
          <p:cNvSpPr>
            <a:spLocks noGrp="1" noChangeArrowheads="1"/>
          </p:cNvSpPr>
          <p:nvPr>
            <p:ph type="body" idx="1"/>
          </p:nvPr>
        </p:nvSpPr>
        <p:spPr>
          <a:xfrm>
            <a:off x="2231136" y="1625600"/>
            <a:ext cx="7729728" cy="4114427"/>
          </a:xfrm>
        </p:spPr>
        <p:txBody>
          <a:bodyPr>
            <a:normAutofit fontScale="92500"/>
          </a:bodyPr>
          <a:lstStyle/>
          <a:p>
            <a:r>
              <a:rPr lang="en-US" altLang="en-US" sz="3600" b="1" dirty="0">
                <a:latin typeface="Times New Roman" panose="02020603050405020304" pitchFamily="18" charset="0"/>
                <a:cs typeface="Times New Roman" panose="02020603050405020304" pitchFamily="18" charset="0"/>
              </a:rPr>
              <a:t>Because the hypothesis test relies on sample data, and because sample data are not completely reliable, there is always the risk that misleading data will cause the hypothesis test to reach a wrong conclusion. </a:t>
            </a:r>
          </a:p>
          <a:p>
            <a:r>
              <a:rPr lang="en-US" altLang="en-US" sz="3600" b="1" dirty="0">
                <a:latin typeface="Times New Roman" panose="02020603050405020304" pitchFamily="18" charset="0"/>
                <a:cs typeface="Times New Roman" panose="02020603050405020304" pitchFamily="18" charset="0"/>
              </a:rPr>
              <a:t>Two types of error are possible.</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571</TotalTime>
  <Words>767</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Geneva</vt:lpstr>
      <vt:lpstr>Gill Sans MT</vt:lpstr>
      <vt:lpstr>Symbol</vt:lpstr>
      <vt:lpstr>Times New Roman</vt:lpstr>
      <vt:lpstr>Verdana</vt:lpstr>
      <vt:lpstr>Wingdings</vt:lpstr>
      <vt:lpstr>Parcel</vt:lpstr>
      <vt:lpstr>HYPOTHESIS TESTING</vt:lpstr>
      <vt:lpstr>HYPOTHESIS TESTING.</vt:lpstr>
      <vt:lpstr>Steps of hypothesis testing</vt:lpstr>
      <vt:lpstr>Steps of hypothesis testing</vt:lpstr>
      <vt:lpstr>HOW TO PERFORM HYPOTHESIS TESTING</vt:lpstr>
      <vt:lpstr>HOW TO PERFORM HYPOTHESIS TESTING</vt:lpstr>
      <vt:lpstr>Dataset for hypothesis testing example</vt:lpstr>
      <vt:lpstr>Errors in Hypothesis Tests</vt:lpstr>
      <vt:lpstr>Errors in Hypothesis Tests (cont.)</vt:lpstr>
      <vt:lpstr>Type I Errors</vt:lpstr>
      <vt:lpstr>Type II Errors</vt:lpstr>
      <vt:lpstr>Need of hypothesis testing.</vt:lpstr>
      <vt:lpstr>P-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Goel</dc:creator>
  <cp:lastModifiedBy>Tushar Goel</cp:lastModifiedBy>
  <cp:revision>13</cp:revision>
  <dcterms:created xsi:type="dcterms:W3CDTF">2021-07-06T07:25:55Z</dcterms:created>
  <dcterms:modified xsi:type="dcterms:W3CDTF">2021-07-07T13:36:07Z</dcterms:modified>
</cp:coreProperties>
</file>