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8" r:id="rId2"/>
    <p:sldId id="257" r:id="rId3"/>
    <p:sldId id="259" r:id="rId4"/>
    <p:sldId id="260" r:id="rId5"/>
    <p:sldId id="261" r:id="rId6"/>
    <p:sldId id="262" r:id="rId7"/>
    <p:sldId id="263" r:id="rId8"/>
    <p:sldId id="264" r:id="rId9"/>
    <p:sldId id="265" r:id="rId10"/>
    <p:sldId id="266" r:id="rId11"/>
    <p:sldId id="267" r:id="rId12"/>
    <p:sldId id="268" r:id="rId13"/>
    <p:sldId id="270" r:id="rId14"/>
    <p:sldId id="269"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D1C502-1181-4B69-97C9-8540832BBB4A}" type="datetimeFigureOut">
              <a:rPr lang="en-IN" smtClean="0"/>
              <a:t>08-07-2021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A288A4E-9130-4570-88FA-9273CF16FE39}" type="slidenum">
              <a:rPr lang="en-IN" smtClean="0"/>
              <a:t>‹#›</a:t>
            </a:fld>
            <a:endParaRPr lang="en-IN"/>
          </a:p>
        </p:txBody>
      </p:sp>
    </p:spTree>
    <p:extLst>
      <p:ext uri="{BB962C8B-B14F-4D97-AF65-F5344CB8AC3E}">
        <p14:creationId xmlns:p14="http://schemas.microsoft.com/office/powerpoint/2010/main" val="2531507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D1C502-1181-4B69-97C9-8540832BBB4A}" type="datetimeFigureOut">
              <a:rPr lang="en-IN" smtClean="0"/>
              <a:t>08-07-2021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288A4E-9130-4570-88FA-9273CF16FE39}" type="slidenum">
              <a:rPr lang="en-IN" smtClean="0"/>
              <a:t>‹#›</a:t>
            </a:fld>
            <a:endParaRPr lang="en-IN"/>
          </a:p>
        </p:txBody>
      </p:sp>
    </p:spTree>
    <p:extLst>
      <p:ext uri="{BB962C8B-B14F-4D97-AF65-F5344CB8AC3E}">
        <p14:creationId xmlns:p14="http://schemas.microsoft.com/office/powerpoint/2010/main" val="2818908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D1C502-1181-4B69-97C9-8540832BBB4A}" type="datetimeFigureOut">
              <a:rPr lang="en-IN" smtClean="0"/>
              <a:t>08-07-2021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288A4E-9130-4570-88FA-9273CF16FE39}" type="slidenum">
              <a:rPr lang="en-IN" smtClean="0"/>
              <a:t>‹#›</a:t>
            </a:fld>
            <a:endParaRPr lang="en-IN"/>
          </a:p>
        </p:txBody>
      </p:sp>
    </p:spTree>
    <p:extLst>
      <p:ext uri="{BB962C8B-B14F-4D97-AF65-F5344CB8AC3E}">
        <p14:creationId xmlns:p14="http://schemas.microsoft.com/office/powerpoint/2010/main" val="494342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D1C502-1181-4B69-97C9-8540832BBB4A}" type="datetimeFigureOut">
              <a:rPr lang="en-IN" smtClean="0"/>
              <a:t>08-07-2021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288A4E-9130-4570-88FA-9273CF16FE39}" type="slidenum">
              <a:rPr lang="en-IN" smtClean="0"/>
              <a:t>‹#›</a:t>
            </a:fld>
            <a:endParaRPr lang="en-IN"/>
          </a:p>
        </p:txBody>
      </p:sp>
    </p:spTree>
    <p:extLst>
      <p:ext uri="{BB962C8B-B14F-4D97-AF65-F5344CB8AC3E}">
        <p14:creationId xmlns:p14="http://schemas.microsoft.com/office/powerpoint/2010/main" val="1169367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09D1C502-1181-4B69-97C9-8540832BBB4A}" type="datetimeFigureOut">
              <a:rPr lang="en-IN" smtClean="0"/>
              <a:t>08-07-2021</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A288A4E-9130-4570-88FA-9273CF16FE39}" type="slidenum">
              <a:rPr lang="en-IN" smtClean="0"/>
              <a:t>‹#›</a:t>
            </a:fld>
            <a:endParaRPr lang="en-IN"/>
          </a:p>
        </p:txBody>
      </p:sp>
    </p:spTree>
    <p:extLst>
      <p:ext uri="{BB962C8B-B14F-4D97-AF65-F5344CB8AC3E}">
        <p14:creationId xmlns:p14="http://schemas.microsoft.com/office/powerpoint/2010/main" val="651961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D1C502-1181-4B69-97C9-8540832BBB4A}" type="datetimeFigureOut">
              <a:rPr lang="en-IN" smtClean="0"/>
              <a:t>08-07-2021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288A4E-9130-4570-88FA-9273CF16FE39}" type="slidenum">
              <a:rPr lang="en-IN" smtClean="0"/>
              <a:t>‹#›</a:t>
            </a:fld>
            <a:endParaRPr lang="en-IN"/>
          </a:p>
        </p:txBody>
      </p:sp>
    </p:spTree>
    <p:extLst>
      <p:ext uri="{BB962C8B-B14F-4D97-AF65-F5344CB8AC3E}">
        <p14:creationId xmlns:p14="http://schemas.microsoft.com/office/powerpoint/2010/main" val="259559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D1C502-1181-4B69-97C9-8540832BBB4A}" type="datetimeFigureOut">
              <a:rPr lang="en-IN" smtClean="0"/>
              <a:t>08-07-2021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288A4E-9130-4570-88FA-9273CF16FE39}" type="slidenum">
              <a:rPr lang="en-IN" smtClean="0"/>
              <a:t>‹#›</a:t>
            </a:fld>
            <a:endParaRPr lang="en-IN"/>
          </a:p>
        </p:txBody>
      </p:sp>
    </p:spTree>
    <p:extLst>
      <p:ext uri="{BB962C8B-B14F-4D97-AF65-F5344CB8AC3E}">
        <p14:creationId xmlns:p14="http://schemas.microsoft.com/office/powerpoint/2010/main" val="998316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D1C502-1181-4B69-97C9-8540832BBB4A}" type="datetimeFigureOut">
              <a:rPr lang="en-IN" smtClean="0"/>
              <a:t>08-07-2021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288A4E-9130-4570-88FA-9273CF16FE39}" type="slidenum">
              <a:rPr lang="en-IN" smtClean="0"/>
              <a:t>‹#›</a:t>
            </a:fld>
            <a:endParaRPr lang="en-IN"/>
          </a:p>
        </p:txBody>
      </p:sp>
    </p:spTree>
    <p:extLst>
      <p:ext uri="{BB962C8B-B14F-4D97-AF65-F5344CB8AC3E}">
        <p14:creationId xmlns:p14="http://schemas.microsoft.com/office/powerpoint/2010/main" val="3543657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D1C502-1181-4B69-97C9-8540832BBB4A}" type="datetimeFigureOut">
              <a:rPr lang="en-IN" smtClean="0"/>
              <a:t>08-07-2021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288A4E-9130-4570-88FA-9273CF16FE39}" type="slidenum">
              <a:rPr lang="en-IN" smtClean="0"/>
              <a:t>‹#›</a:t>
            </a:fld>
            <a:endParaRPr lang="en-IN"/>
          </a:p>
        </p:txBody>
      </p:sp>
    </p:spTree>
    <p:extLst>
      <p:ext uri="{BB962C8B-B14F-4D97-AF65-F5344CB8AC3E}">
        <p14:creationId xmlns:p14="http://schemas.microsoft.com/office/powerpoint/2010/main" val="385445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D1C502-1181-4B69-97C9-8540832BBB4A}" type="datetimeFigureOut">
              <a:rPr lang="en-IN" smtClean="0"/>
              <a:t>08-07-2021</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A288A4E-9130-4570-88FA-9273CF16FE39}" type="slidenum">
              <a:rPr lang="en-IN" smtClean="0"/>
              <a:t>‹#›</a:t>
            </a:fld>
            <a:endParaRPr lang="en-IN"/>
          </a:p>
        </p:txBody>
      </p:sp>
    </p:spTree>
    <p:extLst>
      <p:ext uri="{BB962C8B-B14F-4D97-AF65-F5344CB8AC3E}">
        <p14:creationId xmlns:p14="http://schemas.microsoft.com/office/powerpoint/2010/main" val="1744966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D1C502-1181-4B69-97C9-8540832BBB4A}" type="datetimeFigureOut">
              <a:rPr lang="en-IN" smtClean="0"/>
              <a:t>08-07-2021</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A288A4E-9130-4570-88FA-9273CF16FE39}" type="slidenum">
              <a:rPr lang="en-IN" smtClean="0"/>
              <a:t>‹#›</a:t>
            </a:fld>
            <a:endParaRPr lang="en-IN"/>
          </a:p>
        </p:txBody>
      </p:sp>
    </p:spTree>
    <p:extLst>
      <p:ext uri="{BB962C8B-B14F-4D97-AF65-F5344CB8AC3E}">
        <p14:creationId xmlns:p14="http://schemas.microsoft.com/office/powerpoint/2010/main" val="4262510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9D1C502-1181-4B69-97C9-8540832BBB4A}" type="datetimeFigureOut">
              <a:rPr lang="en-IN" smtClean="0"/>
              <a:t>08-07-2021</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A288A4E-9130-4570-88FA-9273CF16FE39}" type="slidenum">
              <a:rPr lang="en-IN" smtClean="0"/>
              <a:t>‹#›</a:t>
            </a:fld>
            <a:endParaRPr lang="en-IN"/>
          </a:p>
        </p:txBody>
      </p:sp>
    </p:spTree>
    <p:extLst>
      <p:ext uri="{BB962C8B-B14F-4D97-AF65-F5344CB8AC3E}">
        <p14:creationId xmlns:p14="http://schemas.microsoft.com/office/powerpoint/2010/main" val="93938527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byjus.com/parallel-line-calculato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64FA9-2106-404C-9C01-93E35152E87F}"/>
              </a:ext>
            </a:extLst>
          </p:cNvPr>
          <p:cNvSpPr>
            <a:spLocks noGrp="1"/>
          </p:cNvSpPr>
          <p:nvPr>
            <p:ph type="ctrTitle"/>
          </p:nvPr>
        </p:nvSpPr>
        <p:spPr/>
        <p:txBody>
          <a:bodyPr/>
          <a:lstStyle/>
          <a:p>
            <a:pPr algn="ctr"/>
            <a:r>
              <a:rPr lang="en-US" b="1" dirty="0">
                <a:solidFill>
                  <a:schemeClr val="tx1">
                    <a:lumMod val="95000"/>
                    <a:lumOff val="5000"/>
                  </a:schemeClr>
                </a:solidFill>
                <a:latin typeface="Times New Roman" panose="02020603050405020304" pitchFamily="18" charset="0"/>
                <a:cs typeface="Times New Roman" panose="02020603050405020304" pitchFamily="18" charset="0"/>
              </a:rPr>
              <a:t>MATHEMATICS</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F9054A2-A3C5-417C-AD76-F268388D9FC0}"/>
              </a:ext>
            </a:extLst>
          </p:cNvPr>
          <p:cNvSpPr>
            <a:spLocks noGrp="1"/>
          </p:cNvSpPr>
          <p:nvPr>
            <p:ph type="subTitle" idx="1"/>
          </p:nvPr>
        </p:nvSpPr>
        <p:spPr>
          <a:xfrm>
            <a:off x="3180080" y="4389120"/>
            <a:ext cx="7960360" cy="1069848"/>
          </a:xfrm>
        </p:spPr>
        <p:txBody>
          <a:bodyPr>
            <a:normAutofit/>
          </a:bodyPr>
          <a:lstStyle/>
          <a:p>
            <a:pPr algn="ctr"/>
            <a:r>
              <a:rPr lang="en-US" sz="6600" b="1" dirty="0">
                <a:solidFill>
                  <a:srgbClr val="336600"/>
                </a:solidFill>
                <a:latin typeface="Times New Roman" panose="02020603050405020304" pitchFamily="18" charset="0"/>
                <a:cs typeface="Times New Roman" panose="02020603050405020304" pitchFamily="18" charset="0"/>
              </a:rPr>
              <a:t>VECTORS</a:t>
            </a:r>
            <a:endParaRPr lang="en-IN" sz="6600" b="1" dirty="0">
              <a:solidFill>
                <a:srgbClr val="3366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474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A558-BA9B-4968-A6B9-CE849ABF8F09}"/>
              </a:ext>
            </a:extLst>
          </p:cNvPr>
          <p:cNvSpPr>
            <a:spLocks noGrp="1"/>
          </p:cNvSpPr>
          <p:nvPr>
            <p:ph type="title"/>
          </p:nvPr>
        </p:nvSpPr>
        <p:spPr>
          <a:xfrm>
            <a:off x="1069848" y="172720"/>
            <a:ext cx="10058400" cy="914400"/>
          </a:xfrm>
        </p:spPr>
        <p:txBody>
          <a:bodyPr>
            <a:normAutofit/>
          </a:bodyPr>
          <a:lstStyle/>
          <a:p>
            <a:pPr algn="ctr"/>
            <a:r>
              <a:rPr lang="en-US" sz="4000" b="1" dirty="0">
                <a:solidFill>
                  <a:srgbClr val="336600"/>
                </a:solidFill>
                <a:latin typeface="Times New Roman" panose="02020603050405020304" pitchFamily="18" charset="0"/>
                <a:cs typeface="Times New Roman" panose="02020603050405020304" pitchFamily="18" charset="0"/>
              </a:rPr>
              <a:t>PROJECTION OF A VECTOR ON A LINE</a:t>
            </a:r>
            <a:endParaRPr lang="en-IN" sz="4000" b="1" dirty="0">
              <a:solidFill>
                <a:srgbClr val="3366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2684E0D-7937-43FA-83C6-68B65E03BCF0}"/>
              </a:ext>
            </a:extLst>
          </p:cNvPr>
          <p:cNvSpPr>
            <a:spLocks noGrp="1"/>
          </p:cNvSpPr>
          <p:nvPr>
            <p:ph idx="1"/>
          </p:nvPr>
        </p:nvSpPr>
        <p:spPr>
          <a:xfrm>
            <a:off x="1069848" y="944880"/>
            <a:ext cx="10349992" cy="5227320"/>
          </a:xfrm>
        </p:spPr>
        <p:txBody>
          <a:bodyPr/>
          <a:lstStyle/>
          <a:p>
            <a:pPr algn="l"/>
            <a:r>
              <a:rPr lang="en-US" b="1" i="0" dirty="0">
                <a:solidFill>
                  <a:srgbClr val="000000"/>
                </a:solidFill>
                <a:effectLst/>
                <a:latin typeface="Open Sans" panose="020B0606030504020204" pitchFamily="34" charset="0"/>
              </a:rPr>
              <a:t>Angle Between Two Vectors</a:t>
            </a:r>
          </a:p>
          <a:p>
            <a:pPr algn="l"/>
            <a:r>
              <a:rPr lang="en-US" b="0" i="0" dirty="0">
                <a:effectLst/>
                <a:latin typeface="Minion Pro"/>
              </a:rPr>
              <a:t>Look at the figures given below:</a:t>
            </a:r>
          </a:p>
          <a:p>
            <a:endParaRPr lang="en-IN" dirty="0"/>
          </a:p>
        </p:txBody>
      </p:sp>
      <p:pic>
        <p:nvPicPr>
          <p:cNvPr id="5" name="Picture 4">
            <a:extLst>
              <a:ext uri="{FF2B5EF4-FFF2-40B4-BE49-F238E27FC236}">
                <a16:creationId xmlns:a16="http://schemas.microsoft.com/office/drawing/2014/main" id="{223EA49B-63A0-4B66-9655-1605AD1B6D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1900" y="1962150"/>
            <a:ext cx="4335780" cy="3746500"/>
          </a:xfrm>
          <a:prstGeom prst="rect">
            <a:avLst/>
          </a:prstGeom>
        </p:spPr>
      </p:pic>
    </p:spTree>
    <p:extLst>
      <p:ext uri="{BB962C8B-B14F-4D97-AF65-F5344CB8AC3E}">
        <p14:creationId xmlns:p14="http://schemas.microsoft.com/office/powerpoint/2010/main" val="2206901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F684-3C91-40B7-B191-500495C3F3FD}"/>
              </a:ext>
            </a:extLst>
          </p:cNvPr>
          <p:cNvSpPr>
            <a:spLocks noGrp="1"/>
          </p:cNvSpPr>
          <p:nvPr>
            <p:ph type="title"/>
          </p:nvPr>
        </p:nvSpPr>
        <p:spPr>
          <a:xfrm>
            <a:off x="1069848" y="223520"/>
            <a:ext cx="10058400" cy="792480"/>
          </a:xfrm>
        </p:spPr>
        <p:txBody>
          <a:bodyPr>
            <a:normAutofit fontScale="90000"/>
          </a:bodyPr>
          <a:lstStyle/>
          <a:p>
            <a:r>
              <a:rPr lang="en-US" sz="4800" b="1" dirty="0">
                <a:solidFill>
                  <a:srgbClr val="336600"/>
                </a:solidFill>
                <a:latin typeface="Times New Roman" panose="02020603050405020304" pitchFamily="18" charset="0"/>
                <a:cs typeface="Times New Roman" panose="02020603050405020304" pitchFamily="18" charset="0"/>
              </a:rPr>
              <a:t>FORMULATION FOR PROJECTION</a:t>
            </a:r>
            <a:endParaRPr lang="en-IN" sz="4800" b="1" dirty="0">
              <a:solidFill>
                <a:srgbClr val="336600"/>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28A5003B-A4E0-4735-B16B-7C334446D21B}"/>
              </a:ext>
            </a:extLst>
          </p:cNvPr>
          <p:cNvSpPr>
            <a:spLocks noGrp="1"/>
          </p:cNvSpPr>
          <p:nvPr>
            <p:ph idx="1"/>
          </p:nvPr>
        </p:nvSpPr>
        <p:spPr>
          <a:xfrm>
            <a:off x="1069848" y="1016000"/>
            <a:ext cx="10058400" cy="5156200"/>
          </a:xfrm>
        </p:spPr>
        <p:txBody>
          <a:bodyPr/>
          <a:lstStyle/>
          <a:p>
            <a:r>
              <a:rPr lang="en-US" dirty="0"/>
              <a:t>The equation is written:</a:t>
            </a:r>
          </a:p>
          <a:p>
            <a:r>
              <a:rPr lang="en-US" dirty="0"/>
              <a:t>We have:</a:t>
            </a:r>
          </a:p>
          <a:p>
            <a:r>
              <a:rPr lang="en-US" dirty="0"/>
              <a:t> = Projection of the vector a on the vector b</a:t>
            </a:r>
          </a:p>
          <a:p>
            <a:r>
              <a:rPr lang="en-US" dirty="0"/>
              <a:t> = vector a</a:t>
            </a:r>
          </a:p>
          <a:p>
            <a:r>
              <a:rPr lang="en-US" dirty="0"/>
              <a:t> = vector b</a:t>
            </a:r>
          </a:p>
          <a:p>
            <a:r>
              <a:rPr lang="en-US" dirty="0"/>
              <a:t> = product scale between vectors a and b</a:t>
            </a:r>
          </a:p>
          <a:p>
            <a:r>
              <a:rPr lang="en-US" dirty="0"/>
              <a:t> = module of vector b. </a:t>
            </a:r>
          </a:p>
          <a:p>
            <a:endParaRPr lang="en-IN" dirty="0"/>
          </a:p>
        </p:txBody>
      </p:sp>
      <p:pic>
        <p:nvPicPr>
          <p:cNvPr id="8" name="Picture 7">
            <a:extLst>
              <a:ext uri="{FF2B5EF4-FFF2-40B4-BE49-F238E27FC236}">
                <a16:creationId xmlns:a16="http://schemas.microsoft.com/office/drawing/2014/main" id="{86FD4BD6-CB38-47F8-852B-30A8BBFAAB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2880" y="4285196"/>
            <a:ext cx="7630159" cy="1457528"/>
          </a:xfrm>
          <a:prstGeom prst="rect">
            <a:avLst/>
          </a:prstGeom>
        </p:spPr>
      </p:pic>
    </p:spTree>
    <p:extLst>
      <p:ext uri="{BB962C8B-B14F-4D97-AF65-F5344CB8AC3E}">
        <p14:creationId xmlns:p14="http://schemas.microsoft.com/office/powerpoint/2010/main" val="1562125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FAAA7-99CE-4883-99C4-9FDE29BCAA93}"/>
              </a:ext>
            </a:extLst>
          </p:cNvPr>
          <p:cNvSpPr>
            <a:spLocks noGrp="1"/>
          </p:cNvSpPr>
          <p:nvPr>
            <p:ph type="title"/>
          </p:nvPr>
        </p:nvSpPr>
        <p:spPr>
          <a:xfrm>
            <a:off x="1069848" y="0"/>
            <a:ext cx="10058400" cy="685800"/>
          </a:xfrm>
        </p:spPr>
        <p:txBody>
          <a:bodyPr>
            <a:noAutofit/>
          </a:bodyPr>
          <a:lstStyle/>
          <a:p>
            <a:pPr algn="ctr"/>
            <a:r>
              <a:rPr lang="en-US" sz="4000" b="1" dirty="0">
                <a:solidFill>
                  <a:srgbClr val="336600"/>
                </a:solidFill>
                <a:latin typeface="Times New Roman" panose="02020603050405020304" pitchFamily="18" charset="0"/>
                <a:cs typeface="Times New Roman" panose="02020603050405020304" pitchFamily="18" charset="0"/>
              </a:rPr>
              <a:t>DOT Product OF Two Vectors:</a:t>
            </a:r>
            <a:endParaRPr lang="en-IN" sz="4000" b="1" dirty="0">
              <a:solidFill>
                <a:srgbClr val="3366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711759-303B-40D3-B769-A0B211BD6FB0}"/>
              </a:ext>
            </a:extLst>
          </p:cNvPr>
          <p:cNvSpPr>
            <a:spLocks noGrp="1"/>
          </p:cNvSpPr>
          <p:nvPr>
            <p:ph idx="1"/>
          </p:nvPr>
        </p:nvSpPr>
        <p:spPr>
          <a:xfrm>
            <a:off x="1069848" y="822960"/>
            <a:ext cx="10058400" cy="5349240"/>
          </a:xfrm>
        </p:spPr>
        <p:txBody>
          <a:bodyPr/>
          <a:lstStyle/>
          <a:p>
            <a:r>
              <a:rPr lang="en-US" b="0" i="0" dirty="0">
                <a:solidFill>
                  <a:srgbClr val="333333"/>
                </a:solidFill>
                <a:effectLst/>
                <a:latin typeface="Roboto" panose="02000000000000000000" pitchFamily="2" charset="0"/>
              </a:rPr>
              <a:t>the </a:t>
            </a:r>
            <a:r>
              <a:rPr lang="en-US" b="1" i="0" dirty="0">
                <a:solidFill>
                  <a:srgbClr val="333333"/>
                </a:solidFill>
                <a:effectLst/>
                <a:latin typeface="Roboto" panose="02000000000000000000" pitchFamily="2" charset="0"/>
              </a:rPr>
              <a:t>dot product of two vectors</a:t>
            </a:r>
            <a:r>
              <a:rPr lang="en-US" b="0" i="0" dirty="0">
                <a:solidFill>
                  <a:srgbClr val="333333"/>
                </a:solidFill>
                <a:effectLst/>
                <a:latin typeface="Roboto" panose="02000000000000000000" pitchFamily="2" charset="0"/>
              </a:rPr>
              <a:t> is the product of the magnitude of the two vectors and the cos of the angle between them. </a:t>
            </a:r>
          </a:p>
          <a:p>
            <a:r>
              <a:rPr lang="en-US" dirty="0">
                <a:solidFill>
                  <a:srgbClr val="333333"/>
                </a:solidFill>
                <a:latin typeface="Roboto" panose="02000000000000000000" pitchFamily="2" charset="0"/>
              </a:rPr>
              <a:t>Formulae : </a:t>
            </a:r>
          </a:p>
          <a:p>
            <a:r>
              <a:rPr lang="en-US" sz="2400" b="1" dirty="0" err="1">
                <a:solidFill>
                  <a:srgbClr val="336600"/>
                </a:solidFill>
                <a:latin typeface="Times New Roman" panose="02020603050405020304" pitchFamily="18" charset="0"/>
                <a:cs typeface="Times New Roman" panose="02020603050405020304" pitchFamily="18" charset="0"/>
              </a:rPr>
              <a:t>a.b</a:t>
            </a:r>
            <a:r>
              <a:rPr lang="en-US" sz="2400" b="1" dirty="0">
                <a:solidFill>
                  <a:srgbClr val="336600"/>
                </a:solidFill>
                <a:latin typeface="Times New Roman" panose="02020603050405020304" pitchFamily="18" charset="0"/>
                <a:cs typeface="Times New Roman" panose="02020603050405020304" pitchFamily="18" charset="0"/>
              </a:rPr>
              <a:t> = ax * bx  + ay * by</a:t>
            </a:r>
          </a:p>
          <a:p>
            <a:endParaRPr lang="en-IN" dirty="0"/>
          </a:p>
        </p:txBody>
      </p:sp>
      <p:pic>
        <p:nvPicPr>
          <p:cNvPr id="5" name="Picture 4">
            <a:extLst>
              <a:ext uri="{FF2B5EF4-FFF2-40B4-BE49-F238E27FC236}">
                <a16:creationId xmlns:a16="http://schemas.microsoft.com/office/drawing/2014/main" id="{A71F6787-DFE8-4020-82EE-1905A7E608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527935"/>
            <a:ext cx="7899400" cy="3781425"/>
          </a:xfrm>
          <a:prstGeom prst="rect">
            <a:avLst/>
          </a:prstGeom>
        </p:spPr>
      </p:pic>
    </p:spTree>
    <p:extLst>
      <p:ext uri="{BB962C8B-B14F-4D97-AF65-F5344CB8AC3E}">
        <p14:creationId xmlns:p14="http://schemas.microsoft.com/office/powerpoint/2010/main" val="2441809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81738-B16A-489D-BC4C-E58CFFCE70FE}"/>
              </a:ext>
            </a:extLst>
          </p:cNvPr>
          <p:cNvSpPr>
            <a:spLocks noGrp="1"/>
          </p:cNvSpPr>
          <p:nvPr>
            <p:ph type="title"/>
          </p:nvPr>
        </p:nvSpPr>
        <p:spPr>
          <a:xfrm>
            <a:off x="1069848" y="81280"/>
            <a:ext cx="10058400" cy="701040"/>
          </a:xfrm>
        </p:spPr>
        <p:txBody>
          <a:bodyPr>
            <a:noAutofit/>
          </a:bodyPr>
          <a:lstStyle/>
          <a:p>
            <a:pPr algn="ctr"/>
            <a:r>
              <a:rPr lang="en-US" sz="4800" b="1" dirty="0">
                <a:solidFill>
                  <a:srgbClr val="336600"/>
                </a:solidFill>
                <a:latin typeface="Times New Roman" panose="02020603050405020304" pitchFamily="18" charset="0"/>
                <a:cs typeface="Times New Roman" panose="02020603050405020304" pitchFamily="18" charset="0"/>
              </a:rPr>
              <a:t>EXAMPLE ON DOT PRODUCT:</a:t>
            </a:r>
            <a:endParaRPr lang="en-IN" sz="4800" b="1" dirty="0">
              <a:solidFill>
                <a:srgbClr val="33660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A826617-2BAD-4C58-AA0C-4F4555D5BD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8063" y="863601"/>
            <a:ext cx="9230185" cy="4600058"/>
          </a:xfrm>
        </p:spPr>
      </p:pic>
    </p:spTree>
    <p:extLst>
      <p:ext uri="{BB962C8B-B14F-4D97-AF65-F5344CB8AC3E}">
        <p14:creationId xmlns:p14="http://schemas.microsoft.com/office/powerpoint/2010/main" val="730610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92FBC-2E0C-4187-BDD2-29AC823A9139}"/>
              </a:ext>
            </a:extLst>
          </p:cNvPr>
          <p:cNvSpPr>
            <a:spLocks noGrp="1"/>
          </p:cNvSpPr>
          <p:nvPr>
            <p:ph type="title"/>
          </p:nvPr>
        </p:nvSpPr>
        <p:spPr>
          <a:xfrm>
            <a:off x="1069848" y="0"/>
            <a:ext cx="10058400" cy="944880"/>
          </a:xfrm>
        </p:spPr>
        <p:txBody>
          <a:bodyPr>
            <a:normAutofit fontScale="90000"/>
          </a:bodyPr>
          <a:lstStyle/>
          <a:p>
            <a:pPr algn="ctr"/>
            <a:r>
              <a:rPr lang="en-US" sz="4400" b="1" dirty="0">
                <a:solidFill>
                  <a:srgbClr val="336600"/>
                </a:solidFill>
                <a:latin typeface="Times New Roman" panose="02020603050405020304" pitchFamily="18" charset="0"/>
                <a:cs typeface="Times New Roman" panose="02020603050405020304" pitchFamily="18" charset="0"/>
              </a:rPr>
              <a:t>cross Product OF Two Vectors:</a:t>
            </a:r>
            <a:endParaRPr lang="en-IN" sz="4400" dirty="0"/>
          </a:p>
        </p:txBody>
      </p:sp>
      <p:sp>
        <p:nvSpPr>
          <p:cNvPr id="3" name="Content Placeholder 2">
            <a:extLst>
              <a:ext uri="{FF2B5EF4-FFF2-40B4-BE49-F238E27FC236}">
                <a16:creationId xmlns:a16="http://schemas.microsoft.com/office/drawing/2014/main" id="{DA9FAFFA-84AF-4516-B3FC-49FAA4FC8A27}"/>
              </a:ext>
            </a:extLst>
          </p:cNvPr>
          <p:cNvSpPr>
            <a:spLocks noGrp="1"/>
          </p:cNvSpPr>
          <p:nvPr>
            <p:ph idx="1"/>
          </p:nvPr>
        </p:nvSpPr>
        <p:spPr>
          <a:xfrm>
            <a:off x="1069848" y="792480"/>
            <a:ext cx="10058400" cy="5379720"/>
          </a:xfrm>
        </p:spPr>
        <p:txBody>
          <a:bodyPr/>
          <a:lstStyle/>
          <a:p>
            <a:r>
              <a:rPr lang="en-US" b="1" i="0" dirty="0">
                <a:solidFill>
                  <a:srgbClr val="333333"/>
                </a:solidFill>
                <a:effectLst/>
                <a:latin typeface="Times New Roman" panose="02020603050405020304" pitchFamily="18" charset="0"/>
                <a:cs typeface="Times New Roman" panose="02020603050405020304" pitchFamily="18" charset="0"/>
              </a:rPr>
              <a:t>Let us assume that →aa→ and →bb→ are two vectors, such that →aa→= a1^i+a2^j+a3^ka1i^+a2j^+a3k^ and →bb→ = b1^i+b2^j+b3^kb1i^+b2j^+b3k^ then by using determinants. </a:t>
            </a:r>
          </a:p>
          <a:p>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173EDE6-BD69-4651-892B-C46B076AA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1978342"/>
            <a:ext cx="4572000" cy="3571875"/>
          </a:xfrm>
          <a:prstGeom prst="rect">
            <a:avLst/>
          </a:prstGeom>
        </p:spPr>
      </p:pic>
    </p:spTree>
    <p:extLst>
      <p:ext uri="{BB962C8B-B14F-4D97-AF65-F5344CB8AC3E}">
        <p14:creationId xmlns:p14="http://schemas.microsoft.com/office/powerpoint/2010/main" val="3939054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16166-F722-4E2A-813B-23F6DF0D8CD0}"/>
              </a:ext>
            </a:extLst>
          </p:cNvPr>
          <p:cNvSpPr>
            <a:spLocks noGrp="1"/>
          </p:cNvSpPr>
          <p:nvPr>
            <p:ph type="title"/>
          </p:nvPr>
        </p:nvSpPr>
        <p:spPr>
          <a:xfrm>
            <a:off x="1069848" y="484632"/>
            <a:ext cx="9953751" cy="958088"/>
          </a:xfrm>
        </p:spPr>
        <p:txBody>
          <a:bodyPr>
            <a:normAutofit fontScale="90000"/>
          </a:bodyPr>
          <a:lstStyle/>
          <a:p>
            <a:pPr algn="ctr"/>
            <a:r>
              <a:rPr lang="en-US" sz="4400" b="1" dirty="0">
                <a:solidFill>
                  <a:srgbClr val="336600"/>
                </a:solidFill>
                <a:latin typeface="Times New Roman" panose="02020603050405020304" pitchFamily="18" charset="0"/>
                <a:cs typeface="Times New Roman" panose="02020603050405020304" pitchFamily="18" charset="0"/>
              </a:rPr>
              <a:t>CROSS PRODUCT OF TWO VECTORS</a:t>
            </a:r>
            <a:r>
              <a:rPr lang="en-US" sz="4400" dirty="0">
                <a:latin typeface="Times New Roman" panose="02020603050405020304" pitchFamily="18" charset="0"/>
                <a:cs typeface="Times New Roman" panose="02020603050405020304" pitchFamily="18" charset="0"/>
              </a:rPr>
              <a:t>:</a:t>
            </a:r>
            <a:endParaRPr lang="en-IN" sz="44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33A6275-03B3-4239-BA6C-FDE327B45F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6560" y="1442720"/>
            <a:ext cx="9337039" cy="4277360"/>
          </a:xfrm>
        </p:spPr>
      </p:pic>
    </p:spTree>
    <p:extLst>
      <p:ext uri="{BB962C8B-B14F-4D97-AF65-F5344CB8AC3E}">
        <p14:creationId xmlns:p14="http://schemas.microsoft.com/office/powerpoint/2010/main" val="4155543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2639E-A752-467C-860D-CA8DF7A55219}"/>
              </a:ext>
            </a:extLst>
          </p:cNvPr>
          <p:cNvSpPr>
            <a:spLocks noGrp="1"/>
          </p:cNvSpPr>
          <p:nvPr>
            <p:ph type="title"/>
          </p:nvPr>
        </p:nvSpPr>
        <p:spPr>
          <a:xfrm>
            <a:off x="1069848" y="484632"/>
            <a:ext cx="10058400" cy="622808"/>
          </a:xfrm>
        </p:spPr>
        <p:txBody>
          <a:bodyPr>
            <a:normAutofit fontScale="90000"/>
          </a:bodyPr>
          <a:lstStyle/>
          <a:p>
            <a:pPr algn="ctr"/>
            <a:r>
              <a:rPr lang="en-US" dirty="0"/>
              <a:t>Example on cross vector:</a:t>
            </a:r>
            <a:endParaRPr lang="en-IN" dirty="0"/>
          </a:p>
        </p:txBody>
      </p:sp>
      <p:pic>
        <p:nvPicPr>
          <p:cNvPr id="5" name="Content Placeholder 4">
            <a:extLst>
              <a:ext uri="{FF2B5EF4-FFF2-40B4-BE49-F238E27FC236}">
                <a16:creationId xmlns:a16="http://schemas.microsoft.com/office/drawing/2014/main" id="{A4AE2C79-66A5-4F8E-A038-DC919CDBB7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6940" y="2120900"/>
            <a:ext cx="6864469" cy="4051300"/>
          </a:xfrm>
        </p:spPr>
      </p:pic>
    </p:spTree>
    <p:extLst>
      <p:ext uri="{BB962C8B-B14F-4D97-AF65-F5344CB8AC3E}">
        <p14:creationId xmlns:p14="http://schemas.microsoft.com/office/powerpoint/2010/main" val="4118103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9A1FF-9645-402A-A36A-2F1242A10091}"/>
              </a:ext>
            </a:extLst>
          </p:cNvPr>
          <p:cNvSpPr>
            <a:spLocks noGrp="1"/>
          </p:cNvSpPr>
          <p:nvPr>
            <p:ph type="title"/>
          </p:nvPr>
        </p:nvSpPr>
        <p:spPr>
          <a:xfrm>
            <a:off x="1069848" y="71120"/>
            <a:ext cx="10058400" cy="1137920"/>
          </a:xfrm>
        </p:spPr>
        <p:txBody>
          <a:bodyPr>
            <a:normAutofit/>
          </a:bodyPr>
          <a:lstStyle/>
          <a:p>
            <a:pPr algn="ctr"/>
            <a:r>
              <a:rPr lang="en-US" dirty="0"/>
              <a:t>EQUATION OF A LINE:</a:t>
            </a:r>
            <a:endParaRPr lang="en-IN" dirty="0"/>
          </a:p>
        </p:txBody>
      </p:sp>
      <p:pic>
        <p:nvPicPr>
          <p:cNvPr id="5" name="Content Placeholder 4">
            <a:extLst>
              <a:ext uri="{FF2B5EF4-FFF2-40B4-BE49-F238E27FC236}">
                <a16:creationId xmlns:a16="http://schemas.microsoft.com/office/drawing/2014/main" id="{029AEFCB-7A80-415B-88AD-58B65BB1B7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8328" y="1100578"/>
            <a:ext cx="6401693" cy="5058481"/>
          </a:xfrm>
        </p:spPr>
      </p:pic>
    </p:spTree>
    <p:extLst>
      <p:ext uri="{BB962C8B-B14F-4D97-AF65-F5344CB8AC3E}">
        <p14:creationId xmlns:p14="http://schemas.microsoft.com/office/powerpoint/2010/main" val="4003796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A271F-C386-4A92-A682-0C16B4171D8C}"/>
              </a:ext>
            </a:extLst>
          </p:cNvPr>
          <p:cNvSpPr>
            <a:spLocks noGrp="1"/>
          </p:cNvSpPr>
          <p:nvPr>
            <p:ph type="title"/>
          </p:nvPr>
        </p:nvSpPr>
        <p:spPr>
          <a:xfrm>
            <a:off x="1069848" y="0"/>
            <a:ext cx="10058400" cy="1026160"/>
          </a:xfrm>
        </p:spPr>
        <p:txBody>
          <a:bodyPr>
            <a:normAutofit/>
          </a:bodyPr>
          <a:lstStyle/>
          <a:p>
            <a:pPr algn="ctr"/>
            <a:r>
              <a:rPr lang="en-US" sz="4400" b="1" dirty="0">
                <a:solidFill>
                  <a:srgbClr val="336600"/>
                </a:solidFill>
                <a:latin typeface="Times New Roman" panose="02020603050405020304" pitchFamily="18" charset="0"/>
                <a:cs typeface="Times New Roman" panose="02020603050405020304" pitchFamily="18" charset="0"/>
              </a:rPr>
              <a:t>SLOPE M:</a:t>
            </a:r>
            <a:endParaRPr lang="en-IN" sz="4400" b="1" dirty="0">
              <a:solidFill>
                <a:srgbClr val="3366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0A77C5-1A6B-4092-AA9C-5789654C497E}"/>
              </a:ext>
            </a:extLst>
          </p:cNvPr>
          <p:cNvSpPr>
            <a:spLocks noGrp="1"/>
          </p:cNvSpPr>
          <p:nvPr>
            <p:ph idx="1"/>
          </p:nvPr>
        </p:nvSpPr>
        <p:spPr>
          <a:xfrm>
            <a:off x="1069848" y="1107440"/>
            <a:ext cx="10058400" cy="5064760"/>
          </a:xfrm>
        </p:spPr>
        <p:txBody>
          <a:bodyPr/>
          <a:lstStyle/>
          <a:p>
            <a:r>
              <a:rPr lang="en-US" dirty="0"/>
              <a:t>The slope of a line m , represents the change in y over the change in x. Given two points, (x1, y1) and (x2, y2), the following formula determines the slope of a line containing these points. </a:t>
            </a:r>
          </a:p>
          <a:p>
            <a:r>
              <a:rPr lang="en-US" dirty="0"/>
              <a:t>  m  = y2 – y1 / x2 – x1 </a:t>
            </a:r>
          </a:p>
          <a:p>
            <a:endParaRPr lang="en-IN" dirty="0"/>
          </a:p>
        </p:txBody>
      </p:sp>
      <p:pic>
        <p:nvPicPr>
          <p:cNvPr id="5" name="Picture 4">
            <a:extLst>
              <a:ext uri="{FF2B5EF4-FFF2-40B4-BE49-F238E27FC236}">
                <a16:creationId xmlns:a16="http://schemas.microsoft.com/office/drawing/2014/main" id="{845031D7-7CF7-47EB-8326-80453252BA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356" y="2656156"/>
            <a:ext cx="7716327" cy="3991532"/>
          </a:xfrm>
          <a:prstGeom prst="rect">
            <a:avLst/>
          </a:prstGeom>
        </p:spPr>
      </p:pic>
    </p:spTree>
    <p:extLst>
      <p:ext uri="{BB962C8B-B14F-4D97-AF65-F5344CB8AC3E}">
        <p14:creationId xmlns:p14="http://schemas.microsoft.com/office/powerpoint/2010/main" val="3136676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C17C1-DAF0-4300-B514-08C0973592D2}"/>
              </a:ext>
            </a:extLst>
          </p:cNvPr>
          <p:cNvSpPr>
            <a:spLocks noGrp="1"/>
          </p:cNvSpPr>
          <p:nvPr>
            <p:ph type="title"/>
          </p:nvPr>
        </p:nvSpPr>
        <p:spPr>
          <a:xfrm>
            <a:off x="1069848" y="0"/>
            <a:ext cx="10058400" cy="894080"/>
          </a:xfrm>
        </p:spPr>
        <p:txBody>
          <a:bodyPr>
            <a:normAutofit/>
          </a:bodyPr>
          <a:lstStyle/>
          <a:p>
            <a:pPr algn="ctr"/>
            <a:r>
              <a:rPr lang="en-US" sz="4400" b="1" dirty="0">
                <a:solidFill>
                  <a:srgbClr val="336600"/>
                </a:solidFill>
                <a:latin typeface="Times New Roman" panose="02020603050405020304" pitchFamily="18" charset="0"/>
                <a:cs typeface="Times New Roman" panose="02020603050405020304" pitchFamily="18" charset="0"/>
              </a:rPr>
              <a:t>SLOPES OF M:</a:t>
            </a:r>
            <a:endParaRPr lang="en-IN" sz="4400" b="1" dirty="0">
              <a:solidFill>
                <a:srgbClr val="33660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5255904-91AE-4B7C-9EDE-D17B91C294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8880" y="2047655"/>
            <a:ext cx="7772399" cy="3143689"/>
          </a:xfrm>
        </p:spPr>
      </p:pic>
    </p:spTree>
    <p:extLst>
      <p:ext uri="{BB962C8B-B14F-4D97-AF65-F5344CB8AC3E}">
        <p14:creationId xmlns:p14="http://schemas.microsoft.com/office/powerpoint/2010/main" val="1778559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1AAC9-9F6A-43F1-8570-27F72BB0D32D}"/>
              </a:ext>
            </a:extLst>
          </p:cNvPr>
          <p:cNvSpPr>
            <a:spLocks noGrp="1"/>
          </p:cNvSpPr>
          <p:nvPr>
            <p:ph type="title"/>
          </p:nvPr>
        </p:nvSpPr>
        <p:spPr>
          <a:xfrm>
            <a:off x="1261872" y="264160"/>
            <a:ext cx="9692640" cy="792480"/>
          </a:xfrm>
        </p:spPr>
        <p:txBody>
          <a:bodyPr>
            <a:normAutofit/>
          </a:bodyPr>
          <a:lstStyle/>
          <a:p>
            <a:pPr algn="ctr"/>
            <a:r>
              <a:rPr lang="en-US" sz="4800" b="1" dirty="0">
                <a:solidFill>
                  <a:srgbClr val="336600"/>
                </a:solidFill>
                <a:latin typeface="Times New Roman" panose="02020603050405020304" pitchFamily="18" charset="0"/>
                <a:cs typeface="Times New Roman" panose="02020603050405020304" pitchFamily="18" charset="0"/>
              </a:rPr>
              <a:t>vectors</a:t>
            </a:r>
            <a:endParaRPr lang="en-IN" sz="4800" b="1" dirty="0">
              <a:solidFill>
                <a:srgbClr val="3366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4399A0-DBD9-4B73-868E-2CAD8E6E3BAD}"/>
              </a:ext>
            </a:extLst>
          </p:cNvPr>
          <p:cNvSpPr>
            <a:spLocks noGrp="1"/>
          </p:cNvSpPr>
          <p:nvPr>
            <p:ph idx="1"/>
          </p:nvPr>
        </p:nvSpPr>
        <p:spPr>
          <a:xfrm>
            <a:off x="1066800" y="1188720"/>
            <a:ext cx="10058400" cy="4846320"/>
          </a:xfrm>
        </p:spPr>
        <p:txBody>
          <a:bodyPr/>
          <a:lstStyle/>
          <a:p>
            <a:pPr>
              <a:buFont typeface="Wingdings" panose="05000000000000000000" pitchFamily="2" charset="2"/>
              <a:buChar char="Ø"/>
            </a:pPr>
            <a:r>
              <a:rPr lang="en-US" dirty="0"/>
              <a:t> </a:t>
            </a:r>
            <a:r>
              <a:rPr lang="en-US" sz="2400" b="1" dirty="0">
                <a:latin typeface="Times New Roman" panose="02020603050405020304" pitchFamily="18" charset="0"/>
                <a:cs typeface="Times New Roman" panose="02020603050405020304" pitchFamily="18" charset="0"/>
              </a:rPr>
              <a:t>Quantity that has a magnitude as well as direction is called a vector. </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 In the image the point A from where the vector starts is called its initial point, and the point B where it ends is called its terminal point. The distance between initial &amp; terminal points of a vector is called the magnitude( or length ) of the vector, denoted as a. The arrow indicates the direction of the vector. </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 </a:t>
            </a:r>
            <a:r>
              <a:rPr lang="en-US" dirty="0"/>
              <a:t> </a:t>
            </a:r>
          </a:p>
          <a:p>
            <a:pPr marL="0" indent="0">
              <a:buNone/>
            </a:pPr>
            <a:endParaRPr lang="en-US" dirty="0"/>
          </a:p>
        </p:txBody>
      </p:sp>
      <p:pic>
        <p:nvPicPr>
          <p:cNvPr id="5" name="Picture 4">
            <a:extLst>
              <a:ext uri="{FF2B5EF4-FFF2-40B4-BE49-F238E27FC236}">
                <a16:creationId xmlns:a16="http://schemas.microsoft.com/office/drawing/2014/main" id="{3B311AA6-B827-444E-A84A-43047E2EE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0880" y="3838113"/>
            <a:ext cx="9072880" cy="2067213"/>
          </a:xfrm>
          <a:prstGeom prst="rect">
            <a:avLst/>
          </a:prstGeom>
        </p:spPr>
      </p:pic>
    </p:spTree>
    <p:extLst>
      <p:ext uri="{BB962C8B-B14F-4D97-AF65-F5344CB8AC3E}">
        <p14:creationId xmlns:p14="http://schemas.microsoft.com/office/powerpoint/2010/main" val="3590877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C503B-EF3D-4ABD-BF44-3064ADB34624}"/>
              </a:ext>
            </a:extLst>
          </p:cNvPr>
          <p:cNvSpPr>
            <a:spLocks noGrp="1"/>
          </p:cNvSpPr>
          <p:nvPr>
            <p:ph type="title"/>
          </p:nvPr>
        </p:nvSpPr>
        <p:spPr>
          <a:xfrm>
            <a:off x="1069848" y="0"/>
            <a:ext cx="10058400" cy="853440"/>
          </a:xfrm>
        </p:spPr>
        <p:txBody>
          <a:bodyPr>
            <a:normAutofit/>
          </a:bodyPr>
          <a:lstStyle/>
          <a:p>
            <a:pPr algn="ctr"/>
            <a:r>
              <a:rPr lang="en-US" sz="4400" b="1" dirty="0">
                <a:solidFill>
                  <a:srgbClr val="336600"/>
                </a:solidFill>
                <a:latin typeface="Times New Roman" panose="02020603050405020304" pitchFamily="18" charset="0"/>
                <a:cs typeface="Times New Roman" panose="02020603050405020304" pitchFamily="18" charset="0"/>
              </a:rPr>
              <a:t>PLANE:</a:t>
            </a:r>
            <a:endParaRPr lang="en-IN" sz="4400" b="1" dirty="0">
              <a:solidFill>
                <a:srgbClr val="33660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A39DCCB-A88C-4EEF-9111-B332D6EA6B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0932" y="1026160"/>
            <a:ext cx="9187316" cy="5016129"/>
          </a:xfrm>
        </p:spPr>
      </p:pic>
    </p:spTree>
    <p:extLst>
      <p:ext uri="{BB962C8B-B14F-4D97-AF65-F5344CB8AC3E}">
        <p14:creationId xmlns:p14="http://schemas.microsoft.com/office/powerpoint/2010/main" val="3732932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1E1E9-E6B6-4503-8008-1E02E995EFFA}"/>
              </a:ext>
            </a:extLst>
          </p:cNvPr>
          <p:cNvSpPr>
            <a:spLocks noGrp="1"/>
          </p:cNvSpPr>
          <p:nvPr>
            <p:ph type="title"/>
          </p:nvPr>
        </p:nvSpPr>
        <p:spPr>
          <a:xfrm>
            <a:off x="1069848" y="0"/>
            <a:ext cx="10058400" cy="833120"/>
          </a:xfrm>
        </p:spPr>
        <p:txBody>
          <a:bodyPr>
            <a:normAutofit/>
          </a:bodyPr>
          <a:lstStyle/>
          <a:p>
            <a:pPr algn="ctr"/>
            <a:r>
              <a:rPr lang="en-US" dirty="0"/>
              <a:t>plane &amp; Equation:</a:t>
            </a:r>
            <a:endParaRPr lang="en-IN" dirty="0"/>
          </a:p>
        </p:txBody>
      </p:sp>
      <p:pic>
        <p:nvPicPr>
          <p:cNvPr id="5" name="Content Placeholder 4">
            <a:extLst>
              <a:ext uri="{FF2B5EF4-FFF2-40B4-BE49-F238E27FC236}">
                <a16:creationId xmlns:a16="http://schemas.microsoft.com/office/drawing/2014/main" id="{977E3DF2-6E6F-4981-869E-6E77D1BE68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0538" y="985521"/>
            <a:ext cx="9138822" cy="5166322"/>
          </a:xfrm>
        </p:spPr>
      </p:pic>
    </p:spTree>
    <p:extLst>
      <p:ext uri="{BB962C8B-B14F-4D97-AF65-F5344CB8AC3E}">
        <p14:creationId xmlns:p14="http://schemas.microsoft.com/office/powerpoint/2010/main" val="1784904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3039E-3095-44A3-9277-60CAED0995FD}"/>
              </a:ext>
            </a:extLst>
          </p:cNvPr>
          <p:cNvSpPr>
            <a:spLocks noGrp="1"/>
          </p:cNvSpPr>
          <p:nvPr>
            <p:ph type="title"/>
          </p:nvPr>
        </p:nvSpPr>
        <p:spPr>
          <a:xfrm>
            <a:off x="1069848" y="71120"/>
            <a:ext cx="10058400" cy="894080"/>
          </a:xfrm>
        </p:spPr>
        <p:txBody>
          <a:bodyPr>
            <a:normAutofit/>
          </a:bodyPr>
          <a:lstStyle/>
          <a:p>
            <a:pPr algn="ctr"/>
            <a:r>
              <a:rPr lang="en-US" dirty="0"/>
              <a:t>Examples on p-lane &amp; equation:</a:t>
            </a:r>
            <a:endParaRPr lang="en-IN" dirty="0"/>
          </a:p>
        </p:txBody>
      </p:sp>
      <p:pic>
        <p:nvPicPr>
          <p:cNvPr id="5" name="Content Placeholder 4">
            <a:extLst>
              <a:ext uri="{FF2B5EF4-FFF2-40B4-BE49-F238E27FC236}">
                <a16:creationId xmlns:a16="http://schemas.microsoft.com/office/drawing/2014/main" id="{E98087DA-47EF-4CFF-9797-660825E47E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9388" y="1127760"/>
            <a:ext cx="8543412" cy="5044440"/>
          </a:xfrm>
        </p:spPr>
      </p:pic>
    </p:spTree>
    <p:extLst>
      <p:ext uri="{BB962C8B-B14F-4D97-AF65-F5344CB8AC3E}">
        <p14:creationId xmlns:p14="http://schemas.microsoft.com/office/powerpoint/2010/main" val="1123151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5D001-DCEF-4F69-82D2-54263FE51C97}"/>
              </a:ext>
            </a:extLst>
          </p:cNvPr>
          <p:cNvSpPr>
            <a:spLocks noGrp="1"/>
          </p:cNvSpPr>
          <p:nvPr>
            <p:ph type="title"/>
          </p:nvPr>
        </p:nvSpPr>
        <p:spPr>
          <a:xfrm>
            <a:off x="1069848" y="91440"/>
            <a:ext cx="10058400" cy="863600"/>
          </a:xfrm>
        </p:spPr>
        <p:txBody>
          <a:bodyPr/>
          <a:lstStyle/>
          <a:p>
            <a:pPr algn="ctr"/>
            <a:r>
              <a:rPr lang="en-US" dirty="0"/>
              <a:t>Examples on p-lane &amp; equation:</a:t>
            </a:r>
            <a:endParaRPr lang="en-IN" dirty="0"/>
          </a:p>
        </p:txBody>
      </p:sp>
      <p:pic>
        <p:nvPicPr>
          <p:cNvPr id="5" name="Content Placeholder 4">
            <a:extLst>
              <a:ext uri="{FF2B5EF4-FFF2-40B4-BE49-F238E27FC236}">
                <a16:creationId xmlns:a16="http://schemas.microsoft.com/office/drawing/2014/main" id="{C94D70DB-2A64-423C-8CDC-BC5FC3AC6F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0412" y="1249680"/>
            <a:ext cx="8293508" cy="4922520"/>
          </a:xfrm>
        </p:spPr>
      </p:pic>
    </p:spTree>
    <p:extLst>
      <p:ext uri="{BB962C8B-B14F-4D97-AF65-F5344CB8AC3E}">
        <p14:creationId xmlns:p14="http://schemas.microsoft.com/office/powerpoint/2010/main" val="2174554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00AA-FFE5-4894-9FF4-96754C29C265}"/>
              </a:ext>
            </a:extLst>
          </p:cNvPr>
          <p:cNvSpPr>
            <a:spLocks noGrp="1"/>
          </p:cNvSpPr>
          <p:nvPr>
            <p:ph type="title"/>
          </p:nvPr>
        </p:nvSpPr>
        <p:spPr>
          <a:xfrm>
            <a:off x="1069848" y="81280"/>
            <a:ext cx="10058400" cy="1005840"/>
          </a:xfrm>
        </p:spPr>
        <p:txBody>
          <a:bodyPr>
            <a:normAutofit/>
          </a:bodyPr>
          <a:lstStyle/>
          <a:p>
            <a:pPr algn="ctr"/>
            <a:r>
              <a:rPr lang="en-US" dirty="0"/>
              <a:t>Examples on p-lane &amp; equation:</a:t>
            </a:r>
            <a:endParaRPr lang="en-IN" dirty="0"/>
          </a:p>
        </p:txBody>
      </p:sp>
      <p:pic>
        <p:nvPicPr>
          <p:cNvPr id="5" name="Content Placeholder 4">
            <a:extLst>
              <a:ext uri="{FF2B5EF4-FFF2-40B4-BE49-F238E27FC236}">
                <a16:creationId xmlns:a16="http://schemas.microsoft.com/office/drawing/2014/main" id="{1B08700B-109A-45DE-91D0-6138B09305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5120" y="2120900"/>
            <a:ext cx="9753600" cy="4051300"/>
          </a:xfrm>
        </p:spPr>
      </p:pic>
    </p:spTree>
    <p:extLst>
      <p:ext uri="{BB962C8B-B14F-4D97-AF65-F5344CB8AC3E}">
        <p14:creationId xmlns:p14="http://schemas.microsoft.com/office/powerpoint/2010/main" val="2966424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BDAA8-A56B-49E7-9B02-DD29E837BF70}"/>
              </a:ext>
            </a:extLst>
          </p:cNvPr>
          <p:cNvSpPr>
            <a:spLocks noGrp="1"/>
          </p:cNvSpPr>
          <p:nvPr>
            <p:ph type="title"/>
          </p:nvPr>
        </p:nvSpPr>
        <p:spPr>
          <a:xfrm>
            <a:off x="1069848" y="81280"/>
            <a:ext cx="10058400" cy="985520"/>
          </a:xfrm>
        </p:spPr>
        <p:txBody>
          <a:bodyPr>
            <a:normAutofit/>
          </a:bodyPr>
          <a:lstStyle/>
          <a:p>
            <a:pPr algn="ctr"/>
            <a:r>
              <a:rPr lang="en-US" sz="4800" b="1" dirty="0">
                <a:solidFill>
                  <a:srgbClr val="336600"/>
                </a:solidFill>
                <a:latin typeface="Times New Roman" panose="02020603050405020304" pitchFamily="18" charset="0"/>
                <a:cs typeface="Times New Roman" panose="02020603050405020304" pitchFamily="18" charset="0"/>
              </a:rPr>
              <a:t>POSITION VECTORS.</a:t>
            </a:r>
            <a:endParaRPr lang="en-IN" sz="4800" b="1" dirty="0">
              <a:solidFill>
                <a:srgbClr val="3366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56C36D-836B-4F96-BB99-12F7D2E55C67}"/>
              </a:ext>
            </a:extLst>
          </p:cNvPr>
          <p:cNvSpPr>
            <a:spLocks noGrp="1"/>
          </p:cNvSpPr>
          <p:nvPr>
            <p:ph idx="1"/>
          </p:nvPr>
        </p:nvSpPr>
        <p:spPr>
          <a:xfrm>
            <a:off x="1069848" y="985520"/>
            <a:ext cx="10058400" cy="5186680"/>
          </a:xfrm>
        </p:spPr>
        <p:txBody>
          <a:bodyPr>
            <a:noAutofit/>
          </a:bodyPr>
          <a:lstStyle/>
          <a:p>
            <a:pPr>
              <a:lnSpc>
                <a:spcPct val="120000"/>
              </a:lnSpc>
            </a:pPr>
            <a:r>
              <a:rPr lang="en-US" sz="1600" b="1" i="0" dirty="0">
                <a:solidFill>
                  <a:srgbClr val="333333"/>
                </a:solidFill>
                <a:effectLst/>
                <a:latin typeface="Times New Roman" panose="02020603050405020304" pitchFamily="18" charset="0"/>
                <a:cs typeface="Times New Roman" panose="02020603050405020304" pitchFamily="18" charset="0"/>
              </a:rPr>
              <a:t>The position vector is used to specify the position of a certain body. Knowing the position of a body is vital when it comes to describing the motion of that body. The position vector of an object is measured from the origin, in general. Suppose an object is placed in the space .</a:t>
            </a:r>
          </a:p>
          <a:p>
            <a:pPr>
              <a:lnSpc>
                <a:spcPct val="120000"/>
              </a:lnSpc>
            </a:pPr>
            <a:r>
              <a:rPr lang="en-US" sz="1600" b="1" dirty="0">
                <a:solidFill>
                  <a:srgbClr val="333333"/>
                </a:solidFill>
                <a:latin typeface="Times New Roman" panose="02020603050405020304" pitchFamily="18" charset="0"/>
                <a:cs typeface="Times New Roman" panose="02020603050405020304" pitchFamily="18" charset="0"/>
              </a:rPr>
              <a:t> consider a point p in space, having co-ordinates (x,y,z) with respect to the origin O (0,0,0). Then the vector having  O and   P as its initial &amp; terminal points, respectively called the position vector of the point P with respect to O .</a:t>
            </a:r>
          </a:p>
          <a:p>
            <a:pPr>
              <a:lnSpc>
                <a:spcPct val="120000"/>
              </a:lnSpc>
            </a:pPr>
            <a:r>
              <a:rPr lang="en-US" sz="1600" b="1" dirty="0">
                <a:latin typeface="Times New Roman" panose="02020603050405020304" pitchFamily="18" charset="0"/>
                <a:cs typeface="Times New Roman" panose="02020603050405020304" pitchFamily="18" charset="0"/>
              </a:rPr>
              <a:t>Position vector (r⃗ )=xi^+</a:t>
            </a:r>
            <a:r>
              <a:rPr lang="en-US" sz="1600" b="1" dirty="0" err="1">
                <a:latin typeface="Times New Roman" panose="02020603050405020304" pitchFamily="18" charset="0"/>
                <a:cs typeface="Times New Roman" panose="02020603050405020304" pitchFamily="18" charset="0"/>
              </a:rPr>
              <a:t>yj</a:t>
            </a:r>
            <a:r>
              <a:rPr lang="en-US" sz="1600" b="1" dirty="0">
                <a:latin typeface="Times New Roman" panose="02020603050405020304" pitchFamily="18" charset="0"/>
                <a:cs typeface="Times New Roman" panose="02020603050405020304" pitchFamily="18" charset="0"/>
              </a:rPr>
              <a:t>^+</a:t>
            </a:r>
            <a:r>
              <a:rPr lang="en-US" sz="1600" b="1" dirty="0" err="1">
                <a:latin typeface="Times New Roman" panose="02020603050405020304" pitchFamily="18" charset="0"/>
                <a:cs typeface="Times New Roman" panose="02020603050405020304" pitchFamily="18" charset="0"/>
              </a:rPr>
              <a:t>zk</a:t>
            </a:r>
            <a:r>
              <a:rPr lang="en-US" sz="1600" b="1" dirty="0">
                <a:latin typeface="Times New Roman" panose="02020603050405020304" pitchFamily="18" charset="0"/>
                <a:cs typeface="Times New Roman" panose="02020603050405020304" pitchFamily="18" charset="0"/>
              </a:rPr>
              <a:t>^</a:t>
            </a:r>
          </a:p>
          <a:p>
            <a:pPr>
              <a:lnSpc>
                <a:spcPct val="120000"/>
              </a:lnSpc>
            </a:pPr>
            <a:r>
              <a:rPr lang="en-US" sz="1600" b="1" dirty="0">
                <a:latin typeface="Times New Roman" panose="02020603050405020304" pitchFamily="18" charset="0"/>
                <a:cs typeface="Times New Roman" panose="02020603050405020304" pitchFamily="18" charset="0"/>
              </a:rPr>
              <a:t>Where,</a:t>
            </a:r>
          </a:p>
          <a:p>
            <a:pPr>
              <a:lnSpc>
                <a:spcPct val="120000"/>
              </a:lnSpc>
            </a:pPr>
            <a:r>
              <a:rPr lang="en-US" sz="1600" b="1" dirty="0">
                <a:latin typeface="Times New Roman" panose="02020603050405020304" pitchFamily="18" charset="0"/>
                <a:cs typeface="Times New Roman" panose="02020603050405020304" pitchFamily="18" charset="0"/>
              </a:rPr>
              <a:t>i^= unit vector along x-direction</a:t>
            </a:r>
          </a:p>
          <a:p>
            <a:pPr>
              <a:lnSpc>
                <a:spcPct val="120000"/>
              </a:lnSpc>
            </a:pPr>
            <a:r>
              <a:rPr lang="en-US" sz="1600" b="1" dirty="0">
                <a:latin typeface="Times New Roman" panose="02020603050405020304" pitchFamily="18" charset="0"/>
                <a:cs typeface="Times New Roman" panose="02020603050405020304" pitchFamily="18" charset="0"/>
              </a:rPr>
              <a:t>j^= unit vector along y-direction</a:t>
            </a:r>
          </a:p>
          <a:p>
            <a:pPr>
              <a:lnSpc>
                <a:spcPct val="120000"/>
              </a:lnSpc>
            </a:pPr>
            <a:r>
              <a:rPr lang="en-US" sz="1600" b="1" dirty="0">
                <a:latin typeface="Times New Roman" panose="02020603050405020304" pitchFamily="18" charset="0"/>
                <a:cs typeface="Times New Roman" panose="02020603050405020304" pitchFamily="18" charset="0"/>
              </a:rPr>
              <a:t>k^= unit vector along z-direction</a:t>
            </a:r>
          </a:p>
          <a:p>
            <a:pPr>
              <a:lnSpc>
                <a:spcPct val="120000"/>
              </a:lnSpc>
            </a:pPr>
            <a:r>
              <a:rPr lang="en-US" sz="1600" b="1" dirty="0">
                <a:latin typeface="Times New Roman" panose="02020603050405020304" pitchFamily="18" charset="0"/>
                <a:cs typeface="Times New Roman" panose="02020603050405020304" pitchFamily="18" charset="0"/>
              </a:rPr>
              <a:t>So if an object is at a certain point P (say) at a certain time, </a:t>
            </a:r>
          </a:p>
          <a:p>
            <a:pPr>
              <a:lnSpc>
                <a:spcPct val="120000"/>
              </a:lnSpc>
            </a:pPr>
            <a:r>
              <a:rPr lang="en-US" sz="1600" b="1" dirty="0">
                <a:latin typeface="Times New Roman" panose="02020603050405020304" pitchFamily="18" charset="0"/>
                <a:cs typeface="Times New Roman" panose="02020603050405020304" pitchFamily="18" charset="0"/>
              </a:rPr>
              <a:t>its position vector is given as described above.</a:t>
            </a: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2670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9C712-7CC5-4FDA-8326-FD60E3BCB2BF}"/>
              </a:ext>
            </a:extLst>
          </p:cNvPr>
          <p:cNvSpPr>
            <a:spLocks noGrp="1"/>
          </p:cNvSpPr>
          <p:nvPr>
            <p:ph type="title"/>
          </p:nvPr>
        </p:nvSpPr>
        <p:spPr>
          <a:xfrm>
            <a:off x="1069848" y="0"/>
            <a:ext cx="10058400" cy="782320"/>
          </a:xfrm>
        </p:spPr>
        <p:txBody>
          <a:bodyPr>
            <a:normAutofit/>
          </a:bodyPr>
          <a:lstStyle/>
          <a:p>
            <a:pPr algn="ctr"/>
            <a:r>
              <a:rPr lang="en-US" sz="4800" b="1" dirty="0">
                <a:solidFill>
                  <a:srgbClr val="336600"/>
                </a:solidFill>
                <a:latin typeface="Times New Roman" panose="02020603050405020304" pitchFamily="18" charset="0"/>
                <a:cs typeface="Times New Roman" panose="02020603050405020304" pitchFamily="18" charset="0"/>
              </a:rPr>
              <a:t>TYPES OF VECTORS</a:t>
            </a:r>
            <a:endParaRPr lang="en-IN" sz="4800" b="1" dirty="0">
              <a:solidFill>
                <a:srgbClr val="3366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B6BDC1-341D-4A76-9304-40BFC3490FCE}"/>
              </a:ext>
            </a:extLst>
          </p:cNvPr>
          <p:cNvSpPr>
            <a:spLocks noGrp="1"/>
          </p:cNvSpPr>
          <p:nvPr>
            <p:ph idx="1"/>
          </p:nvPr>
        </p:nvSpPr>
        <p:spPr>
          <a:xfrm>
            <a:off x="1069848" y="934720"/>
            <a:ext cx="10058400" cy="5237480"/>
          </a:xfrm>
        </p:spPr>
        <p:txBody>
          <a:bodyPr>
            <a:normAutofit/>
          </a:bodyPr>
          <a:lstStyle/>
          <a:p>
            <a:r>
              <a:rPr lang="en-US" b="1" dirty="0">
                <a:solidFill>
                  <a:srgbClr val="336600"/>
                </a:solidFill>
                <a:latin typeface="Times New Roman" panose="02020603050405020304" pitchFamily="18" charset="0"/>
                <a:cs typeface="Times New Roman" panose="02020603050405020304" pitchFamily="18" charset="0"/>
              </a:rPr>
              <a:t>Unit vectors: </a:t>
            </a:r>
            <a:r>
              <a:rPr lang="en-US" dirty="0"/>
              <a:t>A vector which has a magnitude of unit length is called a unit vector. Suppose if x→ is a vector having a magnitude x then the unit vector is denoted by x̂ in the direction of the vector x→ and has the magnitude equal to 1. </a:t>
            </a:r>
          </a:p>
          <a:p>
            <a:r>
              <a:rPr lang="en-US" b="1" dirty="0">
                <a:solidFill>
                  <a:srgbClr val="336600"/>
                </a:solidFill>
                <a:latin typeface="Times New Roman" panose="02020603050405020304" pitchFamily="18" charset="0"/>
                <a:cs typeface="Times New Roman" panose="02020603050405020304" pitchFamily="18" charset="0"/>
              </a:rPr>
              <a:t>Co-initial vectors: </a:t>
            </a:r>
            <a:r>
              <a:rPr lang="en-US" b="0" i="0" dirty="0">
                <a:solidFill>
                  <a:srgbClr val="333333"/>
                </a:solidFill>
                <a:effectLst/>
                <a:latin typeface="Roboto" panose="02000000000000000000" pitchFamily="2" charset="0"/>
              </a:rPr>
              <a:t>The vectors which have the same starting point are called co-initial vectors. </a:t>
            </a:r>
          </a:p>
          <a:p>
            <a:pPr algn="l"/>
            <a:r>
              <a:rPr lang="en-US" b="1" dirty="0">
                <a:solidFill>
                  <a:srgbClr val="336600"/>
                </a:solidFill>
                <a:latin typeface="Times New Roman" panose="02020603050405020304" pitchFamily="18" charset="0"/>
                <a:cs typeface="Times New Roman" panose="02020603050405020304" pitchFamily="18" charset="0"/>
              </a:rPr>
              <a:t>Colinear vectors</a:t>
            </a:r>
            <a:r>
              <a:rPr lang="en-US" dirty="0">
                <a:solidFill>
                  <a:srgbClr val="333333"/>
                </a:solidFill>
                <a:latin typeface="Roboto" panose="02000000000000000000" pitchFamily="2" charset="0"/>
              </a:rPr>
              <a:t>: </a:t>
            </a:r>
            <a:r>
              <a:rPr lang="en-US" b="0" i="0" dirty="0">
                <a:solidFill>
                  <a:srgbClr val="333333"/>
                </a:solidFill>
                <a:effectLst/>
                <a:latin typeface="Roboto" panose="02000000000000000000" pitchFamily="2" charset="0"/>
              </a:rPr>
              <a:t>Vectors which lie along the same line or </a:t>
            </a:r>
            <a:r>
              <a:rPr lang="en-US" b="0" i="0" u="none" strike="noStrike" dirty="0">
                <a:solidFill>
                  <a:srgbClr val="73AD21"/>
                </a:solidFill>
                <a:effectLst/>
                <a:latin typeface="Roboto" panose="02000000000000000000" pitchFamily="2" charset="0"/>
                <a:hlinkClick r:id="rId2"/>
              </a:rPr>
              <a:t>parallel lines </a:t>
            </a:r>
            <a:r>
              <a:rPr lang="en-US" b="0" i="0" dirty="0">
                <a:solidFill>
                  <a:srgbClr val="333333"/>
                </a:solidFill>
                <a:effectLst/>
                <a:latin typeface="Roboto" panose="02000000000000000000" pitchFamily="2" charset="0"/>
              </a:rPr>
              <a:t>are known to be collinear vectors. They are also known as parallel vectors. </a:t>
            </a:r>
          </a:p>
          <a:p>
            <a:pPr algn="l"/>
            <a:r>
              <a:rPr lang="en-US" b="1" dirty="0">
                <a:solidFill>
                  <a:srgbClr val="336600"/>
                </a:solidFill>
                <a:latin typeface="Times New Roman" panose="02020603050405020304" pitchFamily="18" charset="0"/>
                <a:cs typeface="Times New Roman" panose="02020603050405020304" pitchFamily="18" charset="0"/>
              </a:rPr>
              <a:t>Equal Vectors: </a:t>
            </a:r>
            <a:r>
              <a:rPr lang="en-US" b="1" dirty="0">
                <a:solidFill>
                  <a:schemeClr val="tx1">
                    <a:lumMod val="95000"/>
                    <a:lumOff val="5000"/>
                  </a:schemeClr>
                </a:solidFill>
                <a:latin typeface="Times New Roman" panose="02020603050405020304" pitchFamily="18" charset="0"/>
                <a:cs typeface="Times New Roman" panose="02020603050405020304" pitchFamily="18" charset="0"/>
              </a:rPr>
              <a:t>If two vectors a⃗  and b⃗  have the same magnitude and direction regardless of the positions of their initial points, then they are Equal vectors. These vectors are written as a⃗  = b⃗ . </a:t>
            </a:r>
          </a:p>
          <a:p>
            <a:pPr algn="l"/>
            <a:r>
              <a:rPr lang="en-US" sz="2200" b="1" dirty="0">
                <a:solidFill>
                  <a:srgbClr val="336600"/>
                </a:solidFill>
                <a:latin typeface="Times New Roman" panose="02020603050405020304" pitchFamily="18" charset="0"/>
                <a:cs typeface="Times New Roman" panose="02020603050405020304" pitchFamily="18" charset="0"/>
              </a:rPr>
              <a:t>Negative of a Vector :</a:t>
            </a:r>
            <a:r>
              <a:rPr lang="en-US" sz="2400" b="1" dirty="0">
                <a:solidFill>
                  <a:srgbClr val="336600"/>
                </a:solidFill>
                <a:latin typeface="Times New Roman" panose="02020603050405020304" pitchFamily="18" charset="0"/>
                <a:cs typeface="Times New Roman" panose="02020603050405020304" pitchFamily="18" charset="0"/>
              </a:rPr>
              <a:t> </a:t>
            </a:r>
            <a:r>
              <a:rPr lang="en-US" dirty="0">
                <a:solidFill>
                  <a:schemeClr val="tx1">
                    <a:lumMod val="95000"/>
                    <a:lumOff val="5000"/>
                  </a:schemeClr>
                </a:solidFill>
              </a:rPr>
              <a:t>Let’s say that there is a vector AB→ having a certain magnitude and direction. Now, if there is a vector whose magnitude is same as that of vector AB→ but the direction is opposite, then it is called negative of the given vector AB→.  For example, vector BA→ is the negative of vector AB→.  It is written as BA→ = – AB→.</a:t>
            </a:r>
            <a:br>
              <a:rPr lang="en-US" sz="2400" b="1" dirty="0">
                <a:solidFill>
                  <a:schemeClr val="tx1">
                    <a:lumMod val="95000"/>
                    <a:lumOff val="5000"/>
                  </a:schemeClr>
                </a:solidFill>
              </a:rPr>
            </a:br>
            <a:r>
              <a:rPr lang="en-US" sz="2400" b="1" dirty="0">
                <a:solidFill>
                  <a:schemeClr val="tx1">
                    <a:lumMod val="95000"/>
                    <a:lumOff val="5000"/>
                  </a:schemeClr>
                </a:solidFill>
              </a:rPr>
              <a:t> </a:t>
            </a:r>
          </a:p>
          <a:p>
            <a:endParaRPr lang="en-IN" dirty="0"/>
          </a:p>
        </p:txBody>
      </p:sp>
    </p:spTree>
    <p:extLst>
      <p:ext uri="{BB962C8B-B14F-4D97-AF65-F5344CB8AC3E}">
        <p14:creationId xmlns:p14="http://schemas.microsoft.com/office/powerpoint/2010/main" val="1333831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39203-486B-4AAF-948E-25976AC1E13A}"/>
              </a:ext>
            </a:extLst>
          </p:cNvPr>
          <p:cNvSpPr>
            <a:spLocks noGrp="1"/>
          </p:cNvSpPr>
          <p:nvPr>
            <p:ph type="title"/>
          </p:nvPr>
        </p:nvSpPr>
        <p:spPr>
          <a:xfrm>
            <a:off x="1069848" y="0"/>
            <a:ext cx="10058400" cy="883920"/>
          </a:xfrm>
        </p:spPr>
        <p:txBody>
          <a:bodyPr>
            <a:normAutofit/>
          </a:bodyPr>
          <a:lstStyle/>
          <a:p>
            <a:pPr algn="ctr"/>
            <a:r>
              <a:rPr lang="en-US" sz="4800" b="1" dirty="0">
                <a:solidFill>
                  <a:srgbClr val="336600"/>
                </a:solidFill>
                <a:latin typeface="Times New Roman" panose="02020603050405020304" pitchFamily="18" charset="0"/>
                <a:cs typeface="Times New Roman" panose="02020603050405020304" pitchFamily="18" charset="0"/>
              </a:rPr>
              <a:t>DISPLACEMENT VECTORS:</a:t>
            </a:r>
            <a:endParaRPr lang="en-IN" sz="4800" b="1" dirty="0">
              <a:solidFill>
                <a:srgbClr val="3366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37D3F18-ACD5-44B4-9138-46760251A791}"/>
              </a:ext>
            </a:extLst>
          </p:cNvPr>
          <p:cNvSpPr>
            <a:spLocks noGrp="1"/>
          </p:cNvSpPr>
          <p:nvPr>
            <p:ph idx="1"/>
          </p:nvPr>
        </p:nvSpPr>
        <p:spPr>
          <a:xfrm>
            <a:off x="1069848" y="914400"/>
            <a:ext cx="10058400" cy="5257800"/>
          </a:xfrm>
        </p:spPr>
        <p:txBody>
          <a:bodyPr/>
          <a:lstStyle/>
          <a:p>
            <a:r>
              <a:rPr lang="en-US" dirty="0"/>
              <a:t>The change in the position vector of an object is known as the displacement vector. </a:t>
            </a:r>
          </a:p>
          <a:p>
            <a:r>
              <a:rPr lang="en-US" dirty="0"/>
              <a:t>Suppose an object is at point A at time = 0 and at point B at time = t. </a:t>
            </a:r>
          </a:p>
          <a:p>
            <a:r>
              <a:rPr lang="en-US" dirty="0"/>
              <a:t>The position vectors of the object at point A and at point B are given as:</a:t>
            </a:r>
          </a:p>
          <a:p>
            <a:r>
              <a:rPr lang="en-US" dirty="0"/>
              <a:t>Position vector at point A=</a:t>
            </a:r>
            <a:r>
              <a:rPr lang="en-US" dirty="0" err="1"/>
              <a:t>rA</a:t>
            </a:r>
            <a:r>
              <a:rPr lang="en-US" dirty="0"/>
              <a:t>^=5i^+3j^+4k^</a:t>
            </a:r>
          </a:p>
          <a:p>
            <a:r>
              <a:rPr lang="en-US" dirty="0"/>
              <a:t>Position vector at point B=</a:t>
            </a:r>
            <a:r>
              <a:rPr lang="en-US" dirty="0" err="1"/>
              <a:t>rB</a:t>
            </a:r>
            <a:r>
              <a:rPr lang="en-US" dirty="0"/>
              <a:t>^=2i^+2j^+1k^</a:t>
            </a:r>
          </a:p>
          <a:p>
            <a:r>
              <a:rPr lang="en-US" dirty="0"/>
              <a:t>Now, the displacement vector of the object from time interval 0 to t will be:</a:t>
            </a:r>
          </a:p>
          <a:p>
            <a:r>
              <a:rPr lang="en-US" dirty="0" err="1"/>
              <a:t>rB</a:t>
            </a:r>
            <a:r>
              <a:rPr lang="en-US" dirty="0"/>
              <a:t>^−</a:t>
            </a:r>
            <a:r>
              <a:rPr lang="en-US" dirty="0" err="1"/>
              <a:t>rB</a:t>
            </a:r>
            <a:r>
              <a:rPr lang="en-US" dirty="0"/>
              <a:t>^=−3i^−j^−3k^</a:t>
            </a:r>
          </a:p>
          <a:p>
            <a:r>
              <a:rPr lang="en-US" dirty="0"/>
              <a:t>The displacement of an object can also be defined as the vector distance between the initial point and the final point. </a:t>
            </a:r>
          </a:p>
          <a:p>
            <a:r>
              <a:rPr lang="en-US" dirty="0"/>
              <a:t>Suppose an object travels from point A to point B in the path shown in the black curve: </a:t>
            </a:r>
          </a:p>
        </p:txBody>
      </p:sp>
    </p:spTree>
    <p:extLst>
      <p:ext uri="{BB962C8B-B14F-4D97-AF65-F5344CB8AC3E}">
        <p14:creationId xmlns:p14="http://schemas.microsoft.com/office/powerpoint/2010/main" val="3053059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03FC3-FA40-4BC4-9771-2311A74C93B4}"/>
              </a:ext>
            </a:extLst>
          </p:cNvPr>
          <p:cNvSpPr>
            <a:spLocks noGrp="1"/>
          </p:cNvSpPr>
          <p:nvPr>
            <p:ph type="title"/>
          </p:nvPr>
        </p:nvSpPr>
        <p:spPr>
          <a:xfrm>
            <a:off x="1069848" y="121920"/>
            <a:ext cx="10058400" cy="812800"/>
          </a:xfrm>
        </p:spPr>
        <p:txBody>
          <a:bodyPr>
            <a:normAutofit fontScale="90000"/>
          </a:bodyPr>
          <a:lstStyle/>
          <a:p>
            <a:pPr algn="ctr"/>
            <a:r>
              <a:rPr lang="en-US" sz="5400" b="1" dirty="0">
                <a:solidFill>
                  <a:srgbClr val="336600"/>
                </a:solidFill>
                <a:latin typeface="Times New Roman" panose="02020603050405020304" pitchFamily="18" charset="0"/>
                <a:cs typeface="Times New Roman" panose="02020603050405020304" pitchFamily="18" charset="0"/>
              </a:rPr>
              <a:t>DISPLACEMENT VECTORS:</a:t>
            </a:r>
            <a:endParaRPr lang="en-IN" dirty="0"/>
          </a:p>
        </p:txBody>
      </p:sp>
      <p:pic>
        <p:nvPicPr>
          <p:cNvPr id="5" name="Content Placeholder 4">
            <a:extLst>
              <a:ext uri="{FF2B5EF4-FFF2-40B4-BE49-F238E27FC236}">
                <a16:creationId xmlns:a16="http://schemas.microsoft.com/office/drawing/2014/main" id="{7B474157-B66B-4515-9D98-1CF0071337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3652" y="1488757"/>
            <a:ext cx="3209925" cy="1609725"/>
          </a:xfrm>
        </p:spPr>
      </p:pic>
      <p:pic>
        <p:nvPicPr>
          <p:cNvPr id="7" name="Picture 6">
            <a:extLst>
              <a:ext uri="{FF2B5EF4-FFF2-40B4-BE49-F238E27FC236}">
                <a16:creationId xmlns:a16="http://schemas.microsoft.com/office/drawing/2014/main" id="{66E5D6E3-3E10-41CB-BDC0-1683A83C54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9337" y="3281681"/>
            <a:ext cx="7173326" cy="2476846"/>
          </a:xfrm>
          <a:prstGeom prst="rect">
            <a:avLst/>
          </a:prstGeom>
        </p:spPr>
      </p:pic>
    </p:spTree>
    <p:extLst>
      <p:ext uri="{BB962C8B-B14F-4D97-AF65-F5344CB8AC3E}">
        <p14:creationId xmlns:p14="http://schemas.microsoft.com/office/powerpoint/2010/main" val="1495622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CE95F-43B2-418B-A545-996CD1566565}"/>
              </a:ext>
            </a:extLst>
          </p:cNvPr>
          <p:cNvSpPr>
            <a:spLocks noGrp="1"/>
          </p:cNvSpPr>
          <p:nvPr>
            <p:ph type="title"/>
          </p:nvPr>
        </p:nvSpPr>
        <p:spPr>
          <a:xfrm>
            <a:off x="1069848" y="101600"/>
            <a:ext cx="10058400" cy="1016000"/>
          </a:xfrm>
        </p:spPr>
        <p:txBody>
          <a:bodyPr>
            <a:normAutofit/>
          </a:bodyPr>
          <a:lstStyle/>
          <a:p>
            <a:pPr algn="ctr"/>
            <a:r>
              <a:rPr lang="en-US" sz="4800" b="1" dirty="0">
                <a:solidFill>
                  <a:srgbClr val="336600"/>
                </a:solidFill>
                <a:latin typeface="Times New Roman" panose="02020603050405020304" pitchFamily="18" charset="0"/>
                <a:cs typeface="Times New Roman" panose="02020603050405020304" pitchFamily="18" charset="0"/>
              </a:rPr>
              <a:t>Addition of vectors:</a:t>
            </a:r>
            <a:endParaRPr lang="en-IN" sz="4800" b="1" dirty="0">
              <a:solidFill>
                <a:srgbClr val="3366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0622C1-8F5F-4B76-B904-134694A18736}"/>
              </a:ext>
            </a:extLst>
          </p:cNvPr>
          <p:cNvSpPr>
            <a:spLocks noGrp="1"/>
          </p:cNvSpPr>
          <p:nvPr>
            <p:ph idx="1"/>
          </p:nvPr>
        </p:nvSpPr>
        <p:spPr>
          <a:xfrm>
            <a:off x="1069848" y="1209040"/>
            <a:ext cx="10058400" cy="4963160"/>
          </a:xfrm>
        </p:spPr>
        <p:txBody>
          <a:bodyPr>
            <a:normAutofit/>
          </a:bodyPr>
          <a:lstStyle/>
          <a:p>
            <a:pPr algn="just"/>
            <a:r>
              <a:rPr lang="en-US" b="1" dirty="0">
                <a:solidFill>
                  <a:schemeClr val="tx1">
                    <a:lumMod val="95000"/>
                    <a:lumOff val="5000"/>
                  </a:schemeClr>
                </a:solidFill>
                <a:latin typeface="Times New Roman" panose="02020603050405020304" pitchFamily="18" charset="0"/>
                <a:cs typeface="Times New Roman" panose="02020603050405020304" pitchFamily="18" charset="0"/>
              </a:rPr>
              <a:t>vectors cannot be simply added algebraically. </a:t>
            </a:r>
          </a:p>
          <a:p>
            <a:pPr algn="just"/>
            <a:r>
              <a:rPr lang="en-US" b="1" dirty="0">
                <a:solidFill>
                  <a:schemeClr val="tx1">
                    <a:lumMod val="95000"/>
                    <a:lumOff val="5000"/>
                  </a:schemeClr>
                </a:solidFill>
                <a:latin typeface="Times New Roman" panose="02020603050405020304" pitchFamily="18" charset="0"/>
                <a:cs typeface="Times New Roman" panose="02020603050405020304" pitchFamily="18" charset="0"/>
              </a:rPr>
              <a:t>Following are a few points to remember while adding vectors: Vectors are added geometrically and not algebraically. Vectors whose resultant have to be calculated behave independently of each other. Vector Addition is nothing but finding the resultant of a number of vectors acting on a body. Vector Addition is commutative. This means that the resultant vector is independent of the order of vectors.</a:t>
            </a:r>
          </a:p>
          <a:p>
            <a:pPr algn="just"/>
            <a:r>
              <a:rPr lang="en-US" b="1" dirty="0">
                <a:solidFill>
                  <a:schemeClr val="tx1">
                    <a:lumMod val="95000"/>
                    <a:lumOff val="5000"/>
                  </a:schemeClr>
                </a:solidFill>
                <a:latin typeface="Times New Roman" panose="02020603050405020304" pitchFamily="18" charset="0"/>
                <a:cs typeface="Times New Roman" panose="02020603050405020304" pitchFamily="18" charset="0"/>
              </a:rPr>
              <a:t>The vector addition is done based on the Triangle law. Let us see what triangle law of vector addition is: Suppose there are two vectors: a→ and b→ . Now, draw a line AB representing a→ with A as the tail and B as the head.  Draw another line BC representing (b→) with B as the tail and C as the head.  Now join the line AC with A as the tail and C as the head.  The line AC represent its the resultant sum of the vectors a→ and b→. </a:t>
            </a:r>
          </a:p>
          <a:p>
            <a:pPr algn="just"/>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1C86DD9-D6E9-4565-A881-46C51BB9D5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0407" y="4915432"/>
            <a:ext cx="7201905" cy="1467055"/>
          </a:xfrm>
          <a:prstGeom prst="rect">
            <a:avLst/>
          </a:prstGeom>
        </p:spPr>
      </p:pic>
    </p:spTree>
    <p:extLst>
      <p:ext uri="{BB962C8B-B14F-4D97-AF65-F5344CB8AC3E}">
        <p14:creationId xmlns:p14="http://schemas.microsoft.com/office/powerpoint/2010/main" val="2513081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663F6-A099-4DEE-A39E-AF379FC7C7E8}"/>
              </a:ext>
            </a:extLst>
          </p:cNvPr>
          <p:cNvSpPr>
            <a:spLocks noGrp="1"/>
          </p:cNvSpPr>
          <p:nvPr>
            <p:ph type="title"/>
          </p:nvPr>
        </p:nvSpPr>
        <p:spPr>
          <a:xfrm>
            <a:off x="1069848" y="101600"/>
            <a:ext cx="10058400" cy="812800"/>
          </a:xfrm>
        </p:spPr>
        <p:txBody>
          <a:bodyPr>
            <a:normAutofit/>
          </a:bodyPr>
          <a:lstStyle/>
          <a:p>
            <a:pPr algn="ctr"/>
            <a:r>
              <a:rPr lang="en-US" sz="4800" b="1" dirty="0">
                <a:solidFill>
                  <a:srgbClr val="336600"/>
                </a:solidFill>
                <a:latin typeface="Times New Roman" panose="02020603050405020304" pitchFamily="18" charset="0"/>
                <a:cs typeface="Times New Roman" panose="02020603050405020304" pitchFamily="18" charset="0"/>
              </a:rPr>
              <a:t>Addition of vectors:</a:t>
            </a:r>
            <a:endParaRPr lang="en-IN" sz="4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F9862FE-EAB4-4540-A37C-D792C229F9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0480" y="1351280"/>
            <a:ext cx="9682480" cy="4653280"/>
          </a:xfrm>
        </p:spPr>
      </p:pic>
    </p:spTree>
    <p:extLst>
      <p:ext uri="{BB962C8B-B14F-4D97-AF65-F5344CB8AC3E}">
        <p14:creationId xmlns:p14="http://schemas.microsoft.com/office/powerpoint/2010/main" val="3575996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B445C-FAF2-4D93-83E6-E9D507A13797}"/>
              </a:ext>
            </a:extLst>
          </p:cNvPr>
          <p:cNvSpPr>
            <a:spLocks noGrp="1"/>
          </p:cNvSpPr>
          <p:nvPr>
            <p:ph type="title"/>
          </p:nvPr>
        </p:nvSpPr>
        <p:spPr>
          <a:xfrm>
            <a:off x="1069848" y="0"/>
            <a:ext cx="10058400" cy="965200"/>
          </a:xfrm>
        </p:spPr>
        <p:txBody>
          <a:bodyPr>
            <a:normAutofit/>
          </a:bodyPr>
          <a:lstStyle/>
          <a:p>
            <a:pPr algn="ctr"/>
            <a:r>
              <a:rPr lang="en-US" sz="4800" b="1" dirty="0">
                <a:solidFill>
                  <a:srgbClr val="336600"/>
                </a:solidFill>
                <a:latin typeface="Times New Roman" panose="02020603050405020304" pitchFamily="18" charset="0"/>
                <a:cs typeface="Times New Roman" panose="02020603050405020304" pitchFamily="18" charset="0"/>
              </a:rPr>
              <a:t>MULTIPLICATION OF VECTORS:</a:t>
            </a:r>
            <a:endParaRPr lang="en-IN" sz="4800" b="1" dirty="0">
              <a:solidFill>
                <a:srgbClr val="3366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EABFAC-4C73-4983-92EF-63247E3A566F}"/>
              </a:ext>
            </a:extLst>
          </p:cNvPr>
          <p:cNvSpPr>
            <a:spLocks noGrp="1"/>
          </p:cNvSpPr>
          <p:nvPr>
            <p:ph idx="1"/>
          </p:nvPr>
        </p:nvSpPr>
        <p:spPr>
          <a:xfrm>
            <a:off x="1069848" y="1168400"/>
            <a:ext cx="10058400" cy="5003800"/>
          </a:xfrm>
        </p:spPr>
        <p:txBody>
          <a:bodyPr/>
          <a:lstStyle/>
          <a:p>
            <a:r>
              <a:rPr lang="en-US" b="1" dirty="0">
                <a:solidFill>
                  <a:srgbClr val="336600"/>
                </a:solidFill>
                <a:latin typeface="Times New Roman" panose="02020603050405020304" pitchFamily="18" charset="0"/>
                <a:cs typeface="Times New Roman" panose="02020603050405020304" pitchFamily="18" charset="0"/>
              </a:rPr>
              <a:t>Multiplication of vectors with scalar:</a:t>
            </a:r>
          </a:p>
          <a:p>
            <a:r>
              <a:rPr lang="en-US" dirty="0"/>
              <a:t>When a vector is multiplied by a scalar quantity, then the magnitude of the vector changes in accordance with the magnitude of the scalar but the direction of the vector remains unchanged.</a:t>
            </a:r>
          </a:p>
          <a:p>
            <a:endParaRPr lang="en-US" dirty="0"/>
          </a:p>
        </p:txBody>
      </p:sp>
      <p:pic>
        <p:nvPicPr>
          <p:cNvPr id="5" name="Picture 4">
            <a:extLst>
              <a:ext uri="{FF2B5EF4-FFF2-40B4-BE49-F238E27FC236}">
                <a16:creationId xmlns:a16="http://schemas.microsoft.com/office/drawing/2014/main" id="{76CABC32-BCEB-4A04-81FB-2EC0A8E84A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2930524"/>
            <a:ext cx="1361440" cy="2281555"/>
          </a:xfrm>
          <a:prstGeom prst="rect">
            <a:avLst/>
          </a:prstGeom>
        </p:spPr>
      </p:pic>
      <p:pic>
        <p:nvPicPr>
          <p:cNvPr id="7" name="Picture 6">
            <a:extLst>
              <a:ext uri="{FF2B5EF4-FFF2-40B4-BE49-F238E27FC236}">
                <a16:creationId xmlns:a16="http://schemas.microsoft.com/office/drawing/2014/main" id="{9FA19EE3-343E-4715-9751-1D6985C9E9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8080" y="3062605"/>
            <a:ext cx="5760719" cy="2281555"/>
          </a:xfrm>
          <a:prstGeom prst="rect">
            <a:avLst/>
          </a:prstGeom>
        </p:spPr>
      </p:pic>
    </p:spTree>
    <p:extLst>
      <p:ext uri="{BB962C8B-B14F-4D97-AF65-F5344CB8AC3E}">
        <p14:creationId xmlns:p14="http://schemas.microsoft.com/office/powerpoint/2010/main" val="31820404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261</TotalTime>
  <Words>1164</Words>
  <Application>Microsoft Office PowerPoint</Application>
  <PresentationFormat>Widescreen</PresentationFormat>
  <Paragraphs>71</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Minion Pro</vt:lpstr>
      <vt:lpstr>Open Sans</vt:lpstr>
      <vt:lpstr>Roboto</vt:lpstr>
      <vt:lpstr>Rockwell</vt:lpstr>
      <vt:lpstr>Rockwell Condensed</vt:lpstr>
      <vt:lpstr>Times New Roman</vt:lpstr>
      <vt:lpstr>Wingdings</vt:lpstr>
      <vt:lpstr>Wood Type</vt:lpstr>
      <vt:lpstr>MATHEMATICS</vt:lpstr>
      <vt:lpstr>vectors</vt:lpstr>
      <vt:lpstr>POSITION VECTORS.</vt:lpstr>
      <vt:lpstr>TYPES OF VECTORS</vt:lpstr>
      <vt:lpstr>DISPLACEMENT VECTORS:</vt:lpstr>
      <vt:lpstr>DISPLACEMENT VECTORS:</vt:lpstr>
      <vt:lpstr>Addition of vectors:</vt:lpstr>
      <vt:lpstr>Addition of vectors:</vt:lpstr>
      <vt:lpstr>MULTIPLICATION OF VECTORS:</vt:lpstr>
      <vt:lpstr>PROJECTION OF A VECTOR ON A LINE</vt:lpstr>
      <vt:lpstr>FORMULATION FOR PROJECTION</vt:lpstr>
      <vt:lpstr>DOT Product OF Two Vectors:</vt:lpstr>
      <vt:lpstr>EXAMPLE ON DOT PRODUCT:</vt:lpstr>
      <vt:lpstr>cross Product OF Two Vectors:</vt:lpstr>
      <vt:lpstr>CROSS PRODUCT OF TWO VECTORS:</vt:lpstr>
      <vt:lpstr>Example on cross vector:</vt:lpstr>
      <vt:lpstr>EQUATION OF A LINE:</vt:lpstr>
      <vt:lpstr>SLOPE M:</vt:lpstr>
      <vt:lpstr>SLOPES OF M:</vt:lpstr>
      <vt:lpstr>PLANE:</vt:lpstr>
      <vt:lpstr>plane &amp; Equation:</vt:lpstr>
      <vt:lpstr>Examples on p-lane &amp; equation:</vt:lpstr>
      <vt:lpstr>Examples on p-lane &amp; equation:</vt:lpstr>
      <vt:lpstr>Examples on p-lane &amp; equation: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MATHEMATICS</dc:title>
  <dc:creator>Tushar Goel</dc:creator>
  <cp:lastModifiedBy>Tushar Goel</cp:lastModifiedBy>
  <cp:revision>20</cp:revision>
  <dcterms:created xsi:type="dcterms:W3CDTF">2021-07-08T02:29:08Z</dcterms:created>
  <dcterms:modified xsi:type="dcterms:W3CDTF">2021-07-08T06:51:22Z</dcterms:modified>
</cp:coreProperties>
</file>